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 id="307" r:id="rId3"/>
    <p:sldId id="303" r:id="rId4"/>
    <p:sldId id="304" r:id="rId5"/>
    <p:sldId id="305" r:id="rId6"/>
    <p:sldId id="270" r:id="rId7"/>
    <p:sldId id="256" r:id="rId8"/>
    <p:sldId id="271" r:id="rId9"/>
    <p:sldId id="257" r:id="rId10"/>
    <p:sldId id="272" r:id="rId11"/>
    <p:sldId id="273" r:id="rId12"/>
    <p:sldId id="274" r:id="rId13"/>
    <p:sldId id="269" r:id="rId14"/>
    <p:sldId id="275" r:id="rId15"/>
    <p:sldId id="276" r:id="rId16"/>
    <p:sldId id="277" r:id="rId17"/>
    <p:sldId id="278" r:id="rId18"/>
    <p:sldId id="279" r:id="rId19"/>
    <p:sldId id="280" r:id="rId20"/>
    <p:sldId id="281" r:id="rId21"/>
    <p:sldId id="283" r:id="rId22"/>
    <p:sldId id="282" r:id="rId23"/>
    <p:sldId id="265" r:id="rId24"/>
    <p:sldId id="284" r:id="rId25"/>
    <p:sldId id="285" r:id="rId26"/>
    <p:sldId id="286" r:id="rId27"/>
    <p:sldId id="266" r:id="rId28"/>
    <p:sldId id="268" r:id="rId29"/>
    <p:sldId id="300" r:id="rId30"/>
    <p:sldId id="288" r:id="rId31"/>
    <p:sldId id="301" r:id="rId32"/>
    <p:sldId id="289" r:id="rId33"/>
    <p:sldId id="290" r:id="rId34"/>
    <p:sldId id="291" r:id="rId35"/>
    <p:sldId id="292" r:id="rId36"/>
    <p:sldId id="293" r:id="rId37"/>
    <p:sldId id="294" r:id="rId38"/>
    <p:sldId id="295" r:id="rId39"/>
    <p:sldId id="296" r:id="rId40"/>
    <p:sldId id="302" r:id="rId41"/>
    <p:sldId id="298" r:id="rId42"/>
    <p:sldId id="267" r:id="rId43"/>
  </p:sldIdLst>
  <p:sldSz cx="12192000" cy="6858000"/>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016" autoAdjust="0"/>
    <p:restoredTop sz="94660"/>
  </p:normalViewPr>
  <p:slideViewPr>
    <p:cSldViewPr snapToGrid="0">
      <p:cViewPr varScale="1">
        <p:scale>
          <a:sx n="73" d="100"/>
          <a:sy n="73" d="100"/>
        </p:scale>
        <p:origin x="-42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1EDE97E-49A9-4B52-8B3D-9DFD4A5EDDAD}" type="datetimeFigureOut">
              <a:rPr lang="fr-FR" smtClean="0"/>
              <a:pPr/>
              <a:t>14/01/2019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A5E497-56E7-4EF5-A8FC-9A987F9A8C57}" type="slidenum">
              <a:rPr lang="fr-FR" smtClean="0"/>
              <a:pPr/>
              <a:t>‹N°›</a:t>
            </a:fld>
            <a:endParaRPr lang="fr-FR"/>
          </a:p>
        </p:txBody>
      </p:sp>
    </p:spTree>
    <p:extLst>
      <p:ext uri="{BB962C8B-B14F-4D97-AF65-F5344CB8AC3E}">
        <p14:creationId xmlns:p14="http://schemas.microsoft.com/office/powerpoint/2010/main" xmlns="" val="30396838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EDE97E-49A9-4B52-8B3D-9DFD4A5EDDAD}" type="datetimeFigureOut">
              <a:rPr lang="fr-FR" smtClean="0"/>
              <a:pPr/>
              <a:t>14/01/2019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A5E497-56E7-4EF5-A8FC-9A987F9A8C57}" type="slidenum">
              <a:rPr lang="fr-FR" smtClean="0"/>
              <a:pPr/>
              <a:t>‹N°›</a:t>
            </a:fld>
            <a:endParaRPr lang="fr-FR"/>
          </a:p>
        </p:txBody>
      </p:sp>
    </p:spTree>
    <p:extLst>
      <p:ext uri="{BB962C8B-B14F-4D97-AF65-F5344CB8AC3E}">
        <p14:creationId xmlns:p14="http://schemas.microsoft.com/office/powerpoint/2010/main" xmlns="" val="3951039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EDE97E-49A9-4B52-8B3D-9DFD4A5EDDAD}" type="datetimeFigureOut">
              <a:rPr lang="fr-FR" smtClean="0"/>
              <a:pPr/>
              <a:t>14/01/2019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A5E497-56E7-4EF5-A8FC-9A987F9A8C57}" type="slidenum">
              <a:rPr lang="fr-FR" smtClean="0"/>
              <a:pPr/>
              <a:t>‹N°›</a:t>
            </a:fld>
            <a:endParaRPr lang="fr-FR"/>
          </a:p>
        </p:txBody>
      </p:sp>
    </p:spTree>
    <p:extLst>
      <p:ext uri="{BB962C8B-B14F-4D97-AF65-F5344CB8AC3E}">
        <p14:creationId xmlns:p14="http://schemas.microsoft.com/office/powerpoint/2010/main" xmlns="" val="328502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1EDE97E-49A9-4B52-8B3D-9DFD4A5EDDAD}" type="datetimeFigureOut">
              <a:rPr lang="fr-FR" smtClean="0"/>
              <a:pPr/>
              <a:t>14/01/2019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A5E497-56E7-4EF5-A8FC-9A987F9A8C57}" type="slidenum">
              <a:rPr lang="fr-FR" smtClean="0"/>
              <a:pPr/>
              <a:t>‹N°›</a:t>
            </a:fld>
            <a:endParaRPr lang="fr-FR"/>
          </a:p>
        </p:txBody>
      </p:sp>
    </p:spTree>
    <p:extLst>
      <p:ext uri="{BB962C8B-B14F-4D97-AF65-F5344CB8AC3E}">
        <p14:creationId xmlns:p14="http://schemas.microsoft.com/office/powerpoint/2010/main" xmlns="" val="3140162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1EDE97E-49A9-4B52-8B3D-9DFD4A5EDDAD}" type="datetimeFigureOut">
              <a:rPr lang="fr-FR" smtClean="0"/>
              <a:pPr/>
              <a:t>14/01/2019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A5E497-56E7-4EF5-A8FC-9A987F9A8C57}" type="slidenum">
              <a:rPr lang="fr-FR" smtClean="0"/>
              <a:pPr/>
              <a:t>‹N°›</a:t>
            </a:fld>
            <a:endParaRPr lang="fr-FR"/>
          </a:p>
        </p:txBody>
      </p:sp>
    </p:spTree>
    <p:extLst>
      <p:ext uri="{BB962C8B-B14F-4D97-AF65-F5344CB8AC3E}">
        <p14:creationId xmlns:p14="http://schemas.microsoft.com/office/powerpoint/2010/main" xmlns="" val="349512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1EDE97E-49A9-4B52-8B3D-9DFD4A5EDDAD}" type="datetimeFigureOut">
              <a:rPr lang="fr-FR" smtClean="0"/>
              <a:pPr/>
              <a:t>14/01/2019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A5E497-56E7-4EF5-A8FC-9A987F9A8C57}" type="slidenum">
              <a:rPr lang="fr-FR" smtClean="0"/>
              <a:pPr/>
              <a:t>‹N°›</a:t>
            </a:fld>
            <a:endParaRPr lang="fr-FR"/>
          </a:p>
        </p:txBody>
      </p:sp>
    </p:spTree>
    <p:extLst>
      <p:ext uri="{BB962C8B-B14F-4D97-AF65-F5344CB8AC3E}">
        <p14:creationId xmlns:p14="http://schemas.microsoft.com/office/powerpoint/2010/main" xmlns="" val="217231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1EDE97E-49A9-4B52-8B3D-9DFD4A5EDDAD}" type="datetimeFigureOut">
              <a:rPr lang="fr-FR" smtClean="0"/>
              <a:pPr/>
              <a:t>14/01/2019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7A5E497-56E7-4EF5-A8FC-9A987F9A8C57}" type="slidenum">
              <a:rPr lang="fr-FR" smtClean="0"/>
              <a:pPr/>
              <a:t>‹N°›</a:t>
            </a:fld>
            <a:endParaRPr lang="fr-FR"/>
          </a:p>
        </p:txBody>
      </p:sp>
    </p:spTree>
    <p:extLst>
      <p:ext uri="{BB962C8B-B14F-4D97-AF65-F5344CB8AC3E}">
        <p14:creationId xmlns:p14="http://schemas.microsoft.com/office/powerpoint/2010/main" xmlns="" val="1762088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1EDE97E-49A9-4B52-8B3D-9DFD4A5EDDAD}" type="datetimeFigureOut">
              <a:rPr lang="fr-FR" smtClean="0"/>
              <a:pPr/>
              <a:t>14/01/2019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7A5E497-56E7-4EF5-A8FC-9A987F9A8C57}" type="slidenum">
              <a:rPr lang="fr-FR" smtClean="0"/>
              <a:pPr/>
              <a:t>‹N°›</a:t>
            </a:fld>
            <a:endParaRPr lang="fr-FR"/>
          </a:p>
        </p:txBody>
      </p:sp>
    </p:spTree>
    <p:extLst>
      <p:ext uri="{BB962C8B-B14F-4D97-AF65-F5344CB8AC3E}">
        <p14:creationId xmlns:p14="http://schemas.microsoft.com/office/powerpoint/2010/main" xmlns="" val="1215642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1EDE97E-49A9-4B52-8B3D-9DFD4A5EDDAD}" type="datetimeFigureOut">
              <a:rPr lang="fr-FR" smtClean="0"/>
              <a:pPr/>
              <a:t>14/01/2019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7A5E497-56E7-4EF5-A8FC-9A987F9A8C57}" type="slidenum">
              <a:rPr lang="fr-FR" smtClean="0"/>
              <a:pPr/>
              <a:t>‹N°›</a:t>
            </a:fld>
            <a:endParaRPr lang="fr-FR"/>
          </a:p>
        </p:txBody>
      </p:sp>
    </p:spTree>
    <p:extLst>
      <p:ext uri="{BB962C8B-B14F-4D97-AF65-F5344CB8AC3E}">
        <p14:creationId xmlns:p14="http://schemas.microsoft.com/office/powerpoint/2010/main" xmlns="" val="4091925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1EDE97E-49A9-4B52-8B3D-9DFD4A5EDDAD}" type="datetimeFigureOut">
              <a:rPr lang="fr-FR" smtClean="0"/>
              <a:pPr/>
              <a:t>14/01/2019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A5E497-56E7-4EF5-A8FC-9A987F9A8C57}" type="slidenum">
              <a:rPr lang="fr-FR" smtClean="0"/>
              <a:pPr/>
              <a:t>‹N°›</a:t>
            </a:fld>
            <a:endParaRPr lang="fr-FR"/>
          </a:p>
        </p:txBody>
      </p:sp>
    </p:spTree>
    <p:extLst>
      <p:ext uri="{BB962C8B-B14F-4D97-AF65-F5344CB8AC3E}">
        <p14:creationId xmlns:p14="http://schemas.microsoft.com/office/powerpoint/2010/main" xmlns="" val="2596875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1EDE97E-49A9-4B52-8B3D-9DFD4A5EDDAD}" type="datetimeFigureOut">
              <a:rPr lang="fr-FR" smtClean="0"/>
              <a:pPr/>
              <a:t>14/01/2019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A5E497-56E7-4EF5-A8FC-9A987F9A8C57}" type="slidenum">
              <a:rPr lang="fr-FR" smtClean="0"/>
              <a:pPr/>
              <a:t>‹N°›</a:t>
            </a:fld>
            <a:endParaRPr lang="fr-FR"/>
          </a:p>
        </p:txBody>
      </p:sp>
    </p:spTree>
    <p:extLst>
      <p:ext uri="{BB962C8B-B14F-4D97-AF65-F5344CB8AC3E}">
        <p14:creationId xmlns:p14="http://schemas.microsoft.com/office/powerpoint/2010/main" xmlns="" val="385807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DE97E-49A9-4B52-8B3D-9DFD4A5EDDAD}" type="datetimeFigureOut">
              <a:rPr lang="fr-FR" smtClean="0"/>
              <a:pPr/>
              <a:t>14/01/2019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5E497-56E7-4EF5-A8FC-9A987F9A8C57}" type="slidenum">
              <a:rPr lang="fr-FR" smtClean="0"/>
              <a:pPr/>
              <a:t>‹N°›</a:t>
            </a:fld>
            <a:endParaRPr lang="fr-FR"/>
          </a:p>
        </p:txBody>
      </p:sp>
    </p:spTree>
    <p:extLst>
      <p:ext uri="{BB962C8B-B14F-4D97-AF65-F5344CB8AC3E}">
        <p14:creationId xmlns:p14="http://schemas.microsoft.com/office/powerpoint/2010/main" xmlns="" val="1148072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christinevilladomat@free.f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4800" y="690563"/>
            <a:ext cx="9144000" cy="2387600"/>
          </a:xfrm>
        </p:spPr>
        <p:txBody>
          <a:bodyPr/>
          <a:lstStyle/>
          <a:p>
            <a:r>
              <a:rPr lang="fr-FR" b="1" dirty="0" smtClean="0"/>
              <a:t>La réforme de la gestion</a:t>
            </a:r>
            <a:br>
              <a:rPr lang="fr-FR" b="1" dirty="0" smtClean="0"/>
            </a:br>
            <a:r>
              <a:rPr lang="fr-FR" b="1" dirty="0" smtClean="0"/>
              <a:t>des listes électorales</a:t>
            </a:r>
            <a:endParaRPr lang="fr-FR" b="1" dirty="0"/>
          </a:p>
        </p:txBody>
      </p:sp>
      <p:sp>
        <p:nvSpPr>
          <p:cNvPr id="4" name="ZoneTexte 3"/>
          <p:cNvSpPr txBox="1"/>
          <p:nvPr/>
        </p:nvSpPr>
        <p:spPr>
          <a:xfrm>
            <a:off x="9525000" y="5842000"/>
            <a:ext cx="1397000" cy="369332"/>
          </a:xfrm>
          <a:prstGeom prst="rect">
            <a:avLst/>
          </a:prstGeom>
          <a:noFill/>
        </p:spPr>
        <p:txBody>
          <a:bodyPr wrap="square" rtlCol="0">
            <a:spAutoFit/>
          </a:bodyPr>
          <a:lstStyle/>
          <a:p>
            <a:r>
              <a:rPr lang="fr-FR" dirty="0" smtClean="0"/>
              <a:t>Janvier 2019</a:t>
            </a:r>
            <a:endParaRPr lang="fr-FR" dirty="0"/>
          </a:p>
        </p:txBody>
      </p:sp>
      <p:pic>
        <p:nvPicPr>
          <p:cNvPr id="3" name="Image 2"/>
          <p:cNvPicPr>
            <a:picLocks noChangeAspect="1"/>
          </p:cNvPicPr>
          <p:nvPr/>
        </p:nvPicPr>
        <p:blipFill>
          <a:blip r:embed="rId2"/>
          <a:stretch>
            <a:fillRect/>
          </a:stretch>
        </p:blipFill>
        <p:spPr>
          <a:xfrm>
            <a:off x="3760786" y="3263900"/>
            <a:ext cx="4548977" cy="3162300"/>
          </a:xfrm>
          <a:prstGeom prst="rect">
            <a:avLst/>
          </a:prstGeom>
        </p:spPr>
      </p:pic>
    </p:spTree>
    <p:extLst>
      <p:ext uri="{BB962C8B-B14F-4D97-AF65-F5344CB8AC3E}">
        <p14:creationId xmlns:p14="http://schemas.microsoft.com/office/powerpoint/2010/main" xmlns="" val="2126021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099" y="347663"/>
            <a:ext cx="11374967" cy="668337"/>
          </a:xfrm>
        </p:spPr>
        <p:txBody>
          <a:bodyPr>
            <a:normAutofit/>
          </a:bodyPr>
          <a:lstStyle/>
          <a:p>
            <a:pPr algn="just"/>
            <a:r>
              <a:rPr lang="fr-FR" sz="2400" b="1" u="sng" dirty="0" smtClean="0">
                <a:latin typeface="Arial" panose="020B0604020202020204" pitchFamily="34" charset="0"/>
                <a:cs typeface="Arial" panose="020B0604020202020204" pitchFamily="34" charset="0"/>
              </a:rPr>
              <a:t>A - Contenu du Répertoire Electoral Unique</a:t>
            </a:r>
            <a:endParaRPr lang="fr-FR" sz="2400" b="1" u="sng"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368300" y="1350963"/>
            <a:ext cx="10375900" cy="341312"/>
          </a:xfrm>
        </p:spPr>
        <p:txBody>
          <a:bodyPr>
            <a:normAutofit lnSpcReduction="10000"/>
          </a:bodyPr>
          <a:lstStyle/>
          <a:p>
            <a:pPr algn="just"/>
            <a:r>
              <a:rPr lang="fr-FR" sz="2000" b="1" dirty="0" smtClean="0">
                <a:latin typeface="Arial" panose="020B0604020202020204" pitchFamily="34" charset="0"/>
                <a:cs typeface="Arial" panose="020B0604020202020204" pitchFamily="34" charset="0"/>
              </a:rPr>
              <a:t>Des données individuelles</a:t>
            </a:r>
            <a:endParaRPr lang="fr-FR" sz="2000" b="1" dirty="0">
              <a:latin typeface="Arial" panose="020B0604020202020204" pitchFamily="34" charset="0"/>
              <a:cs typeface="Arial" panose="020B0604020202020204" pitchFamily="34" charset="0"/>
            </a:endParaRPr>
          </a:p>
        </p:txBody>
      </p:sp>
      <p:sp>
        <p:nvSpPr>
          <p:cNvPr id="4" name="Sous-titre 2"/>
          <p:cNvSpPr txBox="1">
            <a:spLocks/>
          </p:cNvSpPr>
          <p:nvPr/>
        </p:nvSpPr>
        <p:spPr>
          <a:xfrm>
            <a:off x="791632" y="1875830"/>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Identifiant national de l’électeur attribué par le système</a:t>
            </a:r>
          </a:p>
          <a:p>
            <a:pPr algn="just"/>
            <a:endParaRPr lang="fr-FR" sz="2000" dirty="0">
              <a:latin typeface="Arial" panose="020B0604020202020204" pitchFamily="34" charset="0"/>
              <a:cs typeface="Arial" panose="020B0604020202020204" pitchFamily="34" charset="0"/>
            </a:endParaRPr>
          </a:p>
        </p:txBody>
      </p:sp>
      <p:sp>
        <p:nvSpPr>
          <p:cNvPr id="5" name="Sous-titre 2"/>
          <p:cNvSpPr txBox="1">
            <a:spLocks/>
          </p:cNvSpPr>
          <p:nvPr/>
        </p:nvSpPr>
        <p:spPr>
          <a:xfrm>
            <a:off x="791632" y="2904467"/>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Nom d’usage: nom d’épouse, …..</a:t>
            </a:r>
            <a:endParaRPr lang="fr-FR" sz="2000" dirty="0">
              <a:latin typeface="Arial" panose="020B0604020202020204" pitchFamily="34" charset="0"/>
              <a:cs typeface="Arial" panose="020B0604020202020204" pitchFamily="34" charset="0"/>
            </a:endParaRPr>
          </a:p>
        </p:txBody>
      </p:sp>
      <p:sp>
        <p:nvSpPr>
          <p:cNvPr id="7" name="Sous-titre 2"/>
          <p:cNvSpPr txBox="1">
            <a:spLocks/>
          </p:cNvSpPr>
          <p:nvPr/>
        </p:nvSpPr>
        <p:spPr>
          <a:xfrm>
            <a:off x="791632" y="2368550"/>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Nom et prénoms de l’électeur</a:t>
            </a:r>
            <a:endParaRPr lang="fr-FR" sz="2000" dirty="0">
              <a:latin typeface="Arial" panose="020B0604020202020204" pitchFamily="34" charset="0"/>
              <a:cs typeface="Arial" panose="020B0604020202020204" pitchFamily="34" charset="0"/>
            </a:endParaRPr>
          </a:p>
        </p:txBody>
      </p:sp>
      <p:sp>
        <p:nvSpPr>
          <p:cNvPr id="8" name="Sous-titre 2"/>
          <p:cNvSpPr txBox="1">
            <a:spLocks/>
          </p:cNvSpPr>
          <p:nvPr/>
        </p:nvSpPr>
        <p:spPr>
          <a:xfrm>
            <a:off x="791632" y="3440314"/>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Date et lieu de naissance,</a:t>
            </a:r>
            <a:endParaRPr lang="fr-FR" sz="2000" dirty="0">
              <a:latin typeface="Arial" panose="020B0604020202020204" pitchFamily="34" charset="0"/>
              <a:cs typeface="Arial" panose="020B0604020202020204" pitchFamily="34" charset="0"/>
            </a:endParaRPr>
          </a:p>
        </p:txBody>
      </p:sp>
      <p:sp>
        <p:nvSpPr>
          <p:cNvPr id="9" name="Sous-titre 2"/>
          <p:cNvSpPr txBox="1">
            <a:spLocks/>
          </p:cNvSpPr>
          <p:nvPr/>
        </p:nvSpPr>
        <p:spPr>
          <a:xfrm>
            <a:off x="791632" y="3960655"/>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Nationalité,</a:t>
            </a:r>
            <a:endParaRPr lang="fr-FR" sz="2000" dirty="0">
              <a:latin typeface="Arial" panose="020B0604020202020204" pitchFamily="34" charset="0"/>
              <a:cs typeface="Arial" panose="020B0604020202020204" pitchFamily="34" charset="0"/>
            </a:endParaRPr>
          </a:p>
        </p:txBody>
      </p:sp>
      <p:sp>
        <p:nvSpPr>
          <p:cNvPr id="11" name="Sous-titre 2"/>
          <p:cNvSpPr txBox="1">
            <a:spLocks/>
          </p:cNvSpPr>
          <p:nvPr/>
        </p:nvSpPr>
        <p:spPr>
          <a:xfrm>
            <a:off x="791632" y="4512078"/>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Adresse de rattachement à la commune,</a:t>
            </a:r>
            <a:endParaRPr lang="fr-FR" sz="2000" dirty="0">
              <a:latin typeface="Arial" panose="020B0604020202020204" pitchFamily="34" charset="0"/>
              <a:cs typeface="Arial" panose="020B0604020202020204" pitchFamily="34" charset="0"/>
            </a:endParaRPr>
          </a:p>
        </p:txBody>
      </p:sp>
      <p:sp>
        <p:nvSpPr>
          <p:cNvPr id="12" name="Sous-titre 2"/>
          <p:cNvSpPr txBox="1">
            <a:spLocks/>
          </p:cNvSpPr>
          <p:nvPr/>
        </p:nvSpPr>
        <p:spPr>
          <a:xfrm>
            <a:off x="791632" y="5020280"/>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Adresse de contact pour les électeurs non domiciliés dans la commune</a:t>
            </a:r>
            <a:endParaRPr lang="fr-FR" sz="2000" dirty="0">
              <a:latin typeface="Arial" panose="020B0604020202020204" pitchFamily="34" charset="0"/>
              <a:cs typeface="Arial" panose="020B0604020202020204" pitchFamily="34" charset="0"/>
            </a:endParaRPr>
          </a:p>
        </p:txBody>
      </p:sp>
      <p:sp>
        <p:nvSpPr>
          <p:cNvPr id="13" name="Sous-titre 2"/>
          <p:cNvSpPr txBox="1">
            <a:spLocks/>
          </p:cNvSpPr>
          <p:nvPr/>
        </p:nvSpPr>
        <p:spPr>
          <a:xfrm>
            <a:off x="791632" y="5583842"/>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Des données facultatives : Adresse électronique, numéro de téléphone</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0325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additive="base">
                                        <p:cTn id="59" dur="500" fill="hold"/>
                                        <p:tgtEl>
                                          <p:spTgt spid="13"/>
                                        </p:tgtEl>
                                        <p:attrNameLst>
                                          <p:attrName>ppt_x</p:attrName>
                                        </p:attrNameLst>
                                      </p:cBhvr>
                                      <p:tavLst>
                                        <p:tav tm="0">
                                          <p:val>
                                            <p:strVal val="#ppt_x"/>
                                          </p:val>
                                        </p:tav>
                                        <p:tav tm="100000">
                                          <p:val>
                                            <p:strVal val="#ppt_x"/>
                                          </p:val>
                                        </p:tav>
                                      </p:tavLst>
                                    </p:anim>
                                    <p:anim calcmode="lin" valueType="num">
                                      <p:cBhvr additive="base">
                                        <p:cTn id="6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7" grpId="0"/>
      <p:bldP spid="8" grpId="0"/>
      <p:bldP spid="9"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099" y="347663"/>
            <a:ext cx="11374967" cy="668337"/>
          </a:xfrm>
        </p:spPr>
        <p:txBody>
          <a:bodyPr>
            <a:normAutofit/>
          </a:bodyPr>
          <a:lstStyle/>
          <a:p>
            <a:pPr algn="just"/>
            <a:r>
              <a:rPr lang="fr-FR" sz="2400" b="1" dirty="0" smtClean="0">
                <a:latin typeface="Arial" panose="020B0604020202020204" pitchFamily="34" charset="0"/>
                <a:cs typeface="Arial" panose="020B0604020202020204" pitchFamily="34" charset="0"/>
              </a:rPr>
              <a:t>Contenu du Répertoire Electoral Unique – données individuelles (suite)</a:t>
            </a:r>
            <a:endParaRPr lang="fr-FR" sz="2400" b="1"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368300" y="1350963"/>
            <a:ext cx="10375900" cy="341312"/>
          </a:xfrm>
        </p:spPr>
        <p:txBody>
          <a:bodyPr>
            <a:normAutofit lnSpcReduction="10000"/>
          </a:bodyPr>
          <a:lstStyle/>
          <a:p>
            <a:pPr algn="just"/>
            <a:r>
              <a:rPr lang="fr-FR" sz="2000" b="1" dirty="0" smtClean="0">
                <a:latin typeface="Arial" panose="020B0604020202020204" pitchFamily="34" charset="0"/>
                <a:cs typeface="Arial" panose="020B0604020202020204" pitchFamily="34" charset="0"/>
              </a:rPr>
              <a:t>Mais également la situation électorale</a:t>
            </a:r>
            <a:endParaRPr lang="fr-FR" sz="2000" b="1" dirty="0">
              <a:latin typeface="Arial" panose="020B0604020202020204" pitchFamily="34" charset="0"/>
              <a:cs typeface="Arial" panose="020B0604020202020204" pitchFamily="34" charset="0"/>
            </a:endParaRPr>
          </a:p>
        </p:txBody>
      </p:sp>
      <p:sp>
        <p:nvSpPr>
          <p:cNvPr id="4" name="Sous-titre 2"/>
          <p:cNvSpPr txBox="1">
            <a:spLocks/>
          </p:cNvSpPr>
          <p:nvPr/>
        </p:nvSpPr>
        <p:spPr>
          <a:xfrm>
            <a:off x="791632" y="1875830"/>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Le rattachement à une commune peut être :</a:t>
            </a:r>
            <a:endParaRPr lang="fr-FR" sz="2000" dirty="0">
              <a:latin typeface="Arial" panose="020B0604020202020204" pitchFamily="34" charset="0"/>
              <a:cs typeface="Arial" panose="020B0604020202020204" pitchFamily="34" charset="0"/>
            </a:endParaRPr>
          </a:p>
        </p:txBody>
      </p:sp>
      <p:sp>
        <p:nvSpPr>
          <p:cNvPr id="5" name="Sous-titre 2"/>
          <p:cNvSpPr txBox="1">
            <a:spLocks/>
          </p:cNvSpPr>
          <p:nvPr/>
        </p:nvSpPr>
        <p:spPr>
          <a:xfrm>
            <a:off x="791632" y="2904467"/>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00100" lvl="1" indent="-342900" algn="just">
              <a:buFont typeface="Arial" panose="020B0604020202020204" pitchFamily="34" charset="0"/>
              <a:buChar char="•"/>
            </a:pPr>
            <a:r>
              <a:rPr lang="fr-FR" sz="1800" dirty="0" smtClean="0">
                <a:latin typeface="Arial" panose="020B0604020202020204" pitchFamily="34" charset="0"/>
                <a:cs typeface="Arial" panose="020B0604020202020204" pitchFamily="34" charset="0"/>
              </a:rPr>
              <a:t>Inactif : mineurs intégrés à 17 ans et 9 mois</a:t>
            </a:r>
            <a:endParaRPr lang="fr-FR" sz="1800" dirty="0">
              <a:latin typeface="Arial" panose="020B0604020202020204" pitchFamily="34" charset="0"/>
              <a:cs typeface="Arial" panose="020B0604020202020204" pitchFamily="34" charset="0"/>
            </a:endParaRPr>
          </a:p>
        </p:txBody>
      </p:sp>
      <p:sp>
        <p:nvSpPr>
          <p:cNvPr id="7" name="Sous-titre 2"/>
          <p:cNvSpPr txBox="1">
            <a:spLocks/>
          </p:cNvSpPr>
          <p:nvPr/>
        </p:nvSpPr>
        <p:spPr>
          <a:xfrm>
            <a:off x="791632" y="2368550"/>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00100" lvl="1" indent="-342900" algn="just">
              <a:buFont typeface="Arial" panose="020B0604020202020204" pitchFamily="34" charset="0"/>
              <a:buChar char="•"/>
            </a:pPr>
            <a:r>
              <a:rPr lang="fr-FR" sz="1800" dirty="0" smtClean="0">
                <a:latin typeface="Arial" panose="020B0604020202020204" pitchFamily="34" charset="0"/>
                <a:cs typeface="Arial" panose="020B0604020202020204" pitchFamily="34" charset="0"/>
              </a:rPr>
              <a:t>Actif : cas général</a:t>
            </a:r>
            <a:endParaRPr lang="fr-FR" sz="1800" dirty="0">
              <a:latin typeface="Arial" panose="020B0604020202020204" pitchFamily="34" charset="0"/>
              <a:cs typeface="Arial" panose="020B0604020202020204" pitchFamily="34" charset="0"/>
            </a:endParaRPr>
          </a:p>
        </p:txBody>
      </p:sp>
      <p:sp>
        <p:nvSpPr>
          <p:cNvPr id="8" name="Sous-titre 2"/>
          <p:cNvSpPr txBox="1">
            <a:spLocks/>
          </p:cNvSpPr>
          <p:nvPr/>
        </p:nvSpPr>
        <p:spPr>
          <a:xfrm>
            <a:off x="791632" y="3440314"/>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Autres cas d’inactivité de l’électeur : </a:t>
            </a:r>
            <a:endParaRPr lang="fr-FR" sz="2000" dirty="0">
              <a:latin typeface="Arial" panose="020B0604020202020204" pitchFamily="34" charset="0"/>
              <a:cs typeface="Arial" panose="020B0604020202020204" pitchFamily="34" charset="0"/>
            </a:endParaRPr>
          </a:p>
        </p:txBody>
      </p:sp>
      <p:sp>
        <p:nvSpPr>
          <p:cNvPr id="9" name="Sous-titre 2"/>
          <p:cNvSpPr txBox="1">
            <a:spLocks/>
          </p:cNvSpPr>
          <p:nvPr/>
        </p:nvSpPr>
        <p:spPr>
          <a:xfrm>
            <a:off x="791632" y="3960655"/>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00100" lvl="1" indent="-342900" algn="just">
              <a:buFont typeface="Arial" panose="020B0604020202020204" pitchFamily="34" charset="0"/>
              <a:buChar char="•"/>
            </a:pPr>
            <a:r>
              <a:rPr lang="fr-FR" sz="1800" dirty="0" smtClean="0">
                <a:latin typeface="Arial" panose="020B0604020202020204" pitchFamily="34" charset="0"/>
                <a:cs typeface="Arial" panose="020B0604020202020204" pitchFamily="34" charset="0"/>
              </a:rPr>
              <a:t>Electeur décédé conservé dans le REU jusqu’au 31 décembre de l’année suivante</a:t>
            </a:r>
            <a:endParaRPr lang="fr-FR" sz="1800" dirty="0">
              <a:latin typeface="Arial" panose="020B0604020202020204" pitchFamily="34" charset="0"/>
              <a:cs typeface="Arial" panose="020B0604020202020204" pitchFamily="34" charset="0"/>
            </a:endParaRPr>
          </a:p>
        </p:txBody>
      </p:sp>
      <p:sp>
        <p:nvSpPr>
          <p:cNvPr id="14" name="Sous-titre 2"/>
          <p:cNvSpPr txBox="1">
            <a:spLocks/>
          </p:cNvSpPr>
          <p:nvPr/>
        </p:nvSpPr>
        <p:spPr>
          <a:xfrm>
            <a:off x="791632" y="4524217"/>
            <a:ext cx="10375900" cy="7420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00100" lvl="1" indent="-342900" algn="just">
              <a:buFont typeface="Arial" panose="020B0604020202020204" pitchFamily="34" charset="0"/>
              <a:buChar char="•"/>
            </a:pPr>
            <a:r>
              <a:rPr lang="fr-FR" sz="1800" dirty="0" smtClean="0">
                <a:latin typeface="Arial" panose="020B0604020202020204" pitchFamily="34" charset="0"/>
                <a:cs typeface="Arial" panose="020B0604020202020204" pitchFamily="34" charset="0"/>
              </a:rPr>
              <a:t>Electeur sous tutelle avec perte du droit de vote : sera réactivité sur demande en cas de restitution du droit de vote ou de levée de la tutelle</a:t>
            </a:r>
            <a:endParaRPr lang="fr-FR" sz="1800" dirty="0">
              <a:latin typeface="Arial" panose="020B0604020202020204" pitchFamily="34" charset="0"/>
              <a:cs typeface="Arial" panose="020B0604020202020204" pitchFamily="34" charset="0"/>
            </a:endParaRPr>
          </a:p>
        </p:txBody>
      </p:sp>
      <p:sp>
        <p:nvSpPr>
          <p:cNvPr id="15" name="Sous-titre 2"/>
          <p:cNvSpPr txBox="1">
            <a:spLocks/>
          </p:cNvSpPr>
          <p:nvPr/>
        </p:nvSpPr>
        <p:spPr>
          <a:xfrm>
            <a:off x="791632" y="5266267"/>
            <a:ext cx="10375900" cy="7420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00100" lvl="1" indent="-342900" algn="just">
              <a:buFont typeface="Arial" panose="020B0604020202020204" pitchFamily="34" charset="0"/>
              <a:buChar char="•"/>
            </a:pPr>
            <a:r>
              <a:rPr lang="fr-FR" sz="1800" dirty="0" smtClean="0">
                <a:latin typeface="Arial" panose="020B0604020202020204" pitchFamily="34" charset="0"/>
                <a:cs typeface="Arial" panose="020B0604020202020204" pitchFamily="34" charset="0"/>
              </a:rPr>
              <a:t>Electeur condamné avec perte du droit de vote : sera réactivé sur demande à l’issue de la période de privation,</a:t>
            </a:r>
            <a:endParaRPr lang="fr-F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77312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7" grpId="0"/>
      <p:bldP spid="8" grpId="0"/>
      <p:bldP spid="9"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099" y="347663"/>
            <a:ext cx="11374967" cy="668337"/>
          </a:xfrm>
        </p:spPr>
        <p:txBody>
          <a:bodyPr>
            <a:normAutofit/>
          </a:bodyPr>
          <a:lstStyle/>
          <a:p>
            <a:pPr algn="just"/>
            <a:r>
              <a:rPr lang="fr-FR" sz="2400" b="1" dirty="0" smtClean="0">
                <a:latin typeface="Arial" panose="020B0604020202020204" pitchFamily="34" charset="0"/>
                <a:cs typeface="Arial" panose="020B0604020202020204" pitchFamily="34" charset="0"/>
              </a:rPr>
              <a:t>Contenu du Répertoire Electoral Unique – autres données</a:t>
            </a:r>
            <a:endParaRPr lang="fr-FR" sz="2400" b="1"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368300" y="1350963"/>
            <a:ext cx="10375900" cy="341312"/>
          </a:xfrm>
        </p:spPr>
        <p:txBody>
          <a:bodyPr>
            <a:normAutofit lnSpcReduction="10000"/>
          </a:bodyPr>
          <a:lstStyle/>
          <a:p>
            <a:pPr algn="just"/>
            <a:r>
              <a:rPr lang="fr-FR" sz="2000" b="1" dirty="0" smtClean="0">
                <a:latin typeface="Arial" panose="020B0604020202020204" pitchFamily="34" charset="0"/>
                <a:cs typeface="Arial" panose="020B0604020202020204" pitchFamily="34" charset="0"/>
              </a:rPr>
              <a:t>Il contient de plus la liste des bureaux de vote de chaque commune contenant :</a:t>
            </a:r>
            <a:endParaRPr lang="fr-FR" sz="2000" b="1" dirty="0">
              <a:latin typeface="Arial" panose="020B0604020202020204" pitchFamily="34" charset="0"/>
              <a:cs typeface="Arial" panose="020B0604020202020204" pitchFamily="34" charset="0"/>
            </a:endParaRPr>
          </a:p>
        </p:txBody>
      </p:sp>
      <p:sp>
        <p:nvSpPr>
          <p:cNvPr id="4" name="Sous-titre 2"/>
          <p:cNvSpPr txBox="1">
            <a:spLocks/>
          </p:cNvSpPr>
          <p:nvPr/>
        </p:nvSpPr>
        <p:spPr>
          <a:xfrm>
            <a:off x="791632" y="1839847"/>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Code, </a:t>
            </a:r>
            <a:endParaRPr lang="fr-FR" sz="2000" dirty="0">
              <a:latin typeface="Arial" panose="020B0604020202020204" pitchFamily="34" charset="0"/>
              <a:cs typeface="Arial" panose="020B0604020202020204" pitchFamily="34" charset="0"/>
            </a:endParaRPr>
          </a:p>
        </p:txBody>
      </p:sp>
      <p:sp>
        <p:nvSpPr>
          <p:cNvPr id="8" name="Sous-titre 2"/>
          <p:cNvSpPr txBox="1">
            <a:spLocks/>
          </p:cNvSpPr>
          <p:nvPr/>
        </p:nvSpPr>
        <p:spPr>
          <a:xfrm>
            <a:off x="791632" y="2488327"/>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Libellé,</a:t>
            </a:r>
            <a:endParaRPr lang="fr-FR" sz="2000" dirty="0">
              <a:latin typeface="Arial" panose="020B0604020202020204" pitchFamily="34" charset="0"/>
              <a:cs typeface="Arial" panose="020B0604020202020204" pitchFamily="34" charset="0"/>
            </a:endParaRPr>
          </a:p>
        </p:txBody>
      </p:sp>
      <p:sp>
        <p:nvSpPr>
          <p:cNvPr id="11" name="Sous-titre 2"/>
          <p:cNvSpPr txBox="1">
            <a:spLocks/>
          </p:cNvSpPr>
          <p:nvPr/>
        </p:nvSpPr>
        <p:spPr>
          <a:xfrm>
            <a:off x="791632" y="3136807"/>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Adresse,</a:t>
            </a:r>
            <a:endParaRPr lang="fr-FR" sz="2000" dirty="0">
              <a:latin typeface="Arial" panose="020B0604020202020204" pitchFamily="34" charset="0"/>
              <a:cs typeface="Arial" panose="020B0604020202020204" pitchFamily="34" charset="0"/>
            </a:endParaRPr>
          </a:p>
        </p:txBody>
      </p:sp>
      <p:sp>
        <p:nvSpPr>
          <p:cNvPr id="12" name="Sous-titre 2"/>
          <p:cNvSpPr txBox="1">
            <a:spLocks/>
          </p:cNvSpPr>
          <p:nvPr/>
        </p:nvSpPr>
        <p:spPr>
          <a:xfrm>
            <a:off x="791632" y="3785287"/>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Correspondance avec : </a:t>
            </a:r>
            <a:endParaRPr lang="fr-FR" sz="2000" dirty="0">
              <a:latin typeface="Arial" panose="020B0604020202020204" pitchFamily="34" charset="0"/>
              <a:cs typeface="Arial" panose="020B0604020202020204" pitchFamily="34" charset="0"/>
            </a:endParaRPr>
          </a:p>
        </p:txBody>
      </p:sp>
      <p:sp>
        <p:nvSpPr>
          <p:cNvPr id="13" name="Sous-titre 2"/>
          <p:cNvSpPr txBox="1">
            <a:spLocks/>
          </p:cNvSpPr>
          <p:nvPr/>
        </p:nvSpPr>
        <p:spPr>
          <a:xfrm>
            <a:off x="791632" y="4433767"/>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00100" lvl="1" indent="-342900" algn="just">
              <a:buFont typeface="Arial" panose="020B0604020202020204" pitchFamily="34" charset="0"/>
              <a:buChar char="•"/>
            </a:pPr>
            <a:r>
              <a:rPr lang="fr-FR" sz="1800" dirty="0" smtClean="0">
                <a:latin typeface="Arial" panose="020B0604020202020204" pitchFamily="34" charset="0"/>
                <a:cs typeface="Arial" panose="020B0604020202020204" pitchFamily="34" charset="0"/>
              </a:rPr>
              <a:t>Les cantons,</a:t>
            </a:r>
            <a:endParaRPr lang="fr-FR" sz="1800" dirty="0">
              <a:latin typeface="Arial" panose="020B0604020202020204" pitchFamily="34" charset="0"/>
              <a:cs typeface="Arial" panose="020B0604020202020204" pitchFamily="34" charset="0"/>
            </a:endParaRPr>
          </a:p>
        </p:txBody>
      </p:sp>
      <p:sp>
        <p:nvSpPr>
          <p:cNvPr id="16" name="Sous-titre 2"/>
          <p:cNvSpPr txBox="1">
            <a:spLocks/>
          </p:cNvSpPr>
          <p:nvPr/>
        </p:nvSpPr>
        <p:spPr>
          <a:xfrm>
            <a:off x="791632" y="4997329"/>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00100" lvl="1" indent="-342900" algn="just">
              <a:buFont typeface="Arial" panose="020B0604020202020204" pitchFamily="34" charset="0"/>
              <a:buChar char="•"/>
            </a:pPr>
            <a:r>
              <a:rPr lang="fr-FR" sz="1800" dirty="0" smtClean="0">
                <a:latin typeface="Arial" panose="020B0604020202020204" pitchFamily="34" charset="0"/>
                <a:cs typeface="Arial" panose="020B0604020202020204" pitchFamily="34" charset="0"/>
              </a:rPr>
              <a:t>Les circonscriptions législatives,</a:t>
            </a:r>
            <a:endParaRPr lang="fr-F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8160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additive="base">
                                        <p:cTn id="41" dur="500" fill="hold"/>
                                        <p:tgtEl>
                                          <p:spTgt spid="13"/>
                                        </p:tgtEl>
                                        <p:attrNameLst>
                                          <p:attrName>ppt_x</p:attrName>
                                        </p:attrNameLst>
                                      </p:cBhvr>
                                      <p:tavLst>
                                        <p:tav tm="0">
                                          <p:val>
                                            <p:strVal val="#ppt_x"/>
                                          </p:val>
                                        </p:tav>
                                        <p:tav tm="100000">
                                          <p:val>
                                            <p:strVal val="#ppt_x"/>
                                          </p:val>
                                        </p:tav>
                                      </p:tavLst>
                                    </p:anim>
                                    <p:anim calcmode="lin" valueType="num">
                                      <p:cBhvr additive="base">
                                        <p:cTn id="4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8" grpId="0"/>
      <p:bldP spid="11" grpId="0"/>
      <p:bldP spid="12" grpId="0"/>
      <p:bldP spid="13"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3"/>
            <a:ext cx="10375900" cy="668337"/>
          </a:xfrm>
        </p:spPr>
        <p:txBody>
          <a:bodyPr>
            <a:normAutofit/>
          </a:bodyPr>
          <a:lstStyle/>
          <a:p>
            <a:pPr algn="just"/>
            <a:r>
              <a:rPr lang="fr-FR" sz="2400" b="1" u="sng" dirty="0" smtClean="0">
                <a:latin typeface="Arial" panose="020B0604020202020204" pitchFamily="34" charset="0"/>
                <a:cs typeface="Arial" panose="020B0604020202020204" pitchFamily="34" charset="0"/>
              </a:rPr>
              <a:t>B – Initialisation du répertoire électoral unique</a:t>
            </a:r>
            <a:endParaRPr lang="fr-FR" sz="2400" b="1" u="sng"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368300" y="1350963"/>
            <a:ext cx="10375900" cy="563562"/>
          </a:xfrm>
        </p:spPr>
        <p:txBody>
          <a:bodyPr>
            <a:normAutofit/>
          </a:bodyPr>
          <a:lstStyle/>
          <a:p>
            <a:pPr algn="just"/>
            <a:r>
              <a:rPr lang="fr-FR" sz="2000" b="1" dirty="0" smtClean="0">
                <a:latin typeface="Arial" panose="020B0604020202020204" pitchFamily="34" charset="0"/>
                <a:cs typeface="Arial" panose="020B0604020202020204" pitchFamily="34" charset="0"/>
              </a:rPr>
              <a:t>1</a:t>
            </a:r>
            <a:r>
              <a:rPr lang="fr-FR" sz="2000" b="1" baseline="30000" dirty="0" smtClean="0">
                <a:latin typeface="Arial" panose="020B0604020202020204" pitchFamily="34" charset="0"/>
                <a:cs typeface="Arial" panose="020B0604020202020204" pitchFamily="34" charset="0"/>
              </a:rPr>
              <a:t>ère</a:t>
            </a:r>
            <a:r>
              <a:rPr lang="fr-FR" sz="2000" b="1" dirty="0" smtClean="0">
                <a:latin typeface="Arial" panose="020B0604020202020204" pitchFamily="34" charset="0"/>
                <a:cs typeface="Arial" panose="020B0604020202020204" pitchFamily="34" charset="0"/>
              </a:rPr>
              <a:t> phase : sa création</a:t>
            </a:r>
            <a:endParaRPr lang="fr-FR" sz="2000" b="1" dirty="0">
              <a:latin typeface="Arial" panose="020B0604020202020204" pitchFamily="34" charset="0"/>
              <a:cs typeface="Arial" panose="020B0604020202020204" pitchFamily="34" charset="0"/>
            </a:endParaRPr>
          </a:p>
        </p:txBody>
      </p:sp>
      <p:sp>
        <p:nvSpPr>
          <p:cNvPr id="4" name="Sous-titre 2"/>
          <p:cNvSpPr txBox="1">
            <a:spLocks/>
          </p:cNvSpPr>
          <p:nvPr/>
        </p:nvSpPr>
        <p:spPr>
          <a:xfrm>
            <a:off x="368300" y="2080817"/>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Il a été initié par l’Insee qui a fusionné les données issues :</a:t>
            </a:r>
            <a:endParaRPr lang="fr-FR" sz="2000" dirty="0">
              <a:solidFill>
                <a:prstClr val="black"/>
              </a:solidFill>
              <a:latin typeface="Arial" panose="020B0604020202020204" pitchFamily="34" charset="0"/>
              <a:cs typeface="Arial" panose="020B0604020202020204" pitchFamily="34" charset="0"/>
            </a:endParaRPr>
          </a:p>
          <a:p>
            <a:pPr algn="just"/>
            <a:endParaRPr lang="fr-FR" sz="2000" dirty="0">
              <a:solidFill>
                <a:prstClr val="black"/>
              </a:solidFill>
              <a:latin typeface="Arial" panose="020B0604020202020204" pitchFamily="34" charset="0"/>
              <a:cs typeface="Arial" panose="020B0604020202020204" pitchFamily="34" charset="0"/>
            </a:endParaRPr>
          </a:p>
        </p:txBody>
      </p:sp>
      <p:sp>
        <p:nvSpPr>
          <p:cNvPr id="5" name="Sous-titre 2"/>
          <p:cNvSpPr txBox="1">
            <a:spLocks/>
          </p:cNvSpPr>
          <p:nvPr/>
        </p:nvSpPr>
        <p:spPr>
          <a:xfrm>
            <a:off x="596900" y="2883589"/>
            <a:ext cx="109728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Du Répertoire National d’Identification des Personnes Physiques (RNIPP) détenu par l’Insee</a:t>
            </a:r>
            <a:endParaRPr lang="fr-FR" sz="2000" dirty="0">
              <a:solidFill>
                <a:prstClr val="black"/>
              </a:solidFill>
              <a:latin typeface="Arial" panose="020B0604020202020204" pitchFamily="34" charset="0"/>
              <a:cs typeface="Arial" panose="020B0604020202020204" pitchFamily="34" charset="0"/>
            </a:endParaRPr>
          </a:p>
        </p:txBody>
      </p:sp>
      <p:sp>
        <p:nvSpPr>
          <p:cNvPr id="9" name="Sous-titre 2"/>
          <p:cNvSpPr txBox="1">
            <a:spLocks/>
          </p:cNvSpPr>
          <p:nvPr/>
        </p:nvSpPr>
        <p:spPr>
          <a:xfrm>
            <a:off x="596900" y="3896204"/>
            <a:ext cx="109728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Des listes électorales arrêtées au 28 février 2018 transmises par les communes </a:t>
            </a:r>
            <a:endParaRPr lang="fr-F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356887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3"/>
            <a:ext cx="10375900" cy="668337"/>
          </a:xfrm>
        </p:spPr>
        <p:txBody>
          <a:bodyPr>
            <a:normAutofit/>
          </a:bodyPr>
          <a:lstStyle/>
          <a:p>
            <a:pPr algn="just"/>
            <a:r>
              <a:rPr lang="fr-FR" sz="2400" b="1" u="sng" dirty="0" smtClean="0">
                <a:latin typeface="Arial" panose="020B0604020202020204" pitchFamily="34" charset="0"/>
                <a:cs typeface="Arial" panose="020B0604020202020204" pitchFamily="34" charset="0"/>
              </a:rPr>
              <a:t>B – Initialisation du répertoire électoral unique (suite)</a:t>
            </a:r>
            <a:endParaRPr lang="fr-FR" sz="2400" b="1" u="sng"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368300" y="1350963"/>
            <a:ext cx="10375900" cy="563562"/>
          </a:xfrm>
        </p:spPr>
        <p:txBody>
          <a:bodyPr>
            <a:normAutofit/>
          </a:bodyPr>
          <a:lstStyle/>
          <a:p>
            <a:pPr algn="just"/>
            <a:r>
              <a:rPr lang="fr-FR" sz="2000" b="1" dirty="0" smtClean="0">
                <a:latin typeface="Arial" panose="020B0604020202020204" pitchFamily="34" charset="0"/>
                <a:cs typeface="Arial" panose="020B0604020202020204" pitchFamily="34" charset="0"/>
              </a:rPr>
              <a:t>2</a:t>
            </a:r>
            <a:r>
              <a:rPr lang="fr-FR" sz="2000" b="1" baseline="30000" dirty="0" smtClean="0">
                <a:latin typeface="Arial" panose="020B0604020202020204" pitchFamily="34" charset="0"/>
                <a:cs typeface="Arial" panose="020B0604020202020204" pitchFamily="34" charset="0"/>
              </a:rPr>
              <a:t>ème</a:t>
            </a:r>
            <a:r>
              <a:rPr lang="fr-FR" sz="2000" b="1" dirty="0" smtClean="0">
                <a:latin typeface="Arial" panose="020B0604020202020204" pitchFamily="34" charset="0"/>
                <a:cs typeface="Arial" panose="020B0604020202020204" pitchFamily="34" charset="0"/>
              </a:rPr>
              <a:t>  phase : validation de la version « 0 »</a:t>
            </a:r>
            <a:endParaRPr lang="fr-FR" sz="2000" b="1" dirty="0">
              <a:latin typeface="Arial" panose="020B0604020202020204" pitchFamily="34" charset="0"/>
              <a:cs typeface="Arial" panose="020B0604020202020204" pitchFamily="34" charset="0"/>
            </a:endParaRPr>
          </a:p>
        </p:txBody>
      </p:sp>
      <p:sp>
        <p:nvSpPr>
          <p:cNvPr id="4" name="Sous-titre 2"/>
          <p:cNvSpPr txBox="1">
            <a:spLocks/>
          </p:cNvSpPr>
          <p:nvPr/>
        </p:nvSpPr>
        <p:spPr>
          <a:xfrm>
            <a:off x="368300" y="1778000"/>
            <a:ext cx="11201400" cy="86637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Les communes ont dû vérifier, amender et valider cette version « o » entre le 18 octobre et le 20 décembre 2018, pour cela elles ont :</a:t>
            </a:r>
            <a:endParaRPr lang="fr-FR" sz="2000" dirty="0">
              <a:solidFill>
                <a:prstClr val="black"/>
              </a:solidFill>
              <a:latin typeface="Arial" panose="020B0604020202020204" pitchFamily="34" charset="0"/>
              <a:cs typeface="Arial" panose="020B0604020202020204" pitchFamily="34" charset="0"/>
            </a:endParaRPr>
          </a:p>
          <a:p>
            <a:pPr algn="just"/>
            <a:endParaRPr lang="fr-FR" sz="2000" dirty="0">
              <a:solidFill>
                <a:prstClr val="black"/>
              </a:solidFill>
              <a:latin typeface="Arial" panose="020B0604020202020204" pitchFamily="34" charset="0"/>
              <a:cs typeface="Arial" panose="020B0604020202020204" pitchFamily="34" charset="0"/>
            </a:endParaRPr>
          </a:p>
        </p:txBody>
      </p:sp>
      <p:sp>
        <p:nvSpPr>
          <p:cNvPr id="5" name="Sous-titre 2"/>
          <p:cNvSpPr txBox="1">
            <a:spLocks/>
          </p:cNvSpPr>
          <p:nvPr/>
        </p:nvSpPr>
        <p:spPr>
          <a:xfrm>
            <a:off x="596900" y="2602788"/>
            <a:ext cx="109728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Vérifié les décomptes,</a:t>
            </a:r>
            <a:endParaRPr lang="fr-FR" sz="2000" dirty="0">
              <a:solidFill>
                <a:prstClr val="black"/>
              </a:solidFill>
              <a:latin typeface="Arial" panose="020B0604020202020204" pitchFamily="34" charset="0"/>
              <a:cs typeface="Arial" panose="020B0604020202020204" pitchFamily="34" charset="0"/>
            </a:endParaRPr>
          </a:p>
        </p:txBody>
      </p:sp>
      <p:sp>
        <p:nvSpPr>
          <p:cNvPr id="9" name="Sous-titre 2"/>
          <p:cNvSpPr txBox="1">
            <a:spLocks/>
          </p:cNvSpPr>
          <p:nvPr/>
        </p:nvSpPr>
        <p:spPr>
          <a:xfrm>
            <a:off x="596900" y="3071416"/>
            <a:ext cx="109728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Vérifié et complété la table des bureaux de vote,</a:t>
            </a:r>
            <a:endParaRPr lang="fr-FR" sz="2000" dirty="0">
              <a:solidFill>
                <a:prstClr val="black"/>
              </a:solidFill>
              <a:latin typeface="Arial" panose="020B0604020202020204" pitchFamily="34" charset="0"/>
              <a:cs typeface="Arial" panose="020B0604020202020204" pitchFamily="34" charset="0"/>
            </a:endParaRPr>
          </a:p>
        </p:txBody>
      </p:sp>
      <p:sp>
        <p:nvSpPr>
          <p:cNvPr id="7" name="Sous-titre 2"/>
          <p:cNvSpPr txBox="1">
            <a:spLocks/>
          </p:cNvSpPr>
          <p:nvPr/>
        </p:nvSpPr>
        <p:spPr>
          <a:xfrm>
            <a:off x="596900" y="3612356"/>
            <a:ext cx="112014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Vérifié et traité les divergences entre l’état civil du RNIPP et de la liste électorale communale,</a:t>
            </a:r>
            <a:endParaRPr lang="fr-FR" sz="2000" dirty="0">
              <a:solidFill>
                <a:prstClr val="black"/>
              </a:solidFill>
              <a:latin typeface="Arial" panose="020B0604020202020204" pitchFamily="34" charset="0"/>
              <a:cs typeface="Arial" panose="020B0604020202020204" pitchFamily="34" charset="0"/>
            </a:endParaRPr>
          </a:p>
        </p:txBody>
      </p:sp>
      <p:sp>
        <p:nvSpPr>
          <p:cNvPr id="8" name="Sous-titre 2"/>
          <p:cNvSpPr txBox="1">
            <a:spLocks/>
          </p:cNvSpPr>
          <p:nvPr/>
        </p:nvSpPr>
        <p:spPr>
          <a:xfrm>
            <a:off x="596900" y="4153296"/>
            <a:ext cx="10972800" cy="56356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Vérifié et traité les électeurs radiés d’office par l’Insee pour décès, incapacité, inscrits dans une autre commune… toujours présents sur les listes communales</a:t>
            </a:r>
            <a:endParaRPr lang="fr-FR" sz="20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596900" y="4862114"/>
            <a:ext cx="10972800" cy="56356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Traité le cas des électeurs à expertiser (non identifiés dans le RNIPP ou non rattachés clairement à une commune.</a:t>
            </a:r>
            <a:endParaRPr lang="fr-FR" sz="2000" dirty="0">
              <a:solidFill>
                <a:prstClr val="black"/>
              </a:solidFill>
              <a:latin typeface="Arial" panose="020B0604020202020204" pitchFamily="34" charset="0"/>
              <a:cs typeface="Arial" panose="020B0604020202020204" pitchFamily="34" charset="0"/>
            </a:endParaRPr>
          </a:p>
        </p:txBody>
      </p:sp>
      <p:sp>
        <p:nvSpPr>
          <p:cNvPr id="11" name="Sous-titre 2"/>
          <p:cNvSpPr txBox="1">
            <a:spLocks/>
          </p:cNvSpPr>
          <p:nvPr/>
        </p:nvSpPr>
        <p:spPr>
          <a:xfrm>
            <a:off x="330200" y="5776514"/>
            <a:ext cx="10972800" cy="563562"/>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Une fois toutes ces vérifications et traitement effectués, elles ont validé l’image au 28 février 2018,</a:t>
            </a:r>
            <a:endParaRPr lang="fr-F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0760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ppt_x"/>
                                          </p:val>
                                        </p:tav>
                                        <p:tav tm="100000">
                                          <p:val>
                                            <p:strVal val="#ppt_x"/>
                                          </p:val>
                                        </p:tav>
                                      </p:tavLst>
                                    </p:anim>
                                    <p:anim calcmode="lin" valueType="num">
                                      <p:cBhvr additive="base">
                                        <p:cTn id="5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9" grpId="0"/>
      <p:bldP spid="7" grpId="0"/>
      <p:bldP spid="8" grpId="0"/>
      <p:bldP spid="10"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3"/>
            <a:ext cx="10375900" cy="668337"/>
          </a:xfrm>
        </p:spPr>
        <p:txBody>
          <a:bodyPr>
            <a:normAutofit/>
          </a:bodyPr>
          <a:lstStyle/>
          <a:p>
            <a:pPr algn="just"/>
            <a:r>
              <a:rPr lang="fr-FR" sz="2400" b="1" u="sng" dirty="0" smtClean="0">
                <a:latin typeface="Arial" panose="020B0604020202020204" pitchFamily="34" charset="0"/>
                <a:cs typeface="Arial" panose="020B0604020202020204" pitchFamily="34" charset="0"/>
              </a:rPr>
              <a:t>B – Initialisation du répertoire électoral unique (suite)</a:t>
            </a:r>
            <a:endParaRPr lang="fr-FR" sz="2400" b="1" u="sng"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368300" y="1350963"/>
            <a:ext cx="10375900" cy="563562"/>
          </a:xfrm>
        </p:spPr>
        <p:txBody>
          <a:bodyPr>
            <a:normAutofit/>
          </a:bodyPr>
          <a:lstStyle/>
          <a:p>
            <a:pPr algn="just"/>
            <a:r>
              <a:rPr lang="fr-FR" sz="2000" b="1" dirty="0" smtClean="0">
                <a:latin typeface="Arial" panose="020B0604020202020204" pitchFamily="34" charset="0"/>
                <a:cs typeface="Arial" panose="020B0604020202020204" pitchFamily="34" charset="0"/>
              </a:rPr>
              <a:t>3</a:t>
            </a:r>
            <a:r>
              <a:rPr lang="fr-FR" sz="2000" b="1" baseline="30000" dirty="0" smtClean="0">
                <a:latin typeface="Arial" panose="020B0604020202020204" pitchFamily="34" charset="0"/>
                <a:cs typeface="Arial" panose="020B0604020202020204" pitchFamily="34" charset="0"/>
              </a:rPr>
              <a:t>ème</a:t>
            </a:r>
            <a:r>
              <a:rPr lang="fr-FR" sz="2000" b="1" dirty="0" smtClean="0">
                <a:latin typeface="Arial" panose="020B0604020202020204" pitchFamily="34" charset="0"/>
                <a:cs typeface="Arial" panose="020B0604020202020204" pitchFamily="34" charset="0"/>
              </a:rPr>
              <a:t>  phase : intégration des mouvements 2018 :</a:t>
            </a:r>
            <a:endParaRPr lang="fr-FR" sz="2000" b="1" dirty="0">
              <a:latin typeface="Arial" panose="020B0604020202020204" pitchFamily="34" charset="0"/>
              <a:cs typeface="Arial" panose="020B0604020202020204" pitchFamily="34" charset="0"/>
            </a:endParaRPr>
          </a:p>
        </p:txBody>
      </p:sp>
      <p:sp>
        <p:nvSpPr>
          <p:cNvPr id="4" name="Sous-titre 2"/>
          <p:cNvSpPr txBox="1">
            <a:spLocks/>
          </p:cNvSpPr>
          <p:nvPr/>
        </p:nvSpPr>
        <p:spPr>
          <a:xfrm>
            <a:off x="368300" y="1778000"/>
            <a:ext cx="11201400" cy="86637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La version « 0 » validée au 28 février 2018 doit être amendée par les inscriptions et les radiations intervenues depuis cette date:</a:t>
            </a:r>
            <a:endParaRPr lang="fr-FR" sz="2000" dirty="0">
              <a:solidFill>
                <a:prstClr val="black"/>
              </a:solidFill>
              <a:latin typeface="Arial" panose="020B0604020202020204" pitchFamily="34" charset="0"/>
              <a:cs typeface="Arial" panose="020B0604020202020204" pitchFamily="34" charset="0"/>
            </a:endParaRPr>
          </a:p>
        </p:txBody>
      </p:sp>
      <p:sp>
        <p:nvSpPr>
          <p:cNvPr id="5" name="Sous-titre 2"/>
          <p:cNvSpPr txBox="1">
            <a:spLocks/>
          </p:cNvSpPr>
          <p:nvPr/>
        </p:nvSpPr>
        <p:spPr>
          <a:xfrm>
            <a:off x="482600" y="2693394"/>
            <a:ext cx="109728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u="sng" dirty="0" smtClean="0">
                <a:solidFill>
                  <a:prstClr val="black"/>
                </a:solidFill>
                <a:latin typeface="Arial" panose="020B0604020202020204" pitchFamily="34" charset="0"/>
                <a:cs typeface="Arial" panose="020B0604020202020204" pitchFamily="34" charset="0"/>
              </a:rPr>
              <a:t>Par la commune : </a:t>
            </a:r>
            <a:endParaRPr lang="fr-FR" sz="2000" u="sng" dirty="0">
              <a:solidFill>
                <a:prstClr val="black"/>
              </a:solidFill>
              <a:latin typeface="Arial" panose="020B0604020202020204" pitchFamily="34" charset="0"/>
              <a:cs typeface="Arial" panose="020B0604020202020204" pitchFamily="34" charset="0"/>
            </a:endParaRPr>
          </a:p>
        </p:txBody>
      </p:sp>
      <p:sp>
        <p:nvSpPr>
          <p:cNvPr id="9" name="Sous-titre 2"/>
          <p:cNvSpPr txBox="1">
            <a:spLocks/>
          </p:cNvSpPr>
          <p:nvPr/>
        </p:nvSpPr>
        <p:spPr>
          <a:xfrm>
            <a:off x="596900" y="3305971"/>
            <a:ext cx="11201400" cy="56356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Elle transmet en janvier, soit directement sur le portail ELIRE soit par l’intermédiaire de son logiciel de gestion des listes électorales :</a:t>
            </a:r>
            <a:endParaRPr lang="fr-FR" sz="2000" dirty="0">
              <a:solidFill>
                <a:prstClr val="black"/>
              </a:solidFill>
              <a:latin typeface="Arial" panose="020B0604020202020204" pitchFamily="34" charset="0"/>
              <a:cs typeface="Arial" panose="020B0604020202020204" pitchFamily="34" charset="0"/>
            </a:endParaRPr>
          </a:p>
        </p:txBody>
      </p:sp>
      <p:sp>
        <p:nvSpPr>
          <p:cNvPr id="7" name="Sous-titre 2"/>
          <p:cNvSpPr txBox="1">
            <a:spLocks/>
          </p:cNvSpPr>
          <p:nvPr/>
        </p:nvSpPr>
        <p:spPr>
          <a:xfrm>
            <a:off x="596900" y="4193778"/>
            <a:ext cx="112014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Les inscriptions « 2018 » validées par la commission de révision des listes électorales,</a:t>
            </a:r>
            <a:endParaRPr lang="fr-FR" sz="2000" dirty="0">
              <a:solidFill>
                <a:prstClr val="black"/>
              </a:solidFill>
              <a:latin typeface="Arial" panose="020B0604020202020204" pitchFamily="34" charset="0"/>
              <a:cs typeface="Arial" panose="020B0604020202020204" pitchFamily="34" charset="0"/>
            </a:endParaRPr>
          </a:p>
        </p:txBody>
      </p:sp>
      <p:sp>
        <p:nvSpPr>
          <p:cNvPr id="8" name="Sous-titre 2"/>
          <p:cNvSpPr txBox="1">
            <a:spLocks/>
          </p:cNvSpPr>
          <p:nvPr/>
        </p:nvSpPr>
        <p:spPr>
          <a:xfrm>
            <a:off x="596900" y="4970858"/>
            <a:ext cx="10972800" cy="56356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Les radiations prononcées par la commission de révision des listes électorales pour perte d’attache avec la commune.</a:t>
            </a:r>
            <a:endParaRPr lang="fr-F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48628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9"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3"/>
            <a:ext cx="10375900" cy="668337"/>
          </a:xfrm>
        </p:spPr>
        <p:txBody>
          <a:bodyPr>
            <a:normAutofit/>
          </a:bodyPr>
          <a:lstStyle/>
          <a:p>
            <a:pPr algn="just"/>
            <a:r>
              <a:rPr lang="fr-FR" sz="2400" b="1" u="sng" dirty="0" smtClean="0">
                <a:latin typeface="Arial" panose="020B0604020202020204" pitchFamily="34" charset="0"/>
                <a:cs typeface="Arial" panose="020B0604020202020204" pitchFamily="34" charset="0"/>
              </a:rPr>
              <a:t>B – Initialisation du répertoire électoral unique (suite)</a:t>
            </a:r>
            <a:endParaRPr lang="fr-FR" sz="2400" b="1" u="sng" dirty="0">
              <a:latin typeface="Arial" panose="020B0604020202020204" pitchFamily="34" charset="0"/>
              <a:cs typeface="Arial" panose="020B0604020202020204" pitchFamily="34" charset="0"/>
            </a:endParaRPr>
          </a:p>
        </p:txBody>
      </p:sp>
      <p:sp>
        <p:nvSpPr>
          <p:cNvPr id="5" name="Sous-titre 2"/>
          <p:cNvSpPr txBox="1">
            <a:spLocks/>
          </p:cNvSpPr>
          <p:nvPr/>
        </p:nvSpPr>
        <p:spPr>
          <a:xfrm>
            <a:off x="292100" y="1597423"/>
            <a:ext cx="109728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u="sng" dirty="0" smtClean="0">
                <a:solidFill>
                  <a:prstClr val="black"/>
                </a:solidFill>
                <a:latin typeface="Arial" panose="020B0604020202020204" pitchFamily="34" charset="0"/>
                <a:cs typeface="Arial" panose="020B0604020202020204" pitchFamily="34" charset="0"/>
              </a:rPr>
              <a:t>Par l’Insee qui effectue : </a:t>
            </a:r>
            <a:endParaRPr lang="fr-FR" sz="2000" u="sng" dirty="0">
              <a:solidFill>
                <a:prstClr val="black"/>
              </a:solidFill>
              <a:latin typeface="Arial" panose="020B0604020202020204" pitchFamily="34" charset="0"/>
              <a:cs typeface="Arial" panose="020B0604020202020204" pitchFamily="34" charset="0"/>
            </a:endParaRPr>
          </a:p>
        </p:txBody>
      </p:sp>
      <p:sp>
        <p:nvSpPr>
          <p:cNvPr id="7" name="Sous-titre 2"/>
          <p:cNvSpPr txBox="1">
            <a:spLocks/>
          </p:cNvSpPr>
          <p:nvPr/>
        </p:nvSpPr>
        <p:spPr>
          <a:xfrm>
            <a:off x="698500" y="2593578"/>
            <a:ext cx="112014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Les radiations d’office 2018 : décès, inscriptions dans une autre commune, incapacités,</a:t>
            </a:r>
            <a:endParaRPr lang="fr-FR" sz="2000" dirty="0">
              <a:solidFill>
                <a:prstClr val="black"/>
              </a:solidFill>
              <a:latin typeface="Arial" panose="020B0604020202020204" pitchFamily="34" charset="0"/>
              <a:cs typeface="Arial" panose="020B0604020202020204" pitchFamily="34" charset="0"/>
            </a:endParaRPr>
          </a:p>
        </p:txBody>
      </p:sp>
      <p:sp>
        <p:nvSpPr>
          <p:cNvPr id="8" name="Sous-titre 2"/>
          <p:cNvSpPr txBox="1">
            <a:spLocks/>
          </p:cNvSpPr>
          <p:nvPr/>
        </p:nvSpPr>
        <p:spPr>
          <a:xfrm>
            <a:off x="698500" y="3446858"/>
            <a:ext cx="109728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L’inscription d’office des jeunes qui ont eu 18 ans depuis le 1</a:t>
            </a:r>
            <a:r>
              <a:rPr lang="fr-FR" sz="2000" baseline="30000" dirty="0" smtClean="0">
                <a:solidFill>
                  <a:prstClr val="black"/>
                </a:solidFill>
                <a:latin typeface="Arial" panose="020B0604020202020204" pitchFamily="34" charset="0"/>
                <a:cs typeface="Arial" panose="020B0604020202020204" pitchFamily="34" charset="0"/>
              </a:rPr>
              <a:t>er</a:t>
            </a:r>
            <a:r>
              <a:rPr lang="fr-FR" sz="2000" dirty="0" smtClean="0">
                <a:solidFill>
                  <a:prstClr val="black"/>
                </a:solidFill>
                <a:latin typeface="Arial" panose="020B0604020202020204" pitchFamily="34" charset="0"/>
                <a:cs typeface="Arial" panose="020B0604020202020204" pitchFamily="34" charset="0"/>
              </a:rPr>
              <a:t> mars,</a:t>
            </a:r>
            <a:endParaRPr lang="fr-FR" sz="20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698500" y="4333871"/>
            <a:ext cx="10972800" cy="568329"/>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La </a:t>
            </a:r>
            <a:r>
              <a:rPr lang="fr-FR" sz="2200" dirty="0" smtClean="0">
                <a:solidFill>
                  <a:prstClr val="black"/>
                </a:solidFill>
                <a:latin typeface="Arial" panose="020B0604020202020204" pitchFamily="34" charset="0"/>
                <a:cs typeface="Arial" panose="020B0604020202020204" pitchFamily="34" charset="0"/>
              </a:rPr>
              <a:t>radiation</a:t>
            </a:r>
            <a:r>
              <a:rPr lang="fr-FR" sz="2000" dirty="0" smtClean="0">
                <a:solidFill>
                  <a:prstClr val="black"/>
                </a:solidFill>
                <a:latin typeface="Arial" panose="020B0604020202020204" pitchFamily="34" charset="0"/>
                <a:cs typeface="Arial" panose="020B0604020202020204" pitchFamily="34" charset="0"/>
              </a:rPr>
              <a:t> des électeurs consulaires qui n’auront pas opté pour le maintien sur les listes électorales communales au 31 mars</a:t>
            </a:r>
            <a:endParaRPr lang="fr-F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1745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8"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3"/>
            <a:ext cx="10375900" cy="668337"/>
          </a:xfrm>
        </p:spPr>
        <p:txBody>
          <a:bodyPr>
            <a:normAutofit/>
          </a:bodyPr>
          <a:lstStyle/>
          <a:p>
            <a:pPr algn="just"/>
            <a:r>
              <a:rPr lang="fr-FR" sz="2400" b="1" u="sng" dirty="0" smtClean="0">
                <a:latin typeface="Arial" panose="020B0604020202020204" pitchFamily="34" charset="0"/>
                <a:cs typeface="Arial" panose="020B0604020202020204" pitchFamily="34" charset="0"/>
              </a:rPr>
              <a:t>C – Mise à jour du Répertoire Electoral Unique</a:t>
            </a:r>
            <a:endParaRPr lang="fr-FR" sz="2400" b="1" u="sng" dirty="0">
              <a:latin typeface="Arial" panose="020B0604020202020204" pitchFamily="34" charset="0"/>
              <a:cs typeface="Arial" panose="020B0604020202020204" pitchFamily="34" charset="0"/>
            </a:endParaRPr>
          </a:p>
        </p:txBody>
      </p:sp>
      <p:sp>
        <p:nvSpPr>
          <p:cNvPr id="5" name="Sous-titre 2"/>
          <p:cNvSpPr txBox="1">
            <a:spLocks/>
          </p:cNvSpPr>
          <p:nvPr/>
        </p:nvSpPr>
        <p:spPr>
          <a:xfrm>
            <a:off x="292100" y="1597423"/>
            <a:ext cx="109728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u="sng" dirty="0" smtClean="0">
                <a:solidFill>
                  <a:prstClr val="black"/>
                </a:solidFill>
                <a:latin typeface="Arial" panose="020B0604020202020204" pitchFamily="34" charset="0"/>
                <a:cs typeface="Arial" panose="020B0604020202020204" pitchFamily="34" charset="0"/>
              </a:rPr>
              <a:t>Il est mis à jour en continu à partir : </a:t>
            </a:r>
            <a:endParaRPr lang="fr-FR" sz="2000" u="sng" dirty="0">
              <a:solidFill>
                <a:prstClr val="black"/>
              </a:solidFill>
              <a:latin typeface="Arial" panose="020B0604020202020204" pitchFamily="34" charset="0"/>
              <a:cs typeface="Arial" panose="020B0604020202020204" pitchFamily="34" charset="0"/>
            </a:endParaRPr>
          </a:p>
        </p:txBody>
      </p:sp>
      <p:sp>
        <p:nvSpPr>
          <p:cNvPr id="7" name="Sous-titre 2"/>
          <p:cNvSpPr txBox="1">
            <a:spLocks/>
          </p:cNvSpPr>
          <p:nvPr/>
        </p:nvSpPr>
        <p:spPr>
          <a:xfrm>
            <a:off x="698500" y="2593578"/>
            <a:ext cx="112014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Des décisions d’inscription et de radiation transmises par les communes,</a:t>
            </a:r>
            <a:endParaRPr lang="fr-FR" sz="2000" dirty="0">
              <a:solidFill>
                <a:prstClr val="black"/>
              </a:solidFill>
              <a:latin typeface="Arial" panose="020B0604020202020204" pitchFamily="34" charset="0"/>
              <a:cs typeface="Arial" panose="020B0604020202020204" pitchFamily="34" charset="0"/>
            </a:endParaRPr>
          </a:p>
        </p:txBody>
      </p:sp>
      <p:sp>
        <p:nvSpPr>
          <p:cNvPr id="8" name="Sous-titre 2"/>
          <p:cNvSpPr txBox="1">
            <a:spLocks/>
          </p:cNvSpPr>
          <p:nvPr/>
        </p:nvSpPr>
        <p:spPr>
          <a:xfrm>
            <a:off x="698500" y="3446858"/>
            <a:ext cx="109728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Des informations permettant de procéder d’office dans le REU par l’Insee, transmises par:</a:t>
            </a:r>
            <a:endParaRPr lang="fr-FR" sz="20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1524000" y="4181471"/>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Ministère des Armées DSNJ : Inscription d’office des jeunes majeurs,</a:t>
            </a:r>
            <a:endParaRPr lang="fr-FR" sz="2000" dirty="0">
              <a:solidFill>
                <a:prstClr val="black"/>
              </a:solidFill>
              <a:latin typeface="Arial" panose="020B0604020202020204" pitchFamily="34" charset="0"/>
              <a:cs typeface="Arial" panose="020B0604020202020204" pitchFamily="34" charset="0"/>
            </a:endParaRPr>
          </a:p>
        </p:txBody>
      </p:sp>
      <p:sp>
        <p:nvSpPr>
          <p:cNvPr id="9" name="Sous-titre 2"/>
          <p:cNvSpPr txBox="1">
            <a:spLocks/>
          </p:cNvSpPr>
          <p:nvPr/>
        </p:nvSpPr>
        <p:spPr>
          <a:xfrm>
            <a:off x="1524000" y="4801386"/>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Ministère de l’Intérieur : Inscriptions et radiations pour acquisition et perte de nationalité,</a:t>
            </a:r>
            <a:endParaRPr lang="fr-FR" sz="2000" dirty="0">
              <a:solidFill>
                <a:prstClr val="black"/>
              </a:solidFill>
              <a:latin typeface="Arial" panose="020B0604020202020204" pitchFamily="34" charset="0"/>
              <a:cs typeface="Arial" panose="020B0604020202020204" pitchFamily="34" charset="0"/>
            </a:endParaRPr>
          </a:p>
        </p:txBody>
      </p:sp>
      <p:sp>
        <p:nvSpPr>
          <p:cNvPr id="11" name="Sous-titre 2"/>
          <p:cNvSpPr txBox="1">
            <a:spLocks/>
          </p:cNvSpPr>
          <p:nvPr/>
        </p:nvSpPr>
        <p:spPr>
          <a:xfrm>
            <a:off x="1524000" y="5421301"/>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Ministère de la Justice : Radiations suite à tutelle ou condamnation,</a:t>
            </a:r>
            <a:endParaRPr lang="fr-FR" sz="2000" dirty="0">
              <a:solidFill>
                <a:prstClr val="black"/>
              </a:solidFill>
              <a:latin typeface="Arial" panose="020B0604020202020204" pitchFamily="34" charset="0"/>
              <a:cs typeface="Arial" panose="020B0604020202020204" pitchFamily="34" charset="0"/>
            </a:endParaRPr>
          </a:p>
        </p:txBody>
      </p:sp>
      <p:sp>
        <p:nvSpPr>
          <p:cNvPr id="12" name="Sous-titre 2"/>
          <p:cNvSpPr txBox="1">
            <a:spLocks/>
          </p:cNvSpPr>
          <p:nvPr/>
        </p:nvSpPr>
        <p:spPr>
          <a:xfrm>
            <a:off x="1524000" y="6041216"/>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Le RNIPP : Radiations suite à décès, modifications d’état civil</a:t>
            </a:r>
            <a:endParaRPr lang="fr-F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7644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8" grpId="0"/>
      <p:bldP spid="10" grpId="0"/>
      <p:bldP spid="9"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45067" y="1122363"/>
            <a:ext cx="10888133" cy="2387600"/>
          </a:xfrm>
        </p:spPr>
        <p:txBody>
          <a:bodyPr/>
          <a:lstStyle/>
          <a:p>
            <a:pPr algn="l"/>
            <a:r>
              <a:rPr lang="fr-FR" b="1" dirty="0" smtClean="0">
                <a:latin typeface="Arial" panose="020B0604020202020204" pitchFamily="34" charset="0"/>
                <a:cs typeface="Arial" panose="020B0604020202020204" pitchFamily="34" charset="0"/>
              </a:rPr>
              <a:t>3 –  La liste électorale :</a:t>
            </a:r>
            <a:br>
              <a:rPr lang="fr-FR" b="1" dirty="0" smtClean="0">
                <a:latin typeface="Arial" panose="020B0604020202020204" pitchFamily="34" charset="0"/>
                <a:cs typeface="Arial" panose="020B0604020202020204" pitchFamily="34" charset="0"/>
              </a:rPr>
            </a:br>
            <a:r>
              <a:rPr lang="fr-FR" b="1" dirty="0">
                <a:latin typeface="Arial" panose="020B0604020202020204" pitchFamily="34" charset="0"/>
                <a:cs typeface="Arial" panose="020B0604020202020204" pitchFamily="34" charset="0"/>
              </a:rPr>
              <a:t>	</a:t>
            </a:r>
            <a:r>
              <a:rPr lang="fr-FR" b="1" dirty="0" smtClean="0">
                <a:latin typeface="Arial" panose="020B0604020202020204" pitchFamily="34" charset="0"/>
                <a:cs typeface="Arial" panose="020B0604020202020204" pitchFamily="34" charset="0"/>
              </a:rPr>
              <a:t>   modifications</a:t>
            </a:r>
            <a:endParaRPr lang="fr-FR" dirty="0"/>
          </a:p>
        </p:txBody>
      </p:sp>
      <p:pic>
        <p:nvPicPr>
          <p:cNvPr id="25602" name="Picture 2" descr="RÃ©sultat de recherche d'images pour &quot;mairie&quot;"/>
          <p:cNvPicPr>
            <a:picLocks noChangeAspect="1" noChangeArrowheads="1"/>
          </p:cNvPicPr>
          <p:nvPr/>
        </p:nvPicPr>
        <p:blipFill>
          <a:blip r:embed="rId2"/>
          <a:srcRect/>
          <a:stretch>
            <a:fillRect/>
          </a:stretch>
        </p:blipFill>
        <p:spPr bwMode="auto">
          <a:xfrm>
            <a:off x="7980226" y="3125289"/>
            <a:ext cx="3097077" cy="3097077"/>
          </a:xfrm>
          <a:prstGeom prst="rect">
            <a:avLst/>
          </a:prstGeom>
          <a:noFill/>
        </p:spPr>
      </p:pic>
    </p:spTree>
    <p:extLst>
      <p:ext uri="{BB962C8B-B14F-4D97-AF65-F5344CB8AC3E}">
        <p14:creationId xmlns:p14="http://schemas.microsoft.com/office/powerpoint/2010/main" xmlns="" val="38414149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3"/>
            <a:ext cx="10375900" cy="668337"/>
          </a:xfrm>
        </p:spPr>
        <p:txBody>
          <a:bodyPr>
            <a:normAutofit/>
          </a:bodyPr>
          <a:lstStyle/>
          <a:p>
            <a:pPr algn="just"/>
            <a:r>
              <a:rPr lang="fr-FR" sz="2400" b="1" u="sng" dirty="0" smtClean="0">
                <a:latin typeface="Arial" panose="020B0604020202020204" pitchFamily="34" charset="0"/>
                <a:cs typeface="Arial" panose="020B0604020202020204" pitchFamily="34" charset="0"/>
              </a:rPr>
              <a:t>A – Ressort et périodicité</a:t>
            </a:r>
            <a:endParaRPr lang="fr-FR" sz="2400" b="1" u="sng" dirty="0">
              <a:latin typeface="Arial" panose="020B0604020202020204" pitchFamily="34" charset="0"/>
              <a:cs typeface="Arial" panose="020B0604020202020204" pitchFamily="34" charset="0"/>
            </a:endParaRPr>
          </a:p>
        </p:txBody>
      </p:sp>
      <p:sp>
        <p:nvSpPr>
          <p:cNvPr id="7" name="Sous-titre 2"/>
          <p:cNvSpPr txBox="1">
            <a:spLocks/>
          </p:cNvSpPr>
          <p:nvPr/>
        </p:nvSpPr>
        <p:spPr>
          <a:xfrm>
            <a:off x="381000" y="1754196"/>
            <a:ext cx="115443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FR" sz="2000" dirty="0">
              <a:solidFill>
                <a:prstClr val="black"/>
              </a:solidFill>
              <a:latin typeface="Arial" panose="020B0604020202020204" pitchFamily="34" charset="0"/>
              <a:cs typeface="Arial" panose="020B0604020202020204" pitchFamily="34" charset="0"/>
            </a:endParaRPr>
          </a:p>
        </p:txBody>
      </p:sp>
      <p:sp>
        <p:nvSpPr>
          <p:cNvPr id="8" name="Sous-titre 2"/>
          <p:cNvSpPr txBox="1">
            <a:spLocks/>
          </p:cNvSpPr>
          <p:nvPr/>
        </p:nvSpPr>
        <p:spPr>
          <a:xfrm>
            <a:off x="381000" y="1620687"/>
            <a:ext cx="109728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Le ressort de la liste électorale:</a:t>
            </a:r>
            <a:endParaRPr lang="fr-FR" sz="20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1231900" y="2384236"/>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Hier : </a:t>
            </a:r>
            <a:r>
              <a:rPr lang="fr-FR" sz="2000" dirty="0" smtClean="0">
                <a:solidFill>
                  <a:srgbClr val="FF0000"/>
                </a:solidFill>
                <a:latin typeface="Arial" panose="020B0604020202020204" pitchFamily="34" charset="0"/>
                <a:cs typeface="Arial" panose="020B0604020202020204" pitchFamily="34" charset="0"/>
              </a:rPr>
              <a:t>le bureau de vote</a:t>
            </a:r>
            <a:r>
              <a:rPr lang="fr-FR" sz="2000" dirty="0" smtClean="0">
                <a:solidFill>
                  <a:prstClr val="black"/>
                </a:solidFill>
                <a:latin typeface="Arial" panose="020B0604020202020204" pitchFamily="34" charset="0"/>
                <a:cs typeface="Arial" panose="020B0604020202020204" pitchFamily="34" charset="0"/>
              </a:rPr>
              <a:t>,</a:t>
            </a:r>
            <a:endParaRPr lang="fr-FR" sz="2000" dirty="0">
              <a:solidFill>
                <a:prstClr val="black"/>
              </a:solidFill>
              <a:latin typeface="Arial" panose="020B0604020202020204" pitchFamily="34" charset="0"/>
              <a:cs typeface="Arial" panose="020B0604020202020204" pitchFamily="34" charset="0"/>
            </a:endParaRPr>
          </a:p>
        </p:txBody>
      </p:sp>
      <p:sp>
        <p:nvSpPr>
          <p:cNvPr id="9" name="Sous-titre 2"/>
          <p:cNvSpPr txBox="1">
            <a:spLocks/>
          </p:cNvSpPr>
          <p:nvPr/>
        </p:nvSpPr>
        <p:spPr>
          <a:xfrm>
            <a:off x="1231900" y="2962598"/>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Aujourd’hui : </a:t>
            </a:r>
            <a:r>
              <a:rPr lang="fr-FR" sz="2000" dirty="0" smtClean="0">
                <a:solidFill>
                  <a:srgbClr val="00B050"/>
                </a:solidFill>
                <a:latin typeface="Arial" panose="020B0604020202020204" pitchFamily="34" charset="0"/>
                <a:cs typeface="Arial" panose="020B0604020202020204" pitchFamily="34" charset="0"/>
              </a:rPr>
              <a:t>la commune</a:t>
            </a:r>
            <a:endParaRPr lang="fr-FR" sz="2000" dirty="0">
              <a:solidFill>
                <a:srgbClr val="00B050"/>
              </a:solidFill>
              <a:latin typeface="Arial" panose="020B0604020202020204" pitchFamily="34" charset="0"/>
              <a:cs typeface="Arial" panose="020B0604020202020204" pitchFamily="34" charset="0"/>
            </a:endParaRPr>
          </a:p>
        </p:txBody>
      </p:sp>
      <p:sp>
        <p:nvSpPr>
          <p:cNvPr id="11" name="Sous-titre 2"/>
          <p:cNvSpPr txBox="1">
            <a:spLocks/>
          </p:cNvSpPr>
          <p:nvPr/>
        </p:nvSpPr>
        <p:spPr>
          <a:xfrm>
            <a:off x="381000" y="4130272"/>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La périodicité de la liste électorale :</a:t>
            </a:r>
            <a:endParaRPr lang="fr-FR" sz="2000" dirty="0">
              <a:solidFill>
                <a:prstClr val="black"/>
              </a:solidFill>
              <a:latin typeface="Arial" panose="020B0604020202020204" pitchFamily="34" charset="0"/>
              <a:cs typeface="Arial" panose="020B0604020202020204" pitchFamily="34" charset="0"/>
            </a:endParaRPr>
          </a:p>
        </p:txBody>
      </p:sp>
      <p:sp>
        <p:nvSpPr>
          <p:cNvPr id="12" name="Sous-titre 2"/>
          <p:cNvSpPr txBox="1">
            <a:spLocks/>
          </p:cNvSpPr>
          <p:nvPr/>
        </p:nvSpPr>
        <p:spPr>
          <a:xfrm>
            <a:off x="1231900" y="4874392"/>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Hier : </a:t>
            </a:r>
            <a:r>
              <a:rPr lang="fr-FR" sz="2000" dirty="0" smtClean="0">
                <a:solidFill>
                  <a:srgbClr val="FF0000"/>
                </a:solidFill>
                <a:latin typeface="Arial" panose="020B0604020202020204" pitchFamily="34" charset="0"/>
                <a:cs typeface="Arial" panose="020B0604020202020204" pitchFamily="34" charset="0"/>
              </a:rPr>
              <a:t>révision annuelle </a:t>
            </a:r>
            <a:r>
              <a:rPr lang="fr-FR" sz="2000" dirty="0" smtClean="0">
                <a:solidFill>
                  <a:prstClr val="black"/>
                </a:solidFill>
                <a:latin typeface="Arial" panose="020B0604020202020204" pitchFamily="34" charset="0"/>
                <a:cs typeface="Arial" panose="020B0604020202020204" pitchFamily="34" charset="0"/>
              </a:rPr>
              <a:t>(du 1</a:t>
            </a:r>
            <a:r>
              <a:rPr lang="fr-FR" sz="2000" baseline="30000" dirty="0" smtClean="0">
                <a:solidFill>
                  <a:prstClr val="black"/>
                </a:solidFill>
                <a:latin typeface="Arial" panose="020B0604020202020204" pitchFamily="34" charset="0"/>
                <a:cs typeface="Arial" panose="020B0604020202020204" pitchFamily="34" charset="0"/>
              </a:rPr>
              <a:t>er</a:t>
            </a:r>
            <a:r>
              <a:rPr lang="fr-FR" sz="2000" dirty="0" smtClean="0">
                <a:solidFill>
                  <a:prstClr val="black"/>
                </a:solidFill>
                <a:latin typeface="Arial" panose="020B0604020202020204" pitchFamily="34" charset="0"/>
                <a:cs typeface="Arial" panose="020B0604020202020204" pitchFamily="34" charset="0"/>
              </a:rPr>
              <a:t> septembre au dernier jour de février année suivante)</a:t>
            </a:r>
            <a:endParaRPr lang="fr-FR" sz="2000" dirty="0">
              <a:solidFill>
                <a:prstClr val="black"/>
              </a:solidFill>
              <a:latin typeface="Arial" panose="020B0604020202020204" pitchFamily="34" charset="0"/>
              <a:cs typeface="Arial" panose="020B0604020202020204" pitchFamily="34" charset="0"/>
            </a:endParaRPr>
          </a:p>
        </p:txBody>
      </p:sp>
      <p:sp>
        <p:nvSpPr>
          <p:cNvPr id="13" name="Sous-titre 2"/>
          <p:cNvSpPr txBox="1">
            <a:spLocks/>
          </p:cNvSpPr>
          <p:nvPr/>
        </p:nvSpPr>
        <p:spPr>
          <a:xfrm>
            <a:off x="1231900" y="5463704"/>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Aujourd’hui : </a:t>
            </a:r>
            <a:r>
              <a:rPr lang="fr-FR" sz="2000" dirty="0" smtClean="0">
                <a:solidFill>
                  <a:srgbClr val="00B050"/>
                </a:solidFill>
                <a:latin typeface="Arial" panose="020B0604020202020204" pitchFamily="34" charset="0"/>
                <a:cs typeface="Arial" panose="020B0604020202020204" pitchFamily="34" charset="0"/>
              </a:rPr>
              <a:t>révision permanente</a:t>
            </a:r>
            <a:r>
              <a:rPr lang="fr-FR" sz="2000" dirty="0" smtClean="0">
                <a:solidFill>
                  <a:prstClr val="black"/>
                </a:solidFill>
                <a:latin typeface="Arial" panose="020B0604020202020204" pitchFamily="34" charset="0"/>
                <a:cs typeface="Arial" panose="020B0604020202020204" pitchFamily="34" charset="0"/>
              </a:rPr>
              <a:t>.</a:t>
            </a:r>
            <a:endParaRPr lang="fr-F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3085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10" grpId="0"/>
      <p:bldP spid="9" grpId="0"/>
      <p:bldP spid="11"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Intervenante :</a:t>
            </a:r>
            <a:endParaRPr lang="fr-FR" dirty="0"/>
          </a:p>
        </p:txBody>
      </p:sp>
      <p:sp>
        <p:nvSpPr>
          <p:cNvPr id="3" name="Espace réservé du contenu 2"/>
          <p:cNvSpPr>
            <a:spLocks noGrp="1"/>
          </p:cNvSpPr>
          <p:nvPr>
            <p:ph idx="1"/>
          </p:nvPr>
        </p:nvSpPr>
        <p:spPr>
          <a:xfrm>
            <a:off x="838200" y="2333625"/>
            <a:ext cx="10515600" cy="4351338"/>
          </a:xfrm>
        </p:spPr>
        <p:txBody>
          <a:bodyPr/>
          <a:lstStyle/>
          <a:p>
            <a:pPr marL="0" indent="0" algn="r">
              <a:buNone/>
            </a:pPr>
            <a:r>
              <a:rPr lang="fr-FR" b="1" dirty="0" smtClean="0"/>
              <a:t>Christine VILLADOMAT</a:t>
            </a:r>
            <a:r>
              <a:rPr lang="fr-FR" dirty="0" smtClean="0"/>
              <a:t>,</a:t>
            </a:r>
          </a:p>
          <a:p>
            <a:pPr marL="0" indent="0" algn="r">
              <a:buNone/>
            </a:pPr>
            <a:endParaRPr lang="fr-FR" dirty="0" smtClean="0"/>
          </a:p>
          <a:p>
            <a:pPr marL="0" indent="0" algn="r">
              <a:buNone/>
            </a:pPr>
            <a:r>
              <a:rPr lang="fr-FR" dirty="0" smtClean="0"/>
              <a:t>Attachée territoriale principale,</a:t>
            </a:r>
          </a:p>
          <a:p>
            <a:pPr marL="0" indent="0" algn="r">
              <a:buNone/>
            </a:pPr>
            <a:r>
              <a:rPr lang="fr-FR" dirty="0" smtClean="0"/>
              <a:t>Responsable du service des Administrés</a:t>
            </a:r>
          </a:p>
          <a:p>
            <a:pPr marL="0" indent="0" algn="r">
              <a:buNone/>
            </a:pPr>
            <a:r>
              <a:rPr lang="fr-FR" dirty="0" smtClean="0"/>
              <a:t>Commune de Saint-Estève (Pyrénées-Orientales)</a:t>
            </a:r>
          </a:p>
          <a:p>
            <a:pPr marL="0" indent="0" algn="r">
              <a:buNone/>
            </a:pPr>
            <a:endParaRPr lang="fr-FR" dirty="0" smtClean="0"/>
          </a:p>
          <a:p>
            <a:pPr marL="0" indent="0" algn="r">
              <a:buNone/>
            </a:pPr>
            <a:r>
              <a:rPr lang="fr-FR" dirty="0" smtClean="0">
                <a:hlinkClick r:id="rId2"/>
              </a:rPr>
              <a:t>christinevilladomat@free.fr</a:t>
            </a:r>
            <a:endParaRPr lang="fr-FR" dirty="0" smtClean="0"/>
          </a:p>
          <a:p>
            <a:pPr marL="0" indent="0" algn="r">
              <a:buNone/>
            </a:pPr>
            <a:r>
              <a:rPr lang="fr-FR" dirty="0" smtClean="0"/>
              <a:t>06.87.88.94.44</a:t>
            </a:r>
            <a:endParaRPr lang="fr-FR" dirty="0"/>
          </a:p>
        </p:txBody>
      </p:sp>
    </p:spTree>
    <p:extLst>
      <p:ext uri="{BB962C8B-B14F-4D97-AF65-F5344CB8AC3E}">
        <p14:creationId xmlns:p14="http://schemas.microsoft.com/office/powerpoint/2010/main" xmlns="" val="272740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3"/>
            <a:ext cx="10375900" cy="668337"/>
          </a:xfrm>
        </p:spPr>
        <p:txBody>
          <a:bodyPr>
            <a:normAutofit/>
          </a:bodyPr>
          <a:lstStyle/>
          <a:p>
            <a:pPr algn="just"/>
            <a:r>
              <a:rPr lang="fr-FR" sz="2400" b="1" u="sng" dirty="0" smtClean="0">
                <a:latin typeface="Arial" panose="020B0604020202020204" pitchFamily="34" charset="0"/>
                <a:cs typeface="Arial" panose="020B0604020202020204" pitchFamily="34" charset="0"/>
              </a:rPr>
              <a:t>B – Extension des conditions pour être électeur dans une commune</a:t>
            </a:r>
            <a:endParaRPr lang="fr-FR" sz="2400" b="1" u="sng" dirty="0">
              <a:latin typeface="Arial" panose="020B0604020202020204" pitchFamily="34" charset="0"/>
              <a:cs typeface="Arial" panose="020B0604020202020204" pitchFamily="34" charset="0"/>
            </a:endParaRPr>
          </a:p>
        </p:txBody>
      </p:sp>
      <p:sp>
        <p:nvSpPr>
          <p:cNvPr id="7" name="Sous-titre 2"/>
          <p:cNvSpPr txBox="1">
            <a:spLocks/>
          </p:cNvSpPr>
          <p:nvPr/>
        </p:nvSpPr>
        <p:spPr>
          <a:xfrm>
            <a:off x="292100" y="1386696"/>
            <a:ext cx="112014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b="1" dirty="0" smtClean="0">
                <a:solidFill>
                  <a:prstClr val="black"/>
                </a:solidFill>
                <a:latin typeface="Arial" panose="020B0604020202020204" pitchFamily="34" charset="0"/>
                <a:cs typeface="Arial" panose="020B0604020202020204" pitchFamily="34" charset="0"/>
              </a:rPr>
              <a:t>Inscription au titre du domicile :</a:t>
            </a:r>
            <a:endParaRPr lang="fr-FR" sz="2000" b="1" dirty="0">
              <a:solidFill>
                <a:prstClr val="black"/>
              </a:solidFill>
              <a:latin typeface="Arial" panose="020B0604020202020204" pitchFamily="34" charset="0"/>
              <a:cs typeface="Arial" panose="020B0604020202020204" pitchFamily="34" charset="0"/>
            </a:endParaRPr>
          </a:p>
        </p:txBody>
      </p:sp>
      <p:sp>
        <p:nvSpPr>
          <p:cNvPr id="8" name="Sous-titre 2"/>
          <p:cNvSpPr txBox="1">
            <a:spLocks/>
          </p:cNvSpPr>
          <p:nvPr/>
        </p:nvSpPr>
        <p:spPr>
          <a:xfrm>
            <a:off x="736600" y="1925259"/>
            <a:ext cx="109728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La condition du domicile est </a:t>
            </a:r>
            <a:r>
              <a:rPr lang="fr-FR" sz="2000" dirty="0" smtClean="0">
                <a:solidFill>
                  <a:srgbClr val="00B050"/>
                </a:solidFill>
                <a:latin typeface="Arial" panose="020B0604020202020204" pitchFamily="34" charset="0"/>
                <a:cs typeface="Arial" panose="020B0604020202020204" pitchFamily="34" charset="0"/>
              </a:rPr>
              <a:t>étendue aux enfants de l’électeur âgés de moins de 26 ans</a:t>
            </a:r>
            <a:r>
              <a:rPr lang="fr-FR" sz="2000" dirty="0" smtClean="0">
                <a:solidFill>
                  <a:prstClr val="black"/>
                </a:solidFill>
                <a:latin typeface="Arial" panose="020B0604020202020204" pitchFamily="34" charset="0"/>
                <a:cs typeface="Arial" panose="020B0604020202020204" pitchFamily="34" charset="0"/>
              </a:rPr>
              <a:t>,</a:t>
            </a:r>
            <a:endParaRPr lang="fr-FR" sz="20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292100" y="2805652"/>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Inscription au titre de contribuable :</a:t>
            </a:r>
            <a:endParaRPr lang="fr-FR" sz="2000" dirty="0">
              <a:solidFill>
                <a:prstClr val="black"/>
              </a:solidFill>
              <a:latin typeface="Arial" panose="020B0604020202020204" pitchFamily="34" charset="0"/>
              <a:cs typeface="Arial" panose="020B0604020202020204" pitchFamily="34" charset="0"/>
            </a:endParaRPr>
          </a:p>
        </p:txBody>
      </p:sp>
      <p:sp>
        <p:nvSpPr>
          <p:cNvPr id="9" name="Sous-titre 2"/>
          <p:cNvSpPr txBox="1">
            <a:spLocks/>
          </p:cNvSpPr>
          <p:nvPr/>
        </p:nvSpPr>
        <p:spPr>
          <a:xfrm>
            <a:off x="736600" y="3272382"/>
            <a:ext cx="11099800" cy="1054736"/>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30000"/>
              </a:lnSpc>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L’article L11-2° du code électoral ramène la condition d’inscription au rôle de l’une des contributions directes communales au 1</a:t>
            </a:r>
            <a:r>
              <a:rPr lang="fr-FR" sz="2000" baseline="30000" dirty="0" smtClean="0">
                <a:solidFill>
                  <a:prstClr val="black"/>
                </a:solidFill>
                <a:latin typeface="Arial" panose="020B0604020202020204" pitchFamily="34" charset="0"/>
                <a:cs typeface="Arial" panose="020B0604020202020204" pitchFamily="34" charset="0"/>
              </a:rPr>
              <a:t>er</a:t>
            </a:r>
            <a:r>
              <a:rPr lang="fr-FR" sz="2000" dirty="0" smtClean="0">
                <a:solidFill>
                  <a:prstClr val="black"/>
                </a:solidFill>
                <a:latin typeface="Arial" panose="020B0604020202020204" pitchFamily="34" charset="0"/>
                <a:cs typeface="Arial" panose="020B0604020202020204" pitchFamily="34" charset="0"/>
              </a:rPr>
              <a:t> janvier de l’année de demande d’inscription de la </a:t>
            </a:r>
            <a:r>
              <a:rPr lang="fr-FR" sz="2000" dirty="0" smtClean="0">
                <a:solidFill>
                  <a:srgbClr val="FF0000"/>
                </a:solidFill>
                <a:latin typeface="Arial" panose="020B0604020202020204" pitchFamily="34" charset="0"/>
                <a:cs typeface="Arial" panose="020B0604020202020204" pitchFamily="34" charset="0"/>
              </a:rPr>
              <a:t>5</a:t>
            </a:r>
            <a:r>
              <a:rPr lang="fr-FR" sz="2000" baseline="30000" dirty="0" smtClean="0">
                <a:solidFill>
                  <a:srgbClr val="FF0000"/>
                </a:solidFill>
                <a:latin typeface="Arial" panose="020B0604020202020204" pitchFamily="34" charset="0"/>
                <a:cs typeface="Arial" panose="020B0604020202020204" pitchFamily="34" charset="0"/>
              </a:rPr>
              <a:t>ème</a:t>
            </a:r>
            <a:r>
              <a:rPr lang="fr-FR" sz="2000" dirty="0" smtClean="0">
                <a:solidFill>
                  <a:prstClr val="black"/>
                </a:solidFill>
                <a:latin typeface="Arial" panose="020B0604020202020204" pitchFamily="34" charset="0"/>
                <a:cs typeface="Arial" panose="020B0604020202020204" pitchFamily="34" charset="0"/>
              </a:rPr>
              <a:t> à la </a:t>
            </a:r>
            <a:r>
              <a:rPr lang="fr-FR" sz="2000" dirty="0" smtClean="0">
                <a:solidFill>
                  <a:srgbClr val="00B050"/>
                </a:solidFill>
                <a:latin typeface="Arial" panose="020B0604020202020204" pitchFamily="34" charset="0"/>
                <a:cs typeface="Arial" panose="020B0604020202020204" pitchFamily="34" charset="0"/>
              </a:rPr>
              <a:t>2</a:t>
            </a:r>
            <a:r>
              <a:rPr lang="fr-FR" sz="2000" baseline="30000" dirty="0" smtClean="0">
                <a:solidFill>
                  <a:srgbClr val="00B050"/>
                </a:solidFill>
                <a:latin typeface="Arial" panose="020B0604020202020204" pitchFamily="34" charset="0"/>
                <a:cs typeface="Arial" panose="020B0604020202020204" pitchFamily="34" charset="0"/>
              </a:rPr>
              <a:t>ème</a:t>
            </a:r>
            <a:r>
              <a:rPr lang="fr-FR" sz="2000" dirty="0" smtClean="0">
                <a:solidFill>
                  <a:srgbClr val="00B050"/>
                </a:solidFill>
                <a:latin typeface="Arial" panose="020B0604020202020204" pitchFamily="34" charset="0"/>
                <a:cs typeface="Arial" panose="020B0604020202020204" pitchFamily="34" charset="0"/>
              </a:rPr>
              <a:t> fois consécutive</a:t>
            </a:r>
            <a:r>
              <a:rPr lang="fr-FR" sz="2000" dirty="0" smtClean="0">
                <a:solidFill>
                  <a:prstClr val="black"/>
                </a:solidFill>
                <a:latin typeface="Arial" panose="020B0604020202020204" pitchFamily="34" charset="0"/>
                <a:cs typeface="Arial" panose="020B0604020202020204" pitchFamily="34" charset="0"/>
              </a:rPr>
              <a:t>,</a:t>
            </a:r>
            <a:endParaRPr lang="fr-FR" sz="2000" dirty="0">
              <a:solidFill>
                <a:prstClr val="black"/>
              </a:solidFill>
              <a:latin typeface="Arial" panose="020B0604020202020204" pitchFamily="34" charset="0"/>
              <a:cs typeface="Arial" panose="020B0604020202020204" pitchFamily="34" charset="0"/>
            </a:endParaRPr>
          </a:p>
        </p:txBody>
      </p:sp>
      <p:sp>
        <p:nvSpPr>
          <p:cNvPr id="11" name="Sous-titre 2"/>
          <p:cNvSpPr txBox="1">
            <a:spLocks/>
          </p:cNvSpPr>
          <p:nvPr/>
        </p:nvSpPr>
        <p:spPr>
          <a:xfrm>
            <a:off x="736600" y="4511760"/>
            <a:ext cx="109728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Création d’un article L11-2°bis, étendant la possibilité d’inscription sur la liste électorale aux:</a:t>
            </a:r>
            <a:endParaRPr lang="fr-FR" sz="2000" dirty="0">
              <a:solidFill>
                <a:prstClr val="black"/>
              </a:solidFill>
              <a:latin typeface="Arial" panose="020B0604020202020204" pitchFamily="34" charset="0"/>
              <a:cs typeface="Arial" panose="020B0604020202020204" pitchFamily="34" charset="0"/>
            </a:endParaRPr>
          </a:p>
        </p:txBody>
      </p:sp>
      <p:sp>
        <p:nvSpPr>
          <p:cNvPr id="12" name="Sous-titre 2"/>
          <p:cNvSpPr txBox="1">
            <a:spLocks/>
          </p:cNvSpPr>
          <p:nvPr/>
        </p:nvSpPr>
        <p:spPr>
          <a:xfrm>
            <a:off x="1536700" y="4929767"/>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srgbClr val="00B050"/>
                </a:solidFill>
                <a:latin typeface="Arial" panose="020B0604020202020204" pitchFamily="34" charset="0"/>
                <a:cs typeface="Arial" panose="020B0604020202020204" pitchFamily="34" charset="0"/>
              </a:rPr>
              <a:t>Gérants,</a:t>
            </a:r>
            <a:endParaRPr lang="fr-FR" sz="2000" dirty="0">
              <a:solidFill>
                <a:srgbClr val="00B050"/>
              </a:solidFill>
              <a:latin typeface="Arial" panose="020B0604020202020204" pitchFamily="34" charset="0"/>
              <a:cs typeface="Arial" panose="020B0604020202020204" pitchFamily="34" charset="0"/>
            </a:endParaRPr>
          </a:p>
        </p:txBody>
      </p:sp>
      <p:sp>
        <p:nvSpPr>
          <p:cNvPr id="13" name="Sous-titre 2"/>
          <p:cNvSpPr txBox="1">
            <a:spLocks/>
          </p:cNvSpPr>
          <p:nvPr/>
        </p:nvSpPr>
        <p:spPr>
          <a:xfrm>
            <a:off x="1536700" y="5396496"/>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srgbClr val="00B050"/>
                </a:solidFill>
                <a:latin typeface="Arial" panose="020B0604020202020204" pitchFamily="34" charset="0"/>
                <a:cs typeface="Arial" panose="020B0604020202020204" pitchFamily="34" charset="0"/>
              </a:rPr>
              <a:t>Associés majoritaires ou uniques,</a:t>
            </a:r>
            <a:endParaRPr lang="fr-FR" sz="2000" dirty="0">
              <a:solidFill>
                <a:srgbClr val="00B050"/>
              </a:solidFill>
              <a:latin typeface="Arial" panose="020B0604020202020204" pitchFamily="34" charset="0"/>
              <a:cs typeface="Arial" panose="020B0604020202020204" pitchFamily="34" charset="0"/>
            </a:endParaRPr>
          </a:p>
        </p:txBody>
      </p:sp>
      <p:sp>
        <p:nvSpPr>
          <p:cNvPr id="14" name="Sous-titre 2"/>
          <p:cNvSpPr txBox="1">
            <a:spLocks/>
          </p:cNvSpPr>
          <p:nvPr/>
        </p:nvSpPr>
        <p:spPr>
          <a:xfrm>
            <a:off x="1047750" y="5863225"/>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srgbClr val="00B050"/>
                </a:solidFill>
                <a:latin typeface="Arial" panose="020B0604020202020204" pitchFamily="34" charset="0"/>
                <a:cs typeface="Arial" panose="020B0604020202020204" pitchFamily="34" charset="0"/>
              </a:rPr>
              <a:t>d’une société figurant au rôle pour la 2</a:t>
            </a:r>
            <a:r>
              <a:rPr lang="fr-FR" sz="2000" baseline="30000" dirty="0" smtClean="0">
                <a:solidFill>
                  <a:srgbClr val="00B050"/>
                </a:solidFill>
                <a:latin typeface="Arial" panose="020B0604020202020204" pitchFamily="34" charset="0"/>
                <a:cs typeface="Arial" panose="020B0604020202020204" pitchFamily="34" charset="0"/>
              </a:rPr>
              <a:t>ème</a:t>
            </a:r>
            <a:r>
              <a:rPr lang="fr-FR" sz="2000" dirty="0" smtClean="0">
                <a:solidFill>
                  <a:srgbClr val="00B050"/>
                </a:solidFill>
                <a:latin typeface="Arial" panose="020B0604020202020204" pitchFamily="34" charset="0"/>
                <a:cs typeface="Arial" panose="020B0604020202020204" pitchFamily="34" charset="0"/>
              </a:rPr>
              <a:t> fois consécutive,</a:t>
            </a:r>
            <a:endParaRPr lang="fr-FR" sz="2000"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182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10" grpId="0"/>
      <p:bldP spid="9" grpId="0"/>
      <p:bldP spid="11" grpId="0"/>
      <p:bldP spid="12" grpId="0"/>
      <p:bldP spid="13"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us-titre 2"/>
          <p:cNvSpPr txBox="1">
            <a:spLocks/>
          </p:cNvSpPr>
          <p:nvPr/>
        </p:nvSpPr>
        <p:spPr>
          <a:xfrm>
            <a:off x="381000" y="1754196"/>
            <a:ext cx="115443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FR" sz="2000" dirty="0">
              <a:solidFill>
                <a:prstClr val="black"/>
              </a:solidFill>
              <a:latin typeface="Arial" panose="020B0604020202020204" pitchFamily="34" charset="0"/>
              <a:cs typeface="Arial" panose="020B0604020202020204" pitchFamily="34" charset="0"/>
            </a:endParaRPr>
          </a:p>
        </p:txBody>
      </p:sp>
      <p:sp>
        <p:nvSpPr>
          <p:cNvPr id="8" name="Sous-titre 2"/>
          <p:cNvSpPr txBox="1">
            <a:spLocks/>
          </p:cNvSpPr>
          <p:nvPr/>
        </p:nvSpPr>
        <p:spPr>
          <a:xfrm>
            <a:off x="381000" y="749883"/>
            <a:ext cx="109728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b="1" dirty="0" smtClean="0">
                <a:solidFill>
                  <a:prstClr val="black"/>
                </a:solidFill>
                <a:latin typeface="Arial" panose="020B0604020202020204" pitchFamily="34" charset="0"/>
                <a:cs typeface="Arial" panose="020B0604020202020204" pitchFamily="34" charset="0"/>
              </a:rPr>
              <a:t>Inscription des français établis hors de France :</a:t>
            </a:r>
            <a:endParaRPr lang="fr-FR" sz="2000" b="1"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1079500" y="2015598"/>
            <a:ext cx="10629900" cy="74291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La liste électorale consulaire : ne voteront que lors des scrutins pour lesquels les centres de vote à l’étranger sont ouverts (Présidentielle, Législatives, Référendum)</a:t>
            </a:r>
            <a:endParaRPr lang="fr-FR" sz="2000" dirty="0">
              <a:solidFill>
                <a:prstClr val="black"/>
              </a:solidFill>
              <a:latin typeface="Arial" panose="020B0604020202020204" pitchFamily="34" charset="0"/>
              <a:cs typeface="Arial" panose="020B0604020202020204" pitchFamily="34" charset="0"/>
            </a:endParaRPr>
          </a:p>
        </p:txBody>
      </p:sp>
      <p:sp>
        <p:nvSpPr>
          <p:cNvPr id="9" name="Sous-titre 2"/>
          <p:cNvSpPr txBox="1">
            <a:spLocks/>
          </p:cNvSpPr>
          <p:nvPr/>
        </p:nvSpPr>
        <p:spPr>
          <a:xfrm>
            <a:off x="1079500" y="2978290"/>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La liste électorale d’une commune française : pourront participer à tous les scrutins,</a:t>
            </a:r>
            <a:endParaRPr lang="fr-FR" sz="2000" dirty="0">
              <a:solidFill>
                <a:srgbClr val="00B050"/>
              </a:solidFill>
              <a:latin typeface="Arial" panose="020B0604020202020204" pitchFamily="34" charset="0"/>
              <a:cs typeface="Arial" panose="020B0604020202020204" pitchFamily="34" charset="0"/>
            </a:endParaRPr>
          </a:p>
        </p:txBody>
      </p:sp>
      <p:sp>
        <p:nvSpPr>
          <p:cNvPr id="11" name="Sous-titre 2"/>
          <p:cNvSpPr txBox="1">
            <a:spLocks/>
          </p:cNvSpPr>
          <p:nvPr/>
        </p:nvSpPr>
        <p:spPr>
          <a:xfrm>
            <a:off x="381000" y="4130272"/>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Les électeurs doublement inscrits ont jusqu’ au 31 mars pour effectuer leur choix,</a:t>
            </a:r>
            <a:endParaRPr lang="fr-FR" sz="2000" dirty="0">
              <a:solidFill>
                <a:prstClr val="black"/>
              </a:solidFill>
              <a:latin typeface="Arial" panose="020B0604020202020204" pitchFamily="34" charset="0"/>
              <a:cs typeface="Arial" panose="020B0604020202020204" pitchFamily="34" charset="0"/>
            </a:endParaRPr>
          </a:p>
        </p:txBody>
      </p:sp>
      <p:sp>
        <p:nvSpPr>
          <p:cNvPr id="13" name="Sous-titre 2"/>
          <p:cNvSpPr txBox="1">
            <a:spLocks/>
          </p:cNvSpPr>
          <p:nvPr/>
        </p:nvSpPr>
        <p:spPr>
          <a:xfrm>
            <a:off x="381000" y="5024168"/>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b="1" dirty="0" smtClean="0">
                <a:solidFill>
                  <a:prstClr val="black"/>
                </a:solidFill>
                <a:latin typeface="Arial" panose="020B0604020202020204" pitchFamily="34" charset="0"/>
                <a:cs typeface="Arial" panose="020B0604020202020204" pitchFamily="34" charset="0"/>
              </a:rPr>
              <a:t>Sinon, ils seront radiés d’office de la liste communale au 31 mars 2019,</a:t>
            </a:r>
            <a:endParaRPr lang="fr-FR" sz="2000" b="1" dirty="0">
              <a:solidFill>
                <a:prstClr val="black"/>
              </a:solidFill>
              <a:latin typeface="Arial" panose="020B0604020202020204" pitchFamily="34" charset="0"/>
              <a:cs typeface="Arial" panose="020B0604020202020204" pitchFamily="34" charset="0"/>
            </a:endParaRPr>
          </a:p>
        </p:txBody>
      </p:sp>
      <p:sp>
        <p:nvSpPr>
          <p:cNvPr id="14" name="Sous-titre 2"/>
          <p:cNvSpPr txBox="1">
            <a:spLocks/>
          </p:cNvSpPr>
          <p:nvPr/>
        </p:nvSpPr>
        <p:spPr>
          <a:xfrm>
            <a:off x="381000" y="1309055"/>
            <a:ext cx="109728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srgbClr val="00B050"/>
                </a:solidFill>
                <a:latin typeface="Arial" panose="020B0604020202020204" pitchFamily="34" charset="0"/>
                <a:cs typeface="Arial" panose="020B0604020202020204" pitchFamily="34" charset="0"/>
              </a:rPr>
              <a:t>Suppression de la double inscription, ils devront choisir d’être inscrits soit sur </a:t>
            </a:r>
            <a:r>
              <a:rPr lang="fr-FR" sz="2000" dirty="0" smtClean="0">
                <a:solidFill>
                  <a:prstClr val="black"/>
                </a:solidFill>
                <a:latin typeface="Arial" panose="020B0604020202020204" pitchFamily="34" charset="0"/>
                <a:cs typeface="Arial" panose="020B0604020202020204" pitchFamily="34" charset="0"/>
              </a:rPr>
              <a:t>:</a:t>
            </a:r>
            <a:endParaRPr lang="fr-F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4767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9" grpId="0"/>
      <p:bldP spid="11" grpId="0"/>
      <p:bldP spid="13"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45067" y="1122363"/>
            <a:ext cx="10888133" cy="2387600"/>
          </a:xfrm>
        </p:spPr>
        <p:txBody>
          <a:bodyPr/>
          <a:lstStyle/>
          <a:p>
            <a:pPr algn="l"/>
            <a:r>
              <a:rPr lang="fr-FR" b="1" dirty="0" smtClean="0">
                <a:latin typeface="Arial" panose="020B0604020202020204" pitchFamily="34" charset="0"/>
                <a:cs typeface="Arial" panose="020B0604020202020204" pitchFamily="34" charset="0"/>
              </a:rPr>
              <a:t>4 –  Les nouveaux pouvoirs 	   du Maire</a:t>
            </a:r>
            <a:endParaRPr lang="fr-FR" dirty="0"/>
          </a:p>
        </p:txBody>
      </p:sp>
      <p:sp>
        <p:nvSpPr>
          <p:cNvPr id="3" name="AutoShape 2" descr="Résultat de recherche d'images pour &quot;cocarde tricolore maire&quot;"/>
          <p:cNvSpPr>
            <a:spLocks noChangeAspect="1" noChangeArrowheads="1"/>
          </p:cNvSpPr>
          <p:nvPr/>
        </p:nvSpPr>
        <p:spPr bwMode="auto">
          <a:xfrm>
            <a:off x="5884332" y="2425163"/>
            <a:ext cx="2650067" cy="265007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6" descr="Résultat de recherche d'images pour &quot;cocarde tricolore maire&quot;"/>
          <p:cNvSpPr>
            <a:spLocks noChangeAspect="1" noChangeArrowheads="1"/>
          </p:cNvSpPr>
          <p:nvPr/>
        </p:nvSpPr>
        <p:spPr bwMode="auto">
          <a:xfrm>
            <a:off x="6370636" y="45672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6" name="Imag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061727" y="3509963"/>
            <a:ext cx="2945343" cy="2945343"/>
          </a:xfrm>
          <a:prstGeom prst="rect">
            <a:avLst/>
          </a:prstGeom>
        </p:spPr>
      </p:pic>
    </p:spTree>
    <p:extLst>
      <p:ext uri="{BB962C8B-B14F-4D97-AF65-F5344CB8AC3E}">
        <p14:creationId xmlns:p14="http://schemas.microsoft.com/office/powerpoint/2010/main" xmlns="" val="37383463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6700" y="705644"/>
            <a:ext cx="10375900" cy="668337"/>
          </a:xfrm>
        </p:spPr>
        <p:txBody>
          <a:bodyPr>
            <a:normAutofit/>
          </a:bodyPr>
          <a:lstStyle/>
          <a:p>
            <a:pPr algn="just"/>
            <a:r>
              <a:rPr lang="fr-FR" sz="2400" b="1" dirty="0" smtClean="0">
                <a:latin typeface="Arial" panose="020B0604020202020204" pitchFamily="34" charset="0"/>
                <a:cs typeface="Arial" panose="020B0604020202020204" pitchFamily="34" charset="0"/>
              </a:rPr>
              <a:t>Depuis le 1</a:t>
            </a:r>
            <a:r>
              <a:rPr lang="fr-FR" sz="2400" b="1" baseline="30000" dirty="0" smtClean="0">
                <a:latin typeface="Arial" panose="020B0604020202020204" pitchFamily="34" charset="0"/>
                <a:cs typeface="Arial" panose="020B0604020202020204" pitchFamily="34" charset="0"/>
              </a:rPr>
              <a:t>er</a:t>
            </a:r>
            <a:r>
              <a:rPr lang="fr-FR" sz="2400" b="1" dirty="0" smtClean="0">
                <a:latin typeface="Arial" panose="020B0604020202020204" pitchFamily="34" charset="0"/>
                <a:cs typeface="Arial" panose="020B0604020202020204" pitchFamily="34" charset="0"/>
              </a:rPr>
              <a:t> janvier 2019 :</a:t>
            </a:r>
            <a:endParaRPr lang="fr-FR" sz="2400" b="1"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749300" y="2343150"/>
            <a:ext cx="10985500" cy="882650"/>
          </a:xfrm>
        </p:spPr>
        <p:txBody>
          <a:bodyPr>
            <a:normAutofit/>
          </a:bodyPr>
          <a:lstStyle/>
          <a:p>
            <a:pPr algn="just"/>
            <a:r>
              <a:rPr lang="fr-FR" b="1" dirty="0" smtClean="0">
                <a:solidFill>
                  <a:srgbClr val="00B050"/>
                </a:solidFill>
                <a:latin typeface="Arial" panose="020B0604020202020204" pitchFamily="34" charset="0"/>
                <a:cs typeface="Arial" panose="020B0604020202020204" pitchFamily="34" charset="0"/>
              </a:rPr>
              <a:t>Les attributions de la commission administrative de révision des listes électorales sont transférées au Maire. </a:t>
            </a:r>
            <a:endParaRPr lang="fr-FR" b="1" dirty="0">
              <a:solidFill>
                <a:srgbClr val="00B050"/>
              </a:solidFill>
              <a:latin typeface="Arial" panose="020B0604020202020204" pitchFamily="34" charset="0"/>
              <a:cs typeface="Arial" panose="020B0604020202020204" pitchFamily="34" charset="0"/>
            </a:endParaRPr>
          </a:p>
        </p:txBody>
      </p:sp>
      <p:sp>
        <p:nvSpPr>
          <p:cNvPr id="7" name="Sous-titre 2"/>
          <p:cNvSpPr txBox="1">
            <a:spLocks/>
          </p:cNvSpPr>
          <p:nvPr/>
        </p:nvSpPr>
        <p:spPr>
          <a:xfrm>
            <a:off x="749300" y="4194970"/>
            <a:ext cx="10883900" cy="8977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b="1" dirty="0" smtClean="0">
                <a:solidFill>
                  <a:srgbClr val="00B050"/>
                </a:solidFill>
                <a:latin typeface="Arial" panose="020B0604020202020204" pitchFamily="34" charset="0"/>
                <a:cs typeface="Arial" panose="020B0604020202020204" pitchFamily="34" charset="0"/>
              </a:rPr>
              <a:t>Il est désormais responsable de la régularité de la liste électorale de sa commune.</a:t>
            </a:r>
            <a:endParaRPr lang="fr-FR"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5971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3"/>
            <a:ext cx="10375900" cy="668337"/>
          </a:xfrm>
        </p:spPr>
        <p:txBody>
          <a:bodyPr>
            <a:normAutofit/>
          </a:bodyPr>
          <a:lstStyle/>
          <a:p>
            <a:pPr algn="just"/>
            <a:r>
              <a:rPr lang="fr-FR" sz="2400" b="1" u="sng" dirty="0" smtClean="0">
                <a:latin typeface="Arial" panose="020B0604020202020204" pitchFamily="34" charset="0"/>
                <a:cs typeface="Arial" panose="020B0604020202020204" pitchFamily="34" charset="0"/>
              </a:rPr>
              <a:t>A – Inscriptions</a:t>
            </a:r>
            <a:endParaRPr lang="fr-FR" sz="2400" b="1" u="sng" dirty="0">
              <a:latin typeface="Arial" panose="020B0604020202020204" pitchFamily="34" charset="0"/>
              <a:cs typeface="Arial" panose="020B0604020202020204" pitchFamily="34" charset="0"/>
            </a:endParaRPr>
          </a:p>
        </p:txBody>
      </p:sp>
      <p:sp>
        <p:nvSpPr>
          <p:cNvPr id="7" name="Sous-titre 2"/>
          <p:cNvSpPr txBox="1">
            <a:spLocks/>
          </p:cNvSpPr>
          <p:nvPr/>
        </p:nvSpPr>
        <p:spPr>
          <a:xfrm>
            <a:off x="381000" y="1754196"/>
            <a:ext cx="115443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FR" sz="2000" dirty="0">
              <a:solidFill>
                <a:prstClr val="black"/>
              </a:solidFill>
              <a:latin typeface="Arial" panose="020B0604020202020204" pitchFamily="34" charset="0"/>
              <a:cs typeface="Arial" panose="020B0604020202020204" pitchFamily="34" charset="0"/>
            </a:endParaRPr>
          </a:p>
        </p:txBody>
      </p:sp>
      <p:sp>
        <p:nvSpPr>
          <p:cNvPr id="8" name="Sous-titre 2"/>
          <p:cNvSpPr txBox="1">
            <a:spLocks/>
          </p:cNvSpPr>
          <p:nvPr/>
        </p:nvSpPr>
        <p:spPr>
          <a:xfrm>
            <a:off x="381000" y="1620687"/>
            <a:ext cx="10972800" cy="56356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srgbClr val="00B050"/>
                </a:solidFill>
                <a:latin typeface="Arial" panose="020B0604020202020204" pitchFamily="34" charset="0"/>
                <a:cs typeface="Arial" panose="020B0604020202020204" pitchFamily="34" charset="0"/>
              </a:rPr>
              <a:t>Le Maire,  </a:t>
            </a:r>
            <a:r>
              <a:rPr lang="fr-FR" sz="2000" dirty="0" smtClean="0">
                <a:solidFill>
                  <a:srgbClr val="FF0000"/>
                </a:solidFill>
                <a:latin typeface="Arial" panose="020B0604020202020204" pitchFamily="34" charset="0"/>
                <a:cs typeface="Arial" panose="020B0604020202020204" pitchFamily="34" charset="0"/>
              </a:rPr>
              <a:t>et non plus la commission de révision, </a:t>
            </a:r>
            <a:r>
              <a:rPr lang="fr-FR" sz="2000" dirty="0" smtClean="0">
                <a:solidFill>
                  <a:prstClr val="black"/>
                </a:solidFill>
                <a:latin typeface="Arial" panose="020B0604020202020204" pitchFamily="34" charset="0"/>
                <a:cs typeface="Arial" panose="020B0604020202020204" pitchFamily="34" charset="0"/>
              </a:rPr>
              <a:t>examine les demandes d’inscription déposées par les électeurs,</a:t>
            </a:r>
            <a:endParaRPr lang="fr-FR" sz="2000" dirty="0">
              <a:solidFill>
                <a:prstClr val="black"/>
              </a:solidFill>
              <a:latin typeface="Arial" panose="020B0604020202020204" pitchFamily="34" charset="0"/>
              <a:cs typeface="Arial" panose="020B0604020202020204" pitchFamily="34" charset="0"/>
            </a:endParaRPr>
          </a:p>
        </p:txBody>
      </p:sp>
      <p:sp>
        <p:nvSpPr>
          <p:cNvPr id="11" name="Sous-titre 2"/>
          <p:cNvSpPr txBox="1">
            <a:spLocks/>
          </p:cNvSpPr>
          <p:nvPr/>
        </p:nvSpPr>
        <p:spPr>
          <a:xfrm>
            <a:off x="628650" y="2489118"/>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Il statue dans un délai de </a:t>
            </a:r>
            <a:r>
              <a:rPr lang="fr-FR" sz="2000" dirty="0" smtClean="0">
                <a:solidFill>
                  <a:srgbClr val="00B050"/>
                </a:solidFill>
                <a:latin typeface="Arial" panose="020B0604020202020204" pitchFamily="34" charset="0"/>
                <a:cs typeface="Arial" panose="020B0604020202020204" pitchFamily="34" charset="0"/>
              </a:rPr>
              <a:t>5 jours*</a:t>
            </a:r>
            <a:r>
              <a:rPr lang="fr-FR" sz="2000" dirty="0" smtClean="0">
                <a:solidFill>
                  <a:prstClr val="black"/>
                </a:solidFill>
                <a:latin typeface="Arial" panose="020B0604020202020204" pitchFamily="34" charset="0"/>
                <a:cs typeface="Arial" panose="020B0604020202020204" pitchFamily="34" charset="0"/>
              </a:rPr>
              <a:t>,</a:t>
            </a:r>
            <a:endParaRPr lang="fr-FR" sz="2000" dirty="0">
              <a:solidFill>
                <a:prstClr val="black"/>
              </a:solidFill>
              <a:latin typeface="Arial" panose="020B0604020202020204" pitchFamily="34" charset="0"/>
              <a:cs typeface="Arial" panose="020B0604020202020204" pitchFamily="34" charset="0"/>
            </a:endParaRPr>
          </a:p>
        </p:txBody>
      </p:sp>
      <p:sp>
        <p:nvSpPr>
          <p:cNvPr id="12" name="Sous-titre 2"/>
          <p:cNvSpPr txBox="1">
            <a:spLocks/>
          </p:cNvSpPr>
          <p:nvPr/>
        </p:nvSpPr>
        <p:spPr>
          <a:xfrm>
            <a:off x="628650" y="3204813"/>
            <a:ext cx="109728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Il notifie sa décision à l’électeur et à l’Insee dans un délai de 2 jours*,</a:t>
            </a:r>
            <a:endParaRPr lang="fr-FR" sz="2000" dirty="0">
              <a:solidFill>
                <a:prstClr val="black"/>
              </a:solidFill>
              <a:latin typeface="Arial" panose="020B0604020202020204" pitchFamily="34" charset="0"/>
              <a:cs typeface="Arial" panose="020B0604020202020204" pitchFamily="34" charset="0"/>
            </a:endParaRPr>
          </a:p>
        </p:txBody>
      </p:sp>
      <p:sp>
        <p:nvSpPr>
          <p:cNvPr id="13" name="Sous-titre 2"/>
          <p:cNvSpPr txBox="1">
            <a:spLocks/>
          </p:cNvSpPr>
          <p:nvPr/>
        </p:nvSpPr>
        <p:spPr>
          <a:xfrm>
            <a:off x="1123950" y="3877210"/>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Les refus doivent être motivés</a:t>
            </a:r>
            <a:endParaRPr lang="fr-FR" sz="2000" dirty="0">
              <a:solidFill>
                <a:prstClr val="black"/>
              </a:solidFill>
              <a:latin typeface="Arial" panose="020B0604020202020204" pitchFamily="34" charset="0"/>
              <a:cs typeface="Arial" panose="020B0604020202020204" pitchFamily="34" charset="0"/>
            </a:endParaRPr>
          </a:p>
        </p:txBody>
      </p:sp>
      <p:sp>
        <p:nvSpPr>
          <p:cNvPr id="14" name="Sous-titre 2"/>
          <p:cNvSpPr txBox="1">
            <a:spLocks/>
          </p:cNvSpPr>
          <p:nvPr/>
        </p:nvSpPr>
        <p:spPr>
          <a:xfrm>
            <a:off x="1123950" y="4549607"/>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Les décisions doivent indiquer les délais et voies de recours,</a:t>
            </a:r>
            <a:endParaRPr lang="fr-FR" sz="2000" dirty="0">
              <a:solidFill>
                <a:prstClr val="black"/>
              </a:solidFill>
              <a:latin typeface="Arial" panose="020B0604020202020204" pitchFamily="34" charset="0"/>
              <a:cs typeface="Arial" panose="020B0604020202020204" pitchFamily="34" charset="0"/>
            </a:endParaRPr>
          </a:p>
        </p:txBody>
      </p:sp>
      <p:sp>
        <p:nvSpPr>
          <p:cNvPr id="15" name="Sous-titre 2"/>
          <p:cNvSpPr txBox="1">
            <a:spLocks/>
          </p:cNvSpPr>
          <p:nvPr/>
        </p:nvSpPr>
        <p:spPr>
          <a:xfrm>
            <a:off x="381000" y="5959307"/>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i="1" dirty="0" smtClean="0">
                <a:solidFill>
                  <a:prstClr val="black"/>
                </a:solidFill>
                <a:latin typeface="Arial" panose="020B0604020202020204" pitchFamily="34" charset="0"/>
                <a:cs typeface="Arial" panose="020B0604020202020204" pitchFamily="34" charset="0"/>
              </a:rPr>
              <a:t>* Les délais se calculent en jours calendaires (dimanches et jours fériés compris)</a:t>
            </a:r>
            <a:endParaRPr lang="fr-FR" sz="2000" i="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13956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11" grpId="0"/>
      <p:bldP spid="12" grpId="0"/>
      <p:bldP spid="13" grpId="0"/>
      <p:bldP spid="14" grpId="0"/>
      <p:bldP spid="1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3"/>
            <a:ext cx="10375900" cy="668337"/>
          </a:xfrm>
        </p:spPr>
        <p:txBody>
          <a:bodyPr>
            <a:normAutofit/>
          </a:bodyPr>
          <a:lstStyle/>
          <a:p>
            <a:pPr algn="just"/>
            <a:r>
              <a:rPr lang="fr-FR" sz="2400" b="1" u="sng" dirty="0" smtClean="0">
                <a:latin typeface="Arial" panose="020B0604020202020204" pitchFamily="34" charset="0"/>
                <a:cs typeface="Arial" panose="020B0604020202020204" pitchFamily="34" charset="0"/>
              </a:rPr>
              <a:t>B – Radiations :</a:t>
            </a:r>
            <a:endParaRPr lang="fr-FR" sz="2400" b="1" u="sng" dirty="0">
              <a:latin typeface="Arial" panose="020B0604020202020204" pitchFamily="34" charset="0"/>
              <a:cs typeface="Arial" panose="020B0604020202020204" pitchFamily="34" charset="0"/>
            </a:endParaRPr>
          </a:p>
        </p:txBody>
      </p:sp>
      <p:sp>
        <p:nvSpPr>
          <p:cNvPr id="7" name="Sous-titre 2"/>
          <p:cNvSpPr txBox="1">
            <a:spLocks/>
          </p:cNvSpPr>
          <p:nvPr/>
        </p:nvSpPr>
        <p:spPr>
          <a:xfrm>
            <a:off x="381000" y="1754196"/>
            <a:ext cx="115443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FR" sz="2000" dirty="0">
              <a:solidFill>
                <a:prstClr val="black"/>
              </a:solidFill>
              <a:latin typeface="Arial" panose="020B0604020202020204" pitchFamily="34" charset="0"/>
              <a:cs typeface="Arial" panose="020B0604020202020204" pitchFamily="34" charset="0"/>
            </a:endParaRPr>
          </a:p>
        </p:txBody>
      </p:sp>
      <p:sp>
        <p:nvSpPr>
          <p:cNvPr id="8" name="Sous-titre 2"/>
          <p:cNvSpPr txBox="1">
            <a:spLocks/>
          </p:cNvSpPr>
          <p:nvPr/>
        </p:nvSpPr>
        <p:spPr>
          <a:xfrm>
            <a:off x="311150" y="1234301"/>
            <a:ext cx="11112500" cy="1092447"/>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24000"/>
              </a:lnSpc>
            </a:pPr>
            <a:r>
              <a:rPr lang="fr-FR" sz="2000" dirty="0" smtClean="0">
                <a:latin typeface="Arial" panose="020B0604020202020204" pitchFamily="34" charset="0"/>
                <a:cs typeface="Arial" panose="020B0604020202020204" pitchFamily="34" charset="0"/>
              </a:rPr>
              <a:t>En tant que responsable de la régularité de la liste électorale, </a:t>
            </a:r>
            <a:r>
              <a:rPr lang="fr-FR" sz="2000" dirty="0" smtClean="0">
                <a:solidFill>
                  <a:srgbClr val="00B050"/>
                </a:solidFill>
                <a:latin typeface="Arial" panose="020B0604020202020204" pitchFamily="34" charset="0"/>
                <a:cs typeface="Arial" panose="020B0604020202020204" pitchFamily="34" charset="0"/>
              </a:rPr>
              <a:t>le Maire,  </a:t>
            </a:r>
            <a:r>
              <a:rPr lang="fr-FR" sz="2000" dirty="0" smtClean="0">
                <a:solidFill>
                  <a:srgbClr val="FF0000"/>
                </a:solidFill>
                <a:latin typeface="Arial" panose="020B0604020202020204" pitchFamily="34" charset="0"/>
                <a:cs typeface="Arial" panose="020B0604020202020204" pitchFamily="34" charset="0"/>
              </a:rPr>
              <a:t>et non plus la commission de révision, </a:t>
            </a:r>
            <a:r>
              <a:rPr lang="fr-FR" sz="2000" dirty="0" smtClean="0">
                <a:solidFill>
                  <a:prstClr val="black"/>
                </a:solidFill>
                <a:latin typeface="Arial" panose="020B0604020202020204" pitchFamily="34" charset="0"/>
                <a:cs typeface="Arial" panose="020B0604020202020204" pitchFamily="34" charset="0"/>
              </a:rPr>
              <a:t>est tenu de radier les électeurs ayant perdu toute attache avec la commune lui permettant de figurer sur sa liste électorale,</a:t>
            </a:r>
            <a:endParaRPr lang="fr-FR" sz="2000" dirty="0">
              <a:solidFill>
                <a:prstClr val="black"/>
              </a:solidFill>
              <a:latin typeface="Arial" panose="020B0604020202020204" pitchFamily="34" charset="0"/>
              <a:cs typeface="Arial" panose="020B0604020202020204" pitchFamily="34" charset="0"/>
            </a:endParaRPr>
          </a:p>
        </p:txBody>
      </p:sp>
      <p:sp>
        <p:nvSpPr>
          <p:cNvPr id="11" name="Sous-titre 2"/>
          <p:cNvSpPr txBox="1">
            <a:spLocks/>
          </p:cNvSpPr>
          <p:nvPr/>
        </p:nvSpPr>
        <p:spPr>
          <a:xfrm>
            <a:off x="381000" y="2489118"/>
            <a:ext cx="1072515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La procédure est contradictoire :</a:t>
            </a:r>
            <a:endParaRPr lang="fr-FR" sz="2000" dirty="0">
              <a:solidFill>
                <a:prstClr val="black"/>
              </a:solidFill>
              <a:latin typeface="Arial" panose="020B0604020202020204" pitchFamily="34" charset="0"/>
              <a:cs typeface="Arial" panose="020B0604020202020204" pitchFamily="34" charset="0"/>
            </a:endParaRPr>
          </a:p>
        </p:txBody>
      </p:sp>
      <p:sp>
        <p:nvSpPr>
          <p:cNvPr id="12" name="Sous-titre 2"/>
          <p:cNvSpPr txBox="1">
            <a:spLocks/>
          </p:cNvSpPr>
          <p:nvPr/>
        </p:nvSpPr>
        <p:spPr>
          <a:xfrm>
            <a:off x="628650" y="3204813"/>
            <a:ext cx="109728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Information de l’électeur du fait que sa radiation de la liste électorale est envisagée,</a:t>
            </a:r>
            <a:endParaRPr lang="fr-FR" sz="2000" dirty="0">
              <a:solidFill>
                <a:prstClr val="black"/>
              </a:solidFill>
              <a:latin typeface="Arial" panose="020B0604020202020204" pitchFamily="34" charset="0"/>
              <a:cs typeface="Arial" panose="020B0604020202020204" pitchFamily="34" charset="0"/>
            </a:endParaRPr>
          </a:p>
        </p:txBody>
      </p:sp>
      <p:sp>
        <p:nvSpPr>
          <p:cNvPr id="13" name="Sous-titre 2"/>
          <p:cNvSpPr txBox="1">
            <a:spLocks/>
          </p:cNvSpPr>
          <p:nvPr/>
        </p:nvSpPr>
        <p:spPr>
          <a:xfrm>
            <a:off x="628650" y="3842902"/>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L’électeur dispose d’un délai de 15 jours pour présenter ses observations,</a:t>
            </a:r>
            <a:endParaRPr lang="fr-FR" sz="2000" dirty="0">
              <a:solidFill>
                <a:prstClr val="black"/>
              </a:solidFill>
              <a:latin typeface="Arial" panose="020B0604020202020204" pitchFamily="34" charset="0"/>
              <a:cs typeface="Arial" panose="020B0604020202020204" pitchFamily="34" charset="0"/>
            </a:endParaRPr>
          </a:p>
        </p:txBody>
      </p:sp>
      <p:sp>
        <p:nvSpPr>
          <p:cNvPr id="14" name="Sous-titre 2"/>
          <p:cNvSpPr txBox="1">
            <a:spLocks/>
          </p:cNvSpPr>
          <p:nvPr/>
        </p:nvSpPr>
        <p:spPr>
          <a:xfrm>
            <a:off x="628650" y="4617520"/>
            <a:ext cx="10795000" cy="4370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La radiation est notifiée par le Maire dans un délai de 2 jours de la prise de décision :</a:t>
            </a:r>
            <a:endParaRPr lang="fr-FR" sz="20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1022350" y="5214338"/>
            <a:ext cx="10795000" cy="4370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à l’intéressé(e) par LRAR,</a:t>
            </a:r>
            <a:endParaRPr lang="fr-FR" sz="2000" dirty="0">
              <a:solidFill>
                <a:prstClr val="black"/>
              </a:solidFill>
              <a:latin typeface="Arial" panose="020B0604020202020204" pitchFamily="34" charset="0"/>
              <a:cs typeface="Arial" panose="020B0604020202020204" pitchFamily="34" charset="0"/>
            </a:endParaRPr>
          </a:p>
        </p:txBody>
      </p:sp>
      <p:sp>
        <p:nvSpPr>
          <p:cNvPr id="16" name="Sous-titre 2"/>
          <p:cNvSpPr txBox="1">
            <a:spLocks/>
          </p:cNvSpPr>
          <p:nvPr/>
        </p:nvSpPr>
        <p:spPr>
          <a:xfrm>
            <a:off x="1022350" y="5661845"/>
            <a:ext cx="10795000" cy="4370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à l’Insee via le portail ELIRE</a:t>
            </a:r>
            <a:endParaRPr lang="fr-F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6966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11" grpId="0"/>
      <p:bldP spid="12" grpId="0"/>
      <p:bldP spid="13" grpId="0"/>
      <p:bldP spid="14" grpId="0"/>
      <p:bldP spid="10" grpId="0"/>
      <p:bldP spid="1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3"/>
            <a:ext cx="10375900" cy="668337"/>
          </a:xfrm>
        </p:spPr>
        <p:txBody>
          <a:bodyPr>
            <a:normAutofit/>
          </a:bodyPr>
          <a:lstStyle/>
          <a:p>
            <a:pPr algn="just"/>
            <a:r>
              <a:rPr lang="fr-FR" sz="2400" b="1" u="sng" dirty="0" smtClean="0">
                <a:latin typeface="Arial" panose="020B0604020202020204" pitchFamily="34" charset="0"/>
                <a:cs typeface="Arial" panose="020B0604020202020204" pitchFamily="34" charset="0"/>
              </a:rPr>
              <a:t>C – Prise en compte des décision du maire dans le REU :</a:t>
            </a:r>
            <a:endParaRPr lang="fr-FR" sz="2400" b="1" u="sng" dirty="0">
              <a:latin typeface="Arial" panose="020B0604020202020204" pitchFamily="34" charset="0"/>
              <a:cs typeface="Arial" panose="020B0604020202020204" pitchFamily="34" charset="0"/>
            </a:endParaRPr>
          </a:p>
        </p:txBody>
      </p:sp>
      <p:sp>
        <p:nvSpPr>
          <p:cNvPr id="7" name="Sous-titre 2"/>
          <p:cNvSpPr txBox="1">
            <a:spLocks/>
          </p:cNvSpPr>
          <p:nvPr/>
        </p:nvSpPr>
        <p:spPr>
          <a:xfrm>
            <a:off x="381000" y="1754196"/>
            <a:ext cx="115443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FR" sz="2000" dirty="0">
              <a:solidFill>
                <a:prstClr val="black"/>
              </a:solidFill>
              <a:latin typeface="Arial" panose="020B0604020202020204" pitchFamily="34" charset="0"/>
              <a:cs typeface="Arial" panose="020B0604020202020204" pitchFamily="34" charset="0"/>
            </a:endParaRPr>
          </a:p>
        </p:txBody>
      </p:sp>
      <p:sp>
        <p:nvSpPr>
          <p:cNvPr id="8" name="Sous-titre 2"/>
          <p:cNvSpPr txBox="1">
            <a:spLocks/>
          </p:cNvSpPr>
          <p:nvPr/>
        </p:nvSpPr>
        <p:spPr>
          <a:xfrm>
            <a:off x="381000" y="1075988"/>
            <a:ext cx="11112500" cy="5132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24000"/>
              </a:lnSpc>
            </a:pPr>
            <a:r>
              <a:rPr lang="fr-FR" sz="2000" b="1" dirty="0" smtClean="0">
                <a:latin typeface="Arial" panose="020B0604020202020204" pitchFamily="34" charset="0"/>
                <a:cs typeface="Arial" panose="020B0604020202020204" pitchFamily="34" charset="0"/>
              </a:rPr>
              <a:t>A la réception de la demande d’inscription validée par le Maire, le système :</a:t>
            </a:r>
            <a:endParaRPr lang="fr-FR" sz="2000" b="1" dirty="0">
              <a:solidFill>
                <a:prstClr val="black"/>
              </a:solidFill>
              <a:latin typeface="Arial" panose="020B0604020202020204" pitchFamily="34" charset="0"/>
              <a:cs typeface="Arial" panose="020B0604020202020204" pitchFamily="34" charset="0"/>
            </a:endParaRPr>
          </a:p>
        </p:txBody>
      </p:sp>
      <p:sp>
        <p:nvSpPr>
          <p:cNvPr id="12" name="Sous-titre 2"/>
          <p:cNvSpPr txBox="1">
            <a:spLocks/>
          </p:cNvSpPr>
          <p:nvPr/>
        </p:nvSpPr>
        <p:spPr>
          <a:xfrm>
            <a:off x="755650" y="1636474"/>
            <a:ext cx="109728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Identifie l’électeur (le crée si besoin),</a:t>
            </a:r>
            <a:endParaRPr lang="fr-FR" sz="2000" dirty="0">
              <a:solidFill>
                <a:prstClr val="black"/>
              </a:solidFill>
              <a:latin typeface="Arial" panose="020B0604020202020204" pitchFamily="34" charset="0"/>
              <a:cs typeface="Arial" panose="020B0604020202020204" pitchFamily="34" charset="0"/>
            </a:endParaRPr>
          </a:p>
        </p:txBody>
      </p:sp>
      <p:sp>
        <p:nvSpPr>
          <p:cNvPr id="13" name="Sous-titre 2"/>
          <p:cNvSpPr txBox="1">
            <a:spLocks/>
          </p:cNvSpPr>
          <p:nvPr/>
        </p:nvSpPr>
        <p:spPr>
          <a:xfrm>
            <a:off x="755650" y="2176351"/>
            <a:ext cx="10477500" cy="4667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Vérifie sa capacité électorale,</a:t>
            </a:r>
            <a:endParaRPr lang="fr-FR" sz="2000" dirty="0">
              <a:solidFill>
                <a:prstClr val="black"/>
              </a:solidFill>
              <a:latin typeface="Arial" panose="020B0604020202020204" pitchFamily="34" charset="0"/>
              <a:cs typeface="Arial" panose="020B0604020202020204" pitchFamily="34" charset="0"/>
            </a:endParaRPr>
          </a:p>
        </p:txBody>
      </p:sp>
      <p:sp>
        <p:nvSpPr>
          <p:cNvPr id="14" name="Sous-titre 2"/>
          <p:cNvSpPr txBox="1">
            <a:spLocks/>
          </p:cNvSpPr>
          <p:nvPr/>
        </p:nvSpPr>
        <p:spPr>
          <a:xfrm>
            <a:off x="720725" y="2836988"/>
            <a:ext cx="11042650" cy="61378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Pour les radiations, cette phase n’existe pas car l’électeur est clairement identifié, le système vérifie :</a:t>
            </a:r>
            <a:endParaRPr lang="fr-FR" sz="20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755650" y="3650787"/>
            <a:ext cx="10795000" cy="4370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Que l’électeur n’a pas déjà été radié par une autre procédure</a:t>
            </a:r>
            <a:endParaRPr lang="fr-FR" sz="2000" dirty="0">
              <a:solidFill>
                <a:prstClr val="black"/>
              </a:solidFill>
              <a:latin typeface="Arial" panose="020B0604020202020204" pitchFamily="34" charset="0"/>
              <a:cs typeface="Arial" panose="020B0604020202020204" pitchFamily="34" charset="0"/>
            </a:endParaRPr>
          </a:p>
        </p:txBody>
      </p:sp>
      <p:sp>
        <p:nvSpPr>
          <p:cNvPr id="16" name="Sous-titre 2"/>
          <p:cNvSpPr txBox="1">
            <a:spLocks/>
          </p:cNvSpPr>
          <p:nvPr/>
        </p:nvSpPr>
        <p:spPr>
          <a:xfrm>
            <a:off x="381000" y="4569645"/>
            <a:ext cx="10795000" cy="4370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b="1" dirty="0" smtClean="0">
                <a:solidFill>
                  <a:prstClr val="black"/>
                </a:solidFill>
                <a:latin typeface="Arial" panose="020B0604020202020204" pitchFamily="34" charset="0"/>
                <a:cs typeface="Arial" panose="020B0604020202020204" pitchFamily="34" charset="0"/>
              </a:rPr>
              <a:t>A l’issue du traitement, le système notifie à la commune la suite donnée à la demande :</a:t>
            </a:r>
            <a:endParaRPr lang="fr-FR" sz="2000" b="1" dirty="0">
              <a:solidFill>
                <a:prstClr val="black"/>
              </a:solidFill>
              <a:latin typeface="Arial" panose="020B0604020202020204" pitchFamily="34" charset="0"/>
              <a:cs typeface="Arial" panose="020B0604020202020204" pitchFamily="34" charset="0"/>
            </a:endParaRPr>
          </a:p>
        </p:txBody>
      </p:sp>
      <p:sp>
        <p:nvSpPr>
          <p:cNvPr id="15" name="Sous-titre 2"/>
          <p:cNvSpPr txBox="1">
            <a:spLocks/>
          </p:cNvSpPr>
          <p:nvPr/>
        </p:nvSpPr>
        <p:spPr>
          <a:xfrm>
            <a:off x="755650" y="5162041"/>
            <a:ext cx="10795000" cy="4370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Inscription ou radiation prise en compte dans le REU</a:t>
            </a:r>
            <a:endParaRPr lang="fr-FR" sz="2000" dirty="0">
              <a:solidFill>
                <a:prstClr val="black"/>
              </a:solidFill>
              <a:latin typeface="Arial" panose="020B0604020202020204" pitchFamily="34" charset="0"/>
              <a:cs typeface="Arial" panose="020B0604020202020204" pitchFamily="34" charset="0"/>
            </a:endParaRPr>
          </a:p>
        </p:txBody>
      </p:sp>
      <p:sp>
        <p:nvSpPr>
          <p:cNvPr id="17" name="Sous-titre 2"/>
          <p:cNvSpPr txBox="1">
            <a:spLocks/>
          </p:cNvSpPr>
          <p:nvPr/>
        </p:nvSpPr>
        <p:spPr>
          <a:xfrm>
            <a:off x="755650" y="5793029"/>
            <a:ext cx="10795000" cy="4370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Echec de la prise en compte avec indication du motif,</a:t>
            </a:r>
            <a:endParaRPr lang="fr-F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7717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nodePh="1">
                                  <p:stCondLst>
                                    <p:cond delay="0"/>
                                  </p:stCondLst>
                                  <p:endCondLst>
                                    <p:cond evt="begin" delay="0">
                                      <p:tn val="9"/>
                                    </p:cond>
                                  </p:end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500" fill="hold"/>
                                        <p:tgtEl>
                                          <p:spTgt spid="17"/>
                                        </p:tgtEl>
                                        <p:attrNameLst>
                                          <p:attrName>ppt_x</p:attrName>
                                        </p:attrNameLst>
                                      </p:cBhvr>
                                      <p:tavLst>
                                        <p:tav tm="0">
                                          <p:val>
                                            <p:strVal val="#ppt_x"/>
                                          </p:val>
                                        </p:tav>
                                        <p:tav tm="100000">
                                          <p:val>
                                            <p:strVal val="#ppt_x"/>
                                          </p:val>
                                        </p:tav>
                                      </p:tavLst>
                                    </p:anim>
                                    <p:anim calcmode="lin" valueType="num">
                                      <p:cBhvr additive="base">
                                        <p:cTn id="6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12" grpId="0"/>
      <p:bldP spid="13" grpId="0"/>
      <p:bldP spid="14" grpId="0"/>
      <p:bldP spid="10" grpId="0"/>
      <p:bldP spid="16" grpId="0"/>
      <p:bldP spid="15" grpId="0"/>
      <p:bldP spid="1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3"/>
            <a:ext cx="10375900" cy="668337"/>
          </a:xfrm>
        </p:spPr>
        <p:txBody>
          <a:bodyPr>
            <a:normAutofit/>
          </a:bodyPr>
          <a:lstStyle/>
          <a:p>
            <a:pPr algn="just"/>
            <a:r>
              <a:rPr lang="fr-FR" sz="2400" b="1" u="sng" dirty="0" smtClean="0">
                <a:latin typeface="Arial" panose="020B0604020202020204" pitchFamily="34" charset="0"/>
                <a:cs typeface="Arial" panose="020B0604020202020204" pitchFamily="34" charset="0"/>
              </a:rPr>
              <a:t>D – Délégation de la prise de décision</a:t>
            </a:r>
            <a:endParaRPr lang="fr-FR" sz="2400" b="1" u="sng"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368300" y="2100943"/>
            <a:ext cx="11087100" cy="737205"/>
          </a:xfrm>
        </p:spPr>
        <p:txBody>
          <a:bodyPr>
            <a:noAutofit/>
          </a:bodyPr>
          <a:lstStyle/>
          <a:p>
            <a:pPr algn="just"/>
            <a:r>
              <a:rPr lang="fr-FR" sz="2000" dirty="0" smtClean="0">
                <a:latin typeface="Arial" panose="020B0604020202020204" pitchFamily="34" charset="0"/>
                <a:cs typeface="Arial" panose="020B0604020202020204" pitchFamily="34" charset="0"/>
              </a:rPr>
              <a:t>Les modalités de délégation de la prise de décision sont définies clairement dans la circulaire du 21 novembre 2018 :</a:t>
            </a:r>
            <a:endParaRPr lang="fr-FR" sz="2000" dirty="0">
              <a:latin typeface="Arial" panose="020B0604020202020204" pitchFamily="34" charset="0"/>
              <a:cs typeface="Arial" panose="020B0604020202020204" pitchFamily="34" charset="0"/>
            </a:endParaRPr>
          </a:p>
        </p:txBody>
      </p:sp>
      <p:sp>
        <p:nvSpPr>
          <p:cNvPr id="4" name="Sous-titre 2"/>
          <p:cNvSpPr txBox="1">
            <a:spLocks/>
          </p:cNvSpPr>
          <p:nvPr/>
        </p:nvSpPr>
        <p:spPr>
          <a:xfrm>
            <a:off x="330200" y="1145927"/>
            <a:ext cx="112522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La révision des listes électorales fait partie des fonctions spéciales attribuées au Maire par les lois,</a:t>
            </a:r>
            <a:endParaRPr lang="fr-FR" sz="2000" dirty="0">
              <a:solidFill>
                <a:prstClr val="black"/>
              </a:solidFill>
              <a:latin typeface="Arial" panose="020B0604020202020204" pitchFamily="34" charset="0"/>
              <a:cs typeface="Arial" panose="020B0604020202020204" pitchFamily="34" charset="0"/>
            </a:endParaRPr>
          </a:p>
          <a:p>
            <a:pPr algn="just"/>
            <a:endParaRPr lang="fr-FR" sz="2000" dirty="0">
              <a:solidFill>
                <a:prstClr val="black"/>
              </a:solidFill>
              <a:latin typeface="Arial" panose="020B0604020202020204" pitchFamily="34" charset="0"/>
              <a:cs typeface="Arial" panose="020B0604020202020204" pitchFamily="34" charset="0"/>
            </a:endParaRPr>
          </a:p>
        </p:txBody>
      </p:sp>
      <p:sp>
        <p:nvSpPr>
          <p:cNvPr id="5" name="Sous-titre 2"/>
          <p:cNvSpPr txBox="1">
            <a:spLocks/>
          </p:cNvSpPr>
          <p:nvPr/>
        </p:nvSpPr>
        <p:spPr>
          <a:xfrm>
            <a:off x="368300" y="2907966"/>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b="1" dirty="0" smtClean="0">
                <a:solidFill>
                  <a:prstClr val="black"/>
                </a:solidFill>
                <a:latin typeface="Arial" panose="020B0604020202020204" pitchFamily="34" charset="0"/>
                <a:cs typeface="Arial" panose="020B0604020202020204" pitchFamily="34" charset="0"/>
              </a:rPr>
              <a:t>Le Maire peut donner délégation de signature </a:t>
            </a:r>
            <a:r>
              <a:rPr lang="fr-FR" sz="2000" dirty="0" smtClean="0">
                <a:solidFill>
                  <a:prstClr val="black"/>
                </a:solidFill>
                <a:latin typeface="Arial" panose="020B0604020202020204" pitchFamily="34" charset="0"/>
                <a:cs typeface="Arial" panose="020B0604020202020204" pitchFamily="34" charset="0"/>
              </a:rPr>
              <a:t>(art. L2122-19 du CGCT) </a:t>
            </a:r>
            <a:r>
              <a:rPr lang="fr-FR" sz="2000" b="1" dirty="0" smtClean="0">
                <a:solidFill>
                  <a:prstClr val="black"/>
                </a:solidFill>
                <a:latin typeface="Arial" panose="020B0604020202020204" pitchFamily="34" charset="0"/>
                <a:cs typeface="Arial" panose="020B0604020202020204" pitchFamily="34" charset="0"/>
              </a:rPr>
              <a:t>:</a:t>
            </a:r>
            <a:endParaRPr lang="fr-FR" sz="2000" b="1" dirty="0">
              <a:solidFill>
                <a:prstClr val="black"/>
              </a:solidFill>
              <a:latin typeface="Arial" panose="020B0604020202020204" pitchFamily="34" charset="0"/>
              <a:cs typeface="Arial" panose="020B0604020202020204" pitchFamily="34" charset="0"/>
            </a:endParaRPr>
          </a:p>
        </p:txBody>
      </p:sp>
      <p:sp>
        <p:nvSpPr>
          <p:cNvPr id="7" name="Sous-titre 2"/>
          <p:cNvSpPr txBox="1">
            <a:spLocks/>
          </p:cNvSpPr>
          <p:nvPr/>
        </p:nvSpPr>
        <p:spPr>
          <a:xfrm>
            <a:off x="330200" y="1578391"/>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Il les exerce en tant qu’agent de l’Etat sous l’autorité du Préfet.</a:t>
            </a:r>
            <a:endParaRPr lang="fr-FR" sz="2000" dirty="0">
              <a:solidFill>
                <a:prstClr val="black"/>
              </a:solidFill>
              <a:latin typeface="Arial" panose="020B0604020202020204" pitchFamily="34" charset="0"/>
              <a:cs typeface="Arial" panose="020B0604020202020204" pitchFamily="34" charset="0"/>
            </a:endParaRPr>
          </a:p>
        </p:txBody>
      </p:sp>
      <p:sp>
        <p:nvSpPr>
          <p:cNvPr id="8" name="Sous-titre 2"/>
          <p:cNvSpPr txBox="1">
            <a:spLocks/>
          </p:cNvSpPr>
          <p:nvPr/>
        </p:nvSpPr>
        <p:spPr>
          <a:xfrm>
            <a:off x="1206500" y="3426262"/>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Au directeur général des services,</a:t>
            </a:r>
            <a:endParaRPr lang="fr-FR" sz="2000" dirty="0">
              <a:solidFill>
                <a:prstClr val="black"/>
              </a:solidFill>
              <a:latin typeface="Arial" panose="020B0604020202020204" pitchFamily="34" charset="0"/>
              <a:cs typeface="Arial" panose="020B0604020202020204" pitchFamily="34" charset="0"/>
            </a:endParaRPr>
          </a:p>
        </p:txBody>
      </p:sp>
      <p:sp>
        <p:nvSpPr>
          <p:cNvPr id="9" name="Sous-titre 2"/>
          <p:cNvSpPr txBox="1">
            <a:spLocks/>
          </p:cNvSpPr>
          <p:nvPr/>
        </p:nvSpPr>
        <p:spPr>
          <a:xfrm>
            <a:off x="1206500" y="3969570"/>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Au responsable de services,</a:t>
            </a:r>
            <a:endParaRPr lang="fr-FR" sz="20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368300" y="4381278"/>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a:solidFill>
                  <a:prstClr val="black"/>
                </a:solidFill>
                <a:latin typeface="Arial" panose="020B0604020202020204" pitchFamily="34" charset="0"/>
                <a:cs typeface="Arial" panose="020B0604020202020204" pitchFamily="34" charset="0"/>
              </a:rPr>
              <a:t>p</a:t>
            </a:r>
            <a:r>
              <a:rPr lang="fr-FR" sz="2000" dirty="0" smtClean="0">
                <a:solidFill>
                  <a:prstClr val="black"/>
                </a:solidFill>
                <a:latin typeface="Arial" panose="020B0604020202020204" pitchFamily="34" charset="0"/>
                <a:cs typeface="Arial" panose="020B0604020202020204" pitchFamily="34" charset="0"/>
              </a:rPr>
              <a:t>our statuer sur les demandes d’inscription et les radiations,</a:t>
            </a:r>
            <a:endParaRPr lang="fr-FR" sz="2000" dirty="0">
              <a:solidFill>
                <a:prstClr val="black"/>
              </a:solidFill>
              <a:latin typeface="Arial" panose="020B0604020202020204" pitchFamily="34" charset="0"/>
              <a:cs typeface="Arial" panose="020B0604020202020204" pitchFamily="34" charset="0"/>
            </a:endParaRPr>
          </a:p>
        </p:txBody>
      </p:sp>
      <p:sp>
        <p:nvSpPr>
          <p:cNvPr id="11" name="Sous-titre 2"/>
          <p:cNvSpPr txBox="1">
            <a:spLocks/>
          </p:cNvSpPr>
          <p:nvPr/>
        </p:nvSpPr>
        <p:spPr>
          <a:xfrm>
            <a:off x="368300" y="5030794"/>
            <a:ext cx="10375900" cy="4120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b="1" dirty="0">
                <a:solidFill>
                  <a:prstClr val="black"/>
                </a:solidFill>
                <a:latin typeface="Arial" panose="020B0604020202020204" pitchFamily="34" charset="0"/>
                <a:cs typeface="Arial" panose="020B0604020202020204" pitchFamily="34" charset="0"/>
              </a:rPr>
              <a:t>Le Maire peut donner délégation de signature </a:t>
            </a:r>
            <a:r>
              <a:rPr lang="fr-FR" sz="2000" dirty="0">
                <a:solidFill>
                  <a:prstClr val="black"/>
                </a:solidFill>
                <a:latin typeface="Arial" panose="020B0604020202020204" pitchFamily="34" charset="0"/>
                <a:cs typeface="Arial" panose="020B0604020202020204" pitchFamily="34" charset="0"/>
              </a:rPr>
              <a:t>(art. </a:t>
            </a:r>
            <a:r>
              <a:rPr lang="fr-FR" sz="2000" dirty="0" smtClean="0">
                <a:solidFill>
                  <a:prstClr val="black"/>
                </a:solidFill>
                <a:latin typeface="Arial" panose="020B0604020202020204" pitchFamily="34" charset="0"/>
                <a:cs typeface="Arial" panose="020B0604020202020204" pitchFamily="34" charset="0"/>
              </a:rPr>
              <a:t>L2122-18 </a:t>
            </a:r>
            <a:r>
              <a:rPr lang="fr-FR" sz="2000" dirty="0">
                <a:solidFill>
                  <a:prstClr val="black"/>
                </a:solidFill>
                <a:latin typeface="Arial" panose="020B0604020202020204" pitchFamily="34" charset="0"/>
                <a:cs typeface="Arial" panose="020B0604020202020204" pitchFamily="34" charset="0"/>
              </a:rPr>
              <a:t>du CGCT) </a:t>
            </a:r>
            <a:r>
              <a:rPr lang="fr-FR" sz="2000" b="1" dirty="0">
                <a:solidFill>
                  <a:prstClr val="black"/>
                </a:solidFill>
                <a:latin typeface="Arial" panose="020B0604020202020204" pitchFamily="34" charset="0"/>
                <a:cs typeface="Arial" panose="020B0604020202020204" pitchFamily="34" charset="0"/>
              </a:rPr>
              <a:t>:</a:t>
            </a:r>
          </a:p>
        </p:txBody>
      </p:sp>
      <p:sp>
        <p:nvSpPr>
          <p:cNvPr id="12" name="Sous-titre 2"/>
          <p:cNvSpPr txBox="1">
            <a:spLocks/>
          </p:cNvSpPr>
          <p:nvPr/>
        </p:nvSpPr>
        <p:spPr>
          <a:xfrm>
            <a:off x="1206500" y="5528836"/>
            <a:ext cx="10375900" cy="4120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Aux adjoints,</a:t>
            </a:r>
            <a:endParaRPr lang="fr-FR" sz="2000" dirty="0">
              <a:solidFill>
                <a:prstClr val="black"/>
              </a:solidFill>
              <a:latin typeface="Arial" panose="020B0604020202020204" pitchFamily="34" charset="0"/>
              <a:cs typeface="Arial" panose="020B0604020202020204" pitchFamily="34" charset="0"/>
            </a:endParaRPr>
          </a:p>
        </p:txBody>
      </p:sp>
      <p:sp>
        <p:nvSpPr>
          <p:cNvPr id="13" name="Sous-titre 2"/>
          <p:cNvSpPr txBox="1">
            <a:spLocks/>
          </p:cNvSpPr>
          <p:nvPr/>
        </p:nvSpPr>
        <p:spPr>
          <a:xfrm>
            <a:off x="1206500" y="5940544"/>
            <a:ext cx="10375900" cy="4120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Aux conseillers municipaux.</a:t>
            </a:r>
            <a:endParaRPr lang="fr-F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8362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ppt_x"/>
                                          </p:val>
                                        </p:tav>
                                        <p:tav tm="100000">
                                          <p:val>
                                            <p:strVal val="#ppt_x"/>
                                          </p:val>
                                        </p:tav>
                                      </p:tavLst>
                                    </p:anim>
                                    <p:anim calcmode="lin" valueType="num">
                                      <p:cBhvr additive="base">
                                        <p:cTn id="4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ppt_x"/>
                                          </p:val>
                                        </p:tav>
                                        <p:tav tm="100000">
                                          <p:val>
                                            <p:strVal val="#ppt_x"/>
                                          </p:val>
                                        </p:tav>
                                      </p:tavLst>
                                    </p:anim>
                                    <p:anim calcmode="lin" valueType="num">
                                      <p:cBhvr additive="base">
                                        <p:cTn id="5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additive="base">
                                        <p:cTn id="59" dur="500" fill="hold"/>
                                        <p:tgtEl>
                                          <p:spTgt spid="12"/>
                                        </p:tgtEl>
                                        <p:attrNameLst>
                                          <p:attrName>ppt_x</p:attrName>
                                        </p:attrNameLst>
                                      </p:cBhvr>
                                      <p:tavLst>
                                        <p:tav tm="0">
                                          <p:val>
                                            <p:strVal val="#ppt_x"/>
                                          </p:val>
                                        </p:tav>
                                        <p:tav tm="100000">
                                          <p:val>
                                            <p:strVal val="#ppt_x"/>
                                          </p:val>
                                        </p:tav>
                                      </p:tavLst>
                                    </p:anim>
                                    <p:anim calcmode="lin" valueType="num">
                                      <p:cBhvr additive="base">
                                        <p:cTn id="6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additive="base">
                                        <p:cTn id="65" dur="500" fill="hold"/>
                                        <p:tgtEl>
                                          <p:spTgt spid="13"/>
                                        </p:tgtEl>
                                        <p:attrNameLst>
                                          <p:attrName>ppt_x</p:attrName>
                                        </p:attrNameLst>
                                      </p:cBhvr>
                                      <p:tavLst>
                                        <p:tav tm="0">
                                          <p:val>
                                            <p:strVal val="#ppt_x"/>
                                          </p:val>
                                        </p:tav>
                                        <p:tav tm="100000">
                                          <p:val>
                                            <p:strVal val="#ppt_x"/>
                                          </p:val>
                                        </p:tav>
                                      </p:tavLst>
                                    </p:anim>
                                    <p:anim calcmode="lin" valueType="num">
                                      <p:cBhvr additive="base">
                                        <p:cTn id="6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7" grpId="0"/>
      <p:bldP spid="8" grpId="0"/>
      <p:bldP spid="9" grpId="0"/>
      <p:bldP spid="10" grpId="0"/>
      <p:bldP spid="11" grpId="0"/>
      <p:bldP spid="12" grpId="0"/>
      <p:bldP spid="1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3"/>
            <a:ext cx="10375900" cy="668337"/>
          </a:xfrm>
        </p:spPr>
        <p:txBody>
          <a:bodyPr>
            <a:normAutofit/>
          </a:bodyPr>
          <a:lstStyle/>
          <a:p>
            <a:pPr algn="just"/>
            <a:r>
              <a:rPr lang="fr-FR" sz="2400" b="1" dirty="0" smtClean="0">
                <a:latin typeface="Arial" panose="020B0604020202020204" pitchFamily="34" charset="0"/>
                <a:cs typeface="Arial" panose="020B0604020202020204" pitchFamily="34" charset="0"/>
              </a:rPr>
              <a:t>Accès et renseignement du REU :	</a:t>
            </a:r>
            <a:endParaRPr lang="fr-FR" sz="2400" b="1"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292100" y="1597819"/>
            <a:ext cx="10375900" cy="563562"/>
          </a:xfrm>
        </p:spPr>
        <p:txBody>
          <a:bodyPr>
            <a:normAutofit/>
          </a:bodyPr>
          <a:lstStyle/>
          <a:p>
            <a:pPr algn="just"/>
            <a:r>
              <a:rPr lang="fr-FR" sz="2000" dirty="0" smtClean="0">
                <a:latin typeface="Arial" panose="020B0604020202020204" pitchFamily="34" charset="0"/>
                <a:cs typeface="Arial" panose="020B0604020202020204" pitchFamily="34" charset="0"/>
              </a:rPr>
              <a:t>Le Maire doit :</a:t>
            </a:r>
            <a:endParaRPr lang="fr-FR" sz="2000" dirty="0">
              <a:latin typeface="Arial" panose="020B0604020202020204" pitchFamily="34" charset="0"/>
              <a:cs typeface="Arial" panose="020B0604020202020204" pitchFamily="34" charset="0"/>
            </a:endParaRPr>
          </a:p>
        </p:txBody>
      </p:sp>
      <p:sp>
        <p:nvSpPr>
          <p:cNvPr id="4" name="Sous-titre 2"/>
          <p:cNvSpPr txBox="1">
            <a:spLocks/>
          </p:cNvSpPr>
          <p:nvPr/>
        </p:nvSpPr>
        <p:spPr>
          <a:xfrm>
            <a:off x="622300" y="2596357"/>
            <a:ext cx="109982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Désigner nominativement par arrêté les agents autorisés à accéder et à renseigner le REU,</a:t>
            </a:r>
            <a:endParaRPr lang="fr-FR" sz="2000" dirty="0">
              <a:solidFill>
                <a:prstClr val="black"/>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fr-FR" sz="2000" dirty="0">
              <a:solidFill>
                <a:prstClr val="black"/>
              </a:solidFill>
              <a:latin typeface="Arial" panose="020B0604020202020204" pitchFamily="34" charset="0"/>
              <a:cs typeface="Arial" panose="020B0604020202020204" pitchFamily="34" charset="0"/>
            </a:endParaRPr>
          </a:p>
        </p:txBody>
      </p:sp>
      <p:sp>
        <p:nvSpPr>
          <p:cNvPr id="7" name="Sous-titre 2"/>
          <p:cNvSpPr txBox="1">
            <a:spLocks/>
          </p:cNvSpPr>
          <p:nvPr/>
        </p:nvSpPr>
        <p:spPr>
          <a:xfrm>
            <a:off x="622300" y="3594895"/>
            <a:ext cx="10375900" cy="563562"/>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Créer un compte d’accès pour chacun selon les autorisations attribuées respectivement;</a:t>
            </a:r>
            <a:r>
              <a:rPr lang="fr-FR" sz="2000" dirty="0">
                <a:solidFill>
                  <a:prstClr val="black"/>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2054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45067" y="1122363"/>
            <a:ext cx="10888133" cy="2387600"/>
          </a:xfrm>
        </p:spPr>
        <p:txBody>
          <a:bodyPr>
            <a:normAutofit/>
          </a:bodyPr>
          <a:lstStyle/>
          <a:p>
            <a:pPr algn="l">
              <a:lnSpc>
                <a:spcPct val="120000"/>
              </a:lnSpc>
            </a:pPr>
            <a:r>
              <a:rPr lang="fr-FR" b="1" dirty="0" smtClean="0">
                <a:latin typeface="Arial" panose="020B0604020202020204" pitchFamily="34" charset="0"/>
                <a:cs typeface="Arial" panose="020B0604020202020204" pitchFamily="34" charset="0"/>
              </a:rPr>
              <a:t>5 –  La commission </a:t>
            </a:r>
            <a:br>
              <a:rPr lang="fr-FR" b="1" dirty="0" smtClean="0">
                <a:latin typeface="Arial" panose="020B0604020202020204" pitchFamily="34" charset="0"/>
                <a:cs typeface="Arial" panose="020B0604020202020204" pitchFamily="34" charset="0"/>
              </a:rPr>
            </a:br>
            <a:r>
              <a:rPr lang="fr-FR" b="1" dirty="0">
                <a:latin typeface="Arial" panose="020B0604020202020204" pitchFamily="34" charset="0"/>
                <a:cs typeface="Arial" panose="020B0604020202020204" pitchFamily="34" charset="0"/>
              </a:rPr>
              <a:t>	</a:t>
            </a:r>
            <a:r>
              <a:rPr lang="fr-FR" b="1" dirty="0" smtClean="0">
                <a:latin typeface="Arial" panose="020B0604020202020204" pitchFamily="34" charset="0"/>
                <a:cs typeface="Arial" panose="020B0604020202020204" pitchFamily="34" charset="0"/>
              </a:rPr>
              <a:t>   de contrôle</a:t>
            </a:r>
            <a:endParaRPr lang="fr-FR" dirty="0"/>
          </a:p>
        </p:txBody>
      </p:sp>
      <p:sp>
        <p:nvSpPr>
          <p:cNvPr id="3" name="Sous-titre 2"/>
          <p:cNvSpPr txBox="1">
            <a:spLocks/>
          </p:cNvSpPr>
          <p:nvPr/>
        </p:nvSpPr>
        <p:spPr>
          <a:xfrm>
            <a:off x="2214153" y="4435973"/>
            <a:ext cx="7895047" cy="618627"/>
          </a:xfrm>
          <a:prstGeom prst="rect">
            <a:avLst/>
          </a:prstGeom>
        </p:spPr>
        <p:txBody>
          <a:bodyPr>
            <a:norm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1" i="0" u="none" strike="noStrike" kern="1200" cap="none" spc="0" normalizeH="0" baseline="0" noProof="0" dirty="0" smtClean="0">
                <a:ln>
                  <a:noFill/>
                </a:ln>
                <a:solidFill>
                  <a:srgbClr val="00B050"/>
                </a:solidFill>
                <a:effectLst/>
                <a:uLnTx/>
                <a:uFillTx/>
                <a:latin typeface="Arial" panose="020B0604020202020204" pitchFamily="34" charset="0"/>
                <a:ea typeface="+mn-ea"/>
                <a:cs typeface="Arial" panose="020B0604020202020204" pitchFamily="34" charset="0"/>
              </a:rPr>
              <a:t>Une commission par commune (I art L19 et R.7)</a:t>
            </a:r>
            <a:endParaRPr kumimoji="0" lang="fr-FR" sz="2400" b="1" i="0" u="none" strike="noStrike" kern="1200" cap="none" spc="0" normalizeH="0" baseline="0" noProof="0" dirty="0">
              <a:ln>
                <a:noFill/>
              </a:ln>
              <a:solidFill>
                <a:srgbClr val="00B05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xmlns="" val="138940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3"/>
            <a:ext cx="10375900" cy="668337"/>
          </a:xfrm>
        </p:spPr>
        <p:txBody>
          <a:bodyPr>
            <a:normAutofit/>
          </a:bodyPr>
          <a:lstStyle/>
          <a:p>
            <a:pPr algn="just"/>
            <a:r>
              <a:rPr lang="fr-FR" sz="2400" b="1" dirty="0" smtClean="0">
                <a:latin typeface="Arial" panose="020B0604020202020204" pitchFamily="34" charset="0"/>
                <a:cs typeface="Arial" panose="020B0604020202020204" pitchFamily="34" charset="0"/>
              </a:rPr>
              <a:t>Les textes :</a:t>
            </a:r>
            <a:endParaRPr lang="fr-FR" sz="2400" b="1"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368300" y="1391446"/>
            <a:ext cx="10998200" cy="563562"/>
          </a:xfrm>
        </p:spPr>
        <p:txBody>
          <a:bodyPr>
            <a:normAutofit/>
          </a:bodyPr>
          <a:lstStyle/>
          <a:p>
            <a:pPr algn="just"/>
            <a:r>
              <a:rPr lang="fr-FR" sz="2000" b="1" u="sng" dirty="0" smtClean="0">
                <a:latin typeface="Arial" panose="020B0604020202020204" pitchFamily="34" charset="0"/>
                <a:cs typeface="Arial" panose="020B0604020202020204" pitchFamily="34" charset="0"/>
              </a:rPr>
              <a:t>3 lois du 1</a:t>
            </a:r>
            <a:r>
              <a:rPr lang="fr-FR" sz="2000" b="1" u="sng" baseline="30000" dirty="0" smtClean="0">
                <a:latin typeface="Arial" panose="020B0604020202020204" pitchFamily="34" charset="0"/>
                <a:cs typeface="Arial" panose="020B0604020202020204" pitchFamily="34" charset="0"/>
              </a:rPr>
              <a:t>er</a:t>
            </a:r>
            <a:r>
              <a:rPr lang="fr-FR" sz="2000" b="1" u="sng" dirty="0" smtClean="0">
                <a:latin typeface="Arial" panose="020B0604020202020204" pitchFamily="34" charset="0"/>
                <a:cs typeface="Arial" panose="020B0604020202020204" pitchFamily="34" charset="0"/>
              </a:rPr>
              <a:t> août 2016 </a:t>
            </a:r>
            <a:r>
              <a:rPr lang="fr-FR" sz="2000" b="1" dirty="0" smtClean="0">
                <a:latin typeface="Arial" panose="020B0604020202020204" pitchFamily="34" charset="0"/>
                <a:cs typeface="Arial" panose="020B0604020202020204" pitchFamily="34" charset="0"/>
              </a:rPr>
              <a:t>:</a:t>
            </a:r>
            <a:endParaRPr lang="fr-FR" sz="2000" b="1" dirty="0">
              <a:latin typeface="Arial" panose="020B0604020202020204" pitchFamily="34" charset="0"/>
              <a:cs typeface="Arial" panose="020B0604020202020204" pitchFamily="34" charset="0"/>
            </a:endParaRPr>
          </a:p>
        </p:txBody>
      </p:sp>
      <p:sp>
        <p:nvSpPr>
          <p:cNvPr id="4" name="Sous-titre 2"/>
          <p:cNvSpPr txBox="1">
            <a:spLocks/>
          </p:cNvSpPr>
          <p:nvPr/>
        </p:nvSpPr>
        <p:spPr>
          <a:xfrm>
            <a:off x="368300" y="2164556"/>
            <a:ext cx="10998200" cy="836614"/>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30000"/>
              </a:lnSpc>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Loi n°2016-1046 rénovant les modalités d’inscription sur les listes électorales des ressortissants d’un Etat membre de l’Union Européenne autre que la France pour les élections municipales,</a:t>
            </a:r>
            <a:endParaRPr lang="fr-FR" sz="2000" dirty="0">
              <a:solidFill>
                <a:prstClr val="black"/>
              </a:solidFill>
              <a:latin typeface="Arial" panose="020B0604020202020204" pitchFamily="34" charset="0"/>
              <a:cs typeface="Arial" panose="020B0604020202020204" pitchFamily="34" charset="0"/>
            </a:endParaRPr>
          </a:p>
          <a:p>
            <a:pPr algn="just"/>
            <a:endParaRPr lang="fr-FR" sz="2000" dirty="0">
              <a:solidFill>
                <a:prstClr val="black"/>
              </a:solidFill>
              <a:latin typeface="Arial" panose="020B0604020202020204" pitchFamily="34" charset="0"/>
              <a:cs typeface="Arial" panose="020B0604020202020204" pitchFamily="34" charset="0"/>
            </a:endParaRPr>
          </a:p>
        </p:txBody>
      </p:sp>
      <p:sp>
        <p:nvSpPr>
          <p:cNvPr id="5" name="Sous-titre 2"/>
          <p:cNvSpPr txBox="1">
            <a:spLocks/>
          </p:cNvSpPr>
          <p:nvPr/>
        </p:nvSpPr>
        <p:spPr>
          <a:xfrm>
            <a:off x="368300" y="4318797"/>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Loi n°2016-1048 rénovant les modalités d’inscription sur les listes électorales</a:t>
            </a:r>
            <a:r>
              <a:rPr lang="fr-FR" sz="2000" dirty="0">
                <a:solidFill>
                  <a:prstClr val="black"/>
                </a:solidFill>
                <a:latin typeface="Arial" panose="020B0604020202020204" pitchFamily="34" charset="0"/>
                <a:cs typeface="Arial" panose="020B0604020202020204" pitchFamily="34" charset="0"/>
              </a:rPr>
              <a:t>	</a:t>
            </a:r>
          </a:p>
        </p:txBody>
      </p:sp>
      <p:sp>
        <p:nvSpPr>
          <p:cNvPr id="7" name="Sous-titre 2"/>
          <p:cNvSpPr txBox="1">
            <a:spLocks/>
          </p:cNvSpPr>
          <p:nvPr/>
        </p:nvSpPr>
        <p:spPr>
          <a:xfrm>
            <a:off x="368300" y="3211915"/>
            <a:ext cx="10998200" cy="73143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Loi n°2016-1047 rénovant les modalités d’inscription sur les listes électorales des Français établis hors de France,</a:t>
            </a:r>
            <a:endParaRPr lang="fr-F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81023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4"/>
            <a:ext cx="10375900" cy="488360"/>
          </a:xfrm>
        </p:spPr>
        <p:txBody>
          <a:bodyPr>
            <a:normAutofit/>
          </a:bodyPr>
          <a:lstStyle/>
          <a:p>
            <a:pPr algn="just"/>
            <a:r>
              <a:rPr lang="fr-FR" sz="2400" b="1" u="sng" dirty="0" smtClean="0">
                <a:latin typeface="Arial" panose="020B0604020202020204" pitchFamily="34" charset="0"/>
                <a:cs typeface="Arial" panose="020B0604020202020204" pitchFamily="34" charset="0"/>
              </a:rPr>
              <a:t>A - Composition de la commission de contrôle</a:t>
            </a:r>
            <a:endParaRPr lang="fr-FR" sz="2400" b="1" u="sng" dirty="0">
              <a:latin typeface="Arial" panose="020B0604020202020204" pitchFamily="34" charset="0"/>
              <a:cs typeface="Arial" panose="020B0604020202020204" pitchFamily="34" charset="0"/>
            </a:endParaRPr>
          </a:p>
        </p:txBody>
      </p:sp>
      <p:sp>
        <p:nvSpPr>
          <p:cNvPr id="12" name="Sous-titre 2"/>
          <p:cNvSpPr txBox="1">
            <a:spLocks/>
          </p:cNvSpPr>
          <p:nvPr/>
        </p:nvSpPr>
        <p:spPr>
          <a:xfrm>
            <a:off x="292100" y="1660980"/>
            <a:ext cx="11098711" cy="45293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b="1" dirty="0" smtClean="0">
                <a:solidFill>
                  <a:prstClr val="black"/>
                </a:solidFill>
                <a:latin typeface="Arial" panose="020B0604020202020204" pitchFamily="34" charset="0"/>
                <a:cs typeface="Arial" panose="020B0604020202020204" pitchFamily="34" charset="0"/>
              </a:rPr>
              <a:t>Ne peuvent être membres de la commission de contrôle </a:t>
            </a:r>
            <a:r>
              <a:rPr lang="fr-FR" sz="2000" dirty="0" smtClean="0">
                <a:solidFill>
                  <a:prstClr val="black"/>
                </a:solidFill>
                <a:latin typeface="Arial" panose="020B0604020202020204" pitchFamily="34" charset="0"/>
                <a:cs typeface="Arial" panose="020B0604020202020204" pitchFamily="34" charset="0"/>
              </a:rPr>
              <a:t>( IV, V, VI et VII L. 19 )</a:t>
            </a:r>
            <a:endParaRPr lang="fr-FR" sz="2000" dirty="0">
              <a:solidFill>
                <a:prstClr val="black"/>
              </a:solidFill>
              <a:latin typeface="Arial" panose="020B0604020202020204" pitchFamily="34" charset="0"/>
              <a:cs typeface="Arial" panose="020B0604020202020204" pitchFamily="34" charset="0"/>
            </a:endParaRPr>
          </a:p>
        </p:txBody>
      </p:sp>
      <p:sp>
        <p:nvSpPr>
          <p:cNvPr id="14" name="Sous-titre 2"/>
          <p:cNvSpPr txBox="1">
            <a:spLocks/>
          </p:cNvSpPr>
          <p:nvPr/>
        </p:nvSpPr>
        <p:spPr>
          <a:xfrm>
            <a:off x="840738" y="2584089"/>
            <a:ext cx="11098711" cy="4268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Le Maire,</a:t>
            </a:r>
            <a:endParaRPr lang="fr-FR" sz="2000" dirty="0">
              <a:solidFill>
                <a:prstClr val="black"/>
              </a:solidFill>
              <a:latin typeface="Arial" panose="020B0604020202020204" pitchFamily="34" charset="0"/>
              <a:cs typeface="Arial" panose="020B0604020202020204" pitchFamily="34" charset="0"/>
            </a:endParaRPr>
          </a:p>
        </p:txBody>
      </p:sp>
      <p:sp>
        <p:nvSpPr>
          <p:cNvPr id="15" name="Sous-titre 2"/>
          <p:cNvSpPr txBox="1">
            <a:spLocks/>
          </p:cNvSpPr>
          <p:nvPr/>
        </p:nvSpPr>
        <p:spPr>
          <a:xfrm>
            <a:off x="840738" y="3364640"/>
            <a:ext cx="11098711" cy="4268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Les adjoints titulaires d’une délégation,</a:t>
            </a:r>
            <a:endParaRPr lang="fr-FR" sz="2000" dirty="0">
              <a:solidFill>
                <a:prstClr val="black"/>
              </a:solidFill>
              <a:latin typeface="Arial" panose="020B0604020202020204" pitchFamily="34" charset="0"/>
              <a:cs typeface="Arial" panose="020B0604020202020204" pitchFamily="34" charset="0"/>
            </a:endParaRPr>
          </a:p>
        </p:txBody>
      </p:sp>
      <p:sp>
        <p:nvSpPr>
          <p:cNvPr id="16" name="Sous-titre 2"/>
          <p:cNvSpPr txBox="1">
            <a:spLocks/>
          </p:cNvSpPr>
          <p:nvPr/>
        </p:nvSpPr>
        <p:spPr>
          <a:xfrm>
            <a:off x="840737" y="4246950"/>
            <a:ext cx="11098711" cy="4268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Les conseillers municipaux titulaires d’une délégation en matière électorale,</a:t>
            </a:r>
            <a:endParaRPr lang="fr-FR" sz="2000" dirty="0">
              <a:solidFill>
                <a:prstClr val="black"/>
              </a:solidFill>
              <a:latin typeface="Arial" panose="020B0604020202020204" pitchFamily="34" charset="0"/>
              <a:cs typeface="Arial" panose="020B0604020202020204" pitchFamily="34" charset="0"/>
            </a:endParaRPr>
          </a:p>
        </p:txBody>
      </p:sp>
      <p:sp>
        <p:nvSpPr>
          <p:cNvPr id="17" name="Sous-titre 2"/>
          <p:cNvSpPr txBox="1">
            <a:spLocks/>
          </p:cNvSpPr>
          <p:nvPr/>
        </p:nvSpPr>
        <p:spPr>
          <a:xfrm>
            <a:off x="840738" y="5129260"/>
            <a:ext cx="11098711" cy="111478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Ne peuvent être nommés délégués du Préfet ou du président du TGI : les conseillers municipaux et les agents municipaux de la commune, de l’établissement public de coopération intercommunale ou des communes membres.</a:t>
            </a:r>
            <a:endParaRPr lang="fr-FR" sz="2000" dirty="0">
              <a:solidFill>
                <a:prstClr val="black"/>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47A5E497-56E7-4EF5-A8FC-9A987F9A8C57}" type="slidenum">
              <a:rPr lang="fr-FR" smtClean="0"/>
              <a:pPr/>
              <a:t>30</a:t>
            </a:fld>
            <a:endParaRPr lang="fr-FR"/>
          </a:p>
        </p:txBody>
      </p:sp>
    </p:spTree>
    <p:extLst>
      <p:ext uri="{BB962C8B-B14F-4D97-AF65-F5344CB8AC3E}">
        <p14:creationId xmlns:p14="http://schemas.microsoft.com/office/powerpoint/2010/main" xmlns="" val="1210792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additive="base">
                                        <p:cTn id="29" dur="500" fill="hold"/>
                                        <p:tgtEl>
                                          <p:spTgt spid="16"/>
                                        </p:tgtEl>
                                        <p:attrNameLst>
                                          <p:attrName>ppt_x</p:attrName>
                                        </p:attrNameLst>
                                      </p:cBhvr>
                                      <p:tavLst>
                                        <p:tav tm="0">
                                          <p:val>
                                            <p:strVal val="#ppt_x"/>
                                          </p:val>
                                        </p:tav>
                                        <p:tav tm="100000">
                                          <p:val>
                                            <p:strVal val="#ppt_x"/>
                                          </p:val>
                                        </p:tav>
                                      </p:tavLst>
                                    </p:anim>
                                    <p:anim calcmode="lin" valueType="num">
                                      <p:cBhvr additive="base">
                                        <p:cTn id="3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4" grpId="0"/>
      <p:bldP spid="15" grpId="0"/>
      <p:bldP spid="16" grpId="0"/>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4"/>
            <a:ext cx="10375900" cy="488360"/>
          </a:xfrm>
        </p:spPr>
        <p:txBody>
          <a:bodyPr>
            <a:normAutofit/>
          </a:bodyPr>
          <a:lstStyle/>
          <a:p>
            <a:pPr algn="just"/>
            <a:r>
              <a:rPr lang="fr-FR" sz="2400" b="1" dirty="0" smtClean="0">
                <a:latin typeface="Arial" panose="020B0604020202020204" pitchFamily="34" charset="0"/>
                <a:cs typeface="Arial" panose="020B0604020202020204" pitchFamily="34" charset="0"/>
              </a:rPr>
              <a:t>Composition de la commission de contrôle communes – de 1.000h</a:t>
            </a:r>
            <a:endParaRPr lang="fr-FR" sz="2400" b="1" dirty="0">
              <a:latin typeface="Arial" panose="020B0604020202020204" pitchFamily="34" charset="0"/>
              <a:cs typeface="Arial" panose="020B0604020202020204" pitchFamily="34" charset="0"/>
            </a:endParaRPr>
          </a:p>
        </p:txBody>
      </p:sp>
      <p:sp>
        <p:nvSpPr>
          <p:cNvPr id="8" name="Sous-titre 2"/>
          <p:cNvSpPr txBox="1">
            <a:spLocks/>
          </p:cNvSpPr>
          <p:nvPr/>
        </p:nvSpPr>
        <p:spPr>
          <a:xfrm>
            <a:off x="292100" y="1520426"/>
            <a:ext cx="11137899" cy="448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b="1" u="sng" dirty="0" smtClean="0">
                <a:solidFill>
                  <a:prstClr val="black"/>
                </a:solidFill>
                <a:latin typeface="Arial" panose="020B0604020202020204" pitchFamily="34" charset="0"/>
                <a:cs typeface="Arial" panose="020B0604020202020204" pitchFamily="34" charset="0"/>
              </a:rPr>
              <a:t>Trois membres</a:t>
            </a:r>
            <a:r>
              <a:rPr lang="fr-FR" sz="2000" b="1" dirty="0" smtClean="0">
                <a:solidFill>
                  <a:prstClr val="black"/>
                </a:solidFill>
                <a:latin typeface="Arial" panose="020B0604020202020204" pitchFamily="34" charset="0"/>
                <a:cs typeface="Arial" panose="020B0604020202020204" pitchFamily="34" charset="0"/>
              </a:rPr>
              <a:t> (IV art. L.19) :</a:t>
            </a:r>
            <a:r>
              <a:rPr lang="fr-FR" sz="2000" dirty="0">
                <a:solidFill>
                  <a:prstClr val="black"/>
                </a:solidFill>
                <a:latin typeface="Arial" panose="020B0604020202020204" pitchFamily="34" charset="0"/>
                <a:cs typeface="Arial" panose="020B0604020202020204" pitchFamily="34" charset="0"/>
              </a:rPr>
              <a:t>	</a:t>
            </a:r>
          </a:p>
        </p:txBody>
      </p:sp>
      <p:sp>
        <p:nvSpPr>
          <p:cNvPr id="9" name="Sous-titre 2"/>
          <p:cNvSpPr txBox="1">
            <a:spLocks/>
          </p:cNvSpPr>
          <p:nvPr/>
        </p:nvSpPr>
        <p:spPr>
          <a:xfrm>
            <a:off x="779780" y="2519973"/>
            <a:ext cx="11076939" cy="72725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a:t>
            </a:r>
            <a:r>
              <a:rPr lang="fr-FR" sz="2000" b="1" dirty="0" smtClean="0">
                <a:solidFill>
                  <a:prstClr val="black"/>
                </a:solidFill>
                <a:latin typeface="Arial" panose="020B0604020202020204" pitchFamily="34" charset="0"/>
                <a:cs typeface="Arial" panose="020B0604020202020204" pitchFamily="34" charset="0"/>
              </a:rPr>
              <a:t>Un conseiller municipal </a:t>
            </a:r>
            <a:r>
              <a:rPr lang="fr-FR" sz="2000" dirty="0" smtClean="0">
                <a:solidFill>
                  <a:prstClr val="black"/>
                </a:solidFill>
                <a:latin typeface="Arial" panose="020B0604020202020204" pitchFamily="34" charset="0"/>
                <a:cs typeface="Arial" panose="020B0604020202020204" pitchFamily="34" charset="0"/>
              </a:rPr>
              <a:t>pris dans l’ordre du tableau parmi les membres prêts à participer aux travaux de la commission ou à défaut, le plus jeune conseiller municipal,</a:t>
            </a:r>
            <a:endParaRPr lang="fr-FR" sz="20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779780" y="3550569"/>
            <a:ext cx="10963728"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a:t>
            </a:r>
            <a:r>
              <a:rPr lang="fr-FR" sz="2000" b="1" dirty="0" smtClean="0">
                <a:solidFill>
                  <a:prstClr val="black"/>
                </a:solidFill>
                <a:latin typeface="Arial" panose="020B0604020202020204" pitchFamily="34" charset="0"/>
                <a:cs typeface="Arial" panose="020B0604020202020204" pitchFamily="34" charset="0"/>
              </a:rPr>
              <a:t>Un délégué de l’administration </a:t>
            </a:r>
            <a:r>
              <a:rPr lang="fr-FR" sz="2000" dirty="0" smtClean="0">
                <a:solidFill>
                  <a:prstClr val="black"/>
                </a:solidFill>
                <a:latin typeface="Arial" panose="020B0604020202020204" pitchFamily="34" charset="0"/>
                <a:cs typeface="Arial" panose="020B0604020202020204" pitchFamily="34" charset="0"/>
              </a:rPr>
              <a:t>désigné par le représentant de l’Etat dans le département,</a:t>
            </a:r>
            <a:endParaRPr lang="fr-FR" sz="2000" dirty="0">
              <a:solidFill>
                <a:prstClr val="black"/>
              </a:solidFill>
              <a:latin typeface="Arial" panose="020B0604020202020204" pitchFamily="34" charset="0"/>
              <a:cs typeface="Arial" panose="020B0604020202020204" pitchFamily="34" charset="0"/>
            </a:endParaRPr>
          </a:p>
        </p:txBody>
      </p:sp>
      <p:sp>
        <p:nvSpPr>
          <p:cNvPr id="11" name="Sous-titre 2"/>
          <p:cNvSpPr txBox="1">
            <a:spLocks/>
          </p:cNvSpPr>
          <p:nvPr/>
        </p:nvSpPr>
        <p:spPr>
          <a:xfrm>
            <a:off x="779780" y="4319838"/>
            <a:ext cx="11098711" cy="5138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a:t>
            </a:r>
            <a:r>
              <a:rPr lang="fr-FR" sz="2000" b="1" dirty="0" smtClean="0">
                <a:solidFill>
                  <a:prstClr val="black"/>
                </a:solidFill>
                <a:latin typeface="Arial" panose="020B0604020202020204" pitchFamily="34" charset="0"/>
                <a:cs typeface="Arial" panose="020B0604020202020204" pitchFamily="34" charset="0"/>
              </a:rPr>
              <a:t>Un délégué </a:t>
            </a:r>
            <a:r>
              <a:rPr lang="fr-FR" sz="2000" dirty="0" smtClean="0">
                <a:solidFill>
                  <a:prstClr val="black"/>
                </a:solidFill>
                <a:latin typeface="Arial" panose="020B0604020202020204" pitchFamily="34" charset="0"/>
                <a:cs typeface="Arial" panose="020B0604020202020204" pitchFamily="34" charset="0"/>
              </a:rPr>
              <a:t>désigné par le </a:t>
            </a:r>
            <a:r>
              <a:rPr lang="fr-FR" sz="2000" b="1" dirty="0" smtClean="0">
                <a:solidFill>
                  <a:prstClr val="black"/>
                </a:solidFill>
                <a:latin typeface="Arial" panose="020B0604020202020204" pitchFamily="34" charset="0"/>
                <a:cs typeface="Arial" panose="020B0604020202020204" pitchFamily="34" charset="0"/>
              </a:rPr>
              <a:t>président du tribunal de grande instance</a:t>
            </a:r>
            <a:endParaRPr lang="fr-FR" sz="2000" b="1" dirty="0">
              <a:solidFill>
                <a:prstClr val="black"/>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47A5E497-56E7-4EF5-A8FC-9A987F9A8C57}" type="slidenum">
              <a:rPr lang="fr-FR" smtClean="0"/>
              <a:pPr/>
              <a:t>31</a:t>
            </a:fld>
            <a:endParaRPr lang="fr-FR"/>
          </a:p>
        </p:txBody>
      </p:sp>
    </p:spTree>
    <p:extLst>
      <p:ext uri="{BB962C8B-B14F-4D97-AF65-F5344CB8AC3E}">
        <p14:creationId xmlns:p14="http://schemas.microsoft.com/office/powerpoint/2010/main" xmlns="" val="25288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4"/>
            <a:ext cx="10375900" cy="488360"/>
          </a:xfrm>
        </p:spPr>
        <p:txBody>
          <a:bodyPr>
            <a:normAutofit/>
          </a:bodyPr>
          <a:lstStyle/>
          <a:p>
            <a:pPr algn="just"/>
            <a:r>
              <a:rPr lang="fr-FR" sz="2400" b="1" dirty="0" smtClean="0">
                <a:latin typeface="Arial" panose="020B0604020202020204" pitchFamily="34" charset="0"/>
                <a:cs typeface="Arial" panose="020B0604020202020204" pitchFamily="34" charset="0"/>
              </a:rPr>
              <a:t>Composition de la commission de contrôle communes + de 1.000h</a:t>
            </a:r>
            <a:endParaRPr lang="fr-FR" sz="2400" b="1" dirty="0">
              <a:latin typeface="Arial" panose="020B0604020202020204" pitchFamily="34" charset="0"/>
              <a:cs typeface="Arial" panose="020B0604020202020204" pitchFamily="34" charset="0"/>
            </a:endParaRPr>
          </a:p>
        </p:txBody>
      </p:sp>
      <p:sp>
        <p:nvSpPr>
          <p:cNvPr id="8" name="Sous-titre 2"/>
          <p:cNvSpPr txBox="1">
            <a:spLocks/>
          </p:cNvSpPr>
          <p:nvPr/>
        </p:nvSpPr>
        <p:spPr>
          <a:xfrm>
            <a:off x="305162" y="1053648"/>
            <a:ext cx="11137899" cy="61839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b="1" dirty="0" smtClean="0">
                <a:solidFill>
                  <a:prstClr val="black"/>
                </a:solidFill>
                <a:latin typeface="Arial" panose="020B0604020202020204" pitchFamily="34" charset="0"/>
                <a:cs typeface="Arial" panose="020B0604020202020204" pitchFamily="34" charset="0"/>
              </a:rPr>
              <a:t>Cinq membres </a:t>
            </a:r>
            <a:r>
              <a:rPr lang="fr-FR" sz="2000" dirty="0" smtClean="0">
                <a:solidFill>
                  <a:prstClr val="black"/>
                </a:solidFill>
                <a:latin typeface="Arial" panose="020B0604020202020204" pitchFamily="34" charset="0"/>
                <a:cs typeface="Arial" panose="020B0604020202020204" pitchFamily="34" charset="0"/>
              </a:rPr>
              <a:t>pris parmi les conseillers municipaux</a:t>
            </a:r>
            <a:r>
              <a:rPr lang="fr-FR" sz="2000" dirty="0">
                <a:solidFill>
                  <a:prstClr val="black"/>
                </a:solidFill>
                <a:latin typeface="Arial" panose="020B0604020202020204" pitchFamily="34" charset="0"/>
                <a:cs typeface="Arial" panose="020B0604020202020204" pitchFamily="34" charset="0"/>
              </a:rPr>
              <a:t> </a:t>
            </a:r>
            <a:r>
              <a:rPr lang="fr-FR" sz="2000" dirty="0" smtClean="0">
                <a:solidFill>
                  <a:prstClr val="black"/>
                </a:solidFill>
                <a:latin typeface="Arial" panose="020B0604020202020204" pitchFamily="34" charset="0"/>
                <a:cs typeface="Arial" panose="020B0604020202020204" pitchFamily="34" charset="0"/>
              </a:rPr>
              <a:t>prêts à participer aux travaux de la commission</a:t>
            </a:r>
            <a:endParaRPr lang="fr-FR" sz="2000" dirty="0">
              <a:solidFill>
                <a:prstClr val="black"/>
              </a:solidFill>
              <a:latin typeface="Arial" panose="020B0604020202020204" pitchFamily="34" charset="0"/>
              <a:cs typeface="Arial" panose="020B0604020202020204" pitchFamily="34" charset="0"/>
            </a:endParaRPr>
          </a:p>
        </p:txBody>
      </p:sp>
      <p:sp>
        <p:nvSpPr>
          <p:cNvPr id="9" name="Sous-titre 2"/>
          <p:cNvSpPr txBox="1">
            <a:spLocks/>
          </p:cNvSpPr>
          <p:nvPr/>
        </p:nvSpPr>
        <p:spPr>
          <a:xfrm>
            <a:off x="379185" y="1950632"/>
            <a:ext cx="11076939" cy="43987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a:t>
            </a:r>
            <a:r>
              <a:rPr lang="fr-FR" sz="2000" b="1" u="sng" dirty="0" smtClean="0">
                <a:solidFill>
                  <a:prstClr val="black"/>
                </a:solidFill>
                <a:latin typeface="Arial" panose="020B0604020202020204" pitchFamily="34" charset="0"/>
                <a:cs typeface="Arial" panose="020B0604020202020204" pitchFamily="34" charset="0"/>
              </a:rPr>
              <a:t>Si trois listes (celles élues au CM) ou + sont représentées </a:t>
            </a:r>
            <a:r>
              <a:rPr lang="fr-FR" sz="2000" b="1" dirty="0" smtClean="0">
                <a:solidFill>
                  <a:prstClr val="black"/>
                </a:solidFill>
                <a:latin typeface="Arial" panose="020B0604020202020204" pitchFamily="34" charset="0"/>
                <a:cs typeface="Arial" panose="020B0604020202020204" pitchFamily="34" charset="0"/>
              </a:rPr>
              <a:t>(V art. L.19) : </a:t>
            </a:r>
            <a:endParaRPr lang="fr-FR" sz="20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688341" y="2377351"/>
            <a:ext cx="10963728"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- 3 conseillers municipaux appartenant à la liste ayant obtenu le plus grand nombre de sièges,</a:t>
            </a:r>
            <a:endParaRPr lang="fr-FR" sz="2000" dirty="0">
              <a:solidFill>
                <a:prstClr val="black"/>
              </a:solidFill>
              <a:latin typeface="Arial" panose="020B0604020202020204" pitchFamily="34" charset="0"/>
              <a:cs typeface="Arial" panose="020B0604020202020204" pitchFamily="34" charset="0"/>
            </a:endParaRPr>
          </a:p>
        </p:txBody>
      </p:sp>
      <p:sp>
        <p:nvSpPr>
          <p:cNvPr id="17" name="Sous-titre 2"/>
          <p:cNvSpPr txBox="1">
            <a:spLocks/>
          </p:cNvSpPr>
          <p:nvPr/>
        </p:nvSpPr>
        <p:spPr>
          <a:xfrm>
            <a:off x="653142" y="3509466"/>
            <a:ext cx="11220993" cy="80127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i="1" dirty="0" smtClean="0">
                <a:solidFill>
                  <a:prstClr val="black"/>
                </a:solidFill>
                <a:latin typeface="Arial" panose="020B0604020202020204" pitchFamily="34" charset="0"/>
                <a:cs typeface="Arial" panose="020B0604020202020204" pitchFamily="34" charset="0"/>
              </a:rPr>
              <a:t>En cas d’égalité en nombre de sièges entre plusieurs listes, l’ordre de priorité est déterminé par la moyenne d’âge la plus élevée des conseillers municipaux élus de chaque liste.</a:t>
            </a:r>
            <a:endParaRPr lang="fr-FR" sz="2000" i="1" dirty="0">
              <a:solidFill>
                <a:prstClr val="black"/>
              </a:solidFill>
              <a:latin typeface="Arial" panose="020B0604020202020204" pitchFamily="34" charset="0"/>
              <a:cs typeface="Arial" panose="020B0604020202020204" pitchFamily="34" charset="0"/>
            </a:endParaRPr>
          </a:p>
        </p:txBody>
      </p:sp>
      <p:sp>
        <p:nvSpPr>
          <p:cNvPr id="18" name="Sous-titre 2"/>
          <p:cNvSpPr txBox="1">
            <a:spLocks/>
          </p:cNvSpPr>
          <p:nvPr/>
        </p:nvSpPr>
        <p:spPr>
          <a:xfrm>
            <a:off x="657860" y="2895511"/>
            <a:ext cx="10963728" cy="448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  2 conseillers municipaux appartenant respectivement à la 2</a:t>
            </a:r>
            <a:r>
              <a:rPr lang="fr-FR" sz="2000" baseline="30000" dirty="0" smtClean="0">
                <a:solidFill>
                  <a:prstClr val="black"/>
                </a:solidFill>
                <a:latin typeface="Arial" panose="020B0604020202020204" pitchFamily="34" charset="0"/>
                <a:cs typeface="Arial" panose="020B0604020202020204" pitchFamily="34" charset="0"/>
              </a:rPr>
              <a:t>ème</a:t>
            </a:r>
            <a:r>
              <a:rPr lang="fr-FR" sz="2000" dirty="0" smtClean="0">
                <a:solidFill>
                  <a:prstClr val="black"/>
                </a:solidFill>
                <a:latin typeface="Arial" panose="020B0604020202020204" pitchFamily="34" charset="0"/>
                <a:cs typeface="Arial" panose="020B0604020202020204" pitchFamily="34" charset="0"/>
              </a:rPr>
              <a:t> et à la 3</a:t>
            </a:r>
            <a:r>
              <a:rPr lang="fr-FR" sz="2000" baseline="30000" dirty="0" smtClean="0">
                <a:solidFill>
                  <a:prstClr val="black"/>
                </a:solidFill>
                <a:latin typeface="Arial" panose="020B0604020202020204" pitchFamily="34" charset="0"/>
                <a:cs typeface="Arial" panose="020B0604020202020204" pitchFamily="34" charset="0"/>
              </a:rPr>
              <a:t>ème</a:t>
            </a:r>
            <a:r>
              <a:rPr lang="fr-FR" sz="2000" dirty="0" smtClean="0">
                <a:solidFill>
                  <a:prstClr val="black"/>
                </a:solidFill>
                <a:latin typeface="Arial" panose="020B0604020202020204" pitchFamily="34" charset="0"/>
                <a:cs typeface="Arial" panose="020B0604020202020204" pitchFamily="34" charset="0"/>
              </a:rPr>
              <a:t> liste</a:t>
            </a:r>
            <a:endParaRPr lang="fr-FR" sz="2000" dirty="0">
              <a:solidFill>
                <a:prstClr val="black"/>
              </a:solidFill>
              <a:latin typeface="Arial" panose="020B0604020202020204" pitchFamily="34" charset="0"/>
              <a:cs typeface="Arial" panose="020B0604020202020204" pitchFamily="34" charset="0"/>
            </a:endParaRPr>
          </a:p>
        </p:txBody>
      </p:sp>
      <p:sp>
        <p:nvSpPr>
          <p:cNvPr id="19" name="Sous-titre 2"/>
          <p:cNvSpPr txBox="1">
            <a:spLocks/>
          </p:cNvSpPr>
          <p:nvPr/>
        </p:nvSpPr>
        <p:spPr>
          <a:xfrm>
            <a:off x="570774" y="4454346"/>
            <a:ext cx="11076939" cy="43987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a:t>
            </a:r>
            <a:r>
              <a:rPr lang="fr-FR" sz="2000" b="1" u="sng" dirty="0" smtClean="0">
                <a:solidFill>
                  <a:prstClr val="black"/>
                </a:solidFill>
                <a:latin typeface="Arial" panose="020B0604020202020204" pitchFamily="34" charset="0"/>
                <a:cs typeface="Arial" panose="020B0604020202020204" pitchFamily="34" charset="0"/>
              </a:rPr>
              <a:t>Si deux listes sont représentées </a:t>
            </a:r>
            <a:r>
              <a:rPr lang="fr-FR" sz="2000" b="1" dirty="0" smtClean="0">
                <a:solidFill>
                  <a:prstClr val="black"/>
                </a:solidFill>
                <a:latin typeface="Arial" panose="020B0604020202020204" pitchFamily="34" charset="0"/>
                <a:cs typeface="Arial" panose="020B0604020202020204" pitchFamily="34" charset="0"/>
              </a:rPr>
              <a:t>(VI art. L.19) : </a:t>
            </a:r>
            <a:endParaRPr lang="fr-FR" sz="2000" dirty="0">
              <a:solidFill>
                <a:prstClr val="black"/>
              </a:solidFill>
              <a:latin typeface="Arial" panose="020B0604020202020204" pitchFamily="34" charset="0"/>
              <a:cs typeface="Arial" panose="020B0604020202020204" pitchFamily="34" charset="0"/>
            </a:endParaRPr>
          </a:p>
        </p:txBody>
      </p:sp>
      <p:sp>
        <p:nvSpPr>
          <p:cNvPr id="20" name="Sous-titre 2"/>
          <p:cNvSpPr txBox="1">
            <a:spLocks/>
          </p:cNvSpPr>
          <p:nvPr/>
        </p:nvSpPr>
        <p:spPr>
          <a:xfrm>
            <a:off x="853804" y="4907191"/>
            <a:ext cx="10963728"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- 3 conseillers municipaux appartenant à la liste ayant obtenu le plus grand nombre de sièges,</a:t>
            </a:r>
            <a:endParaRPr lang="fr-FR" sz="2000" dirty="0">
              <a:solidFill>
                <a:prstClr val="black"/>
              </a:solidFill>
              <a:latin typeface="Arial" panose="020B0604020202020204" pitchFamily="34" charset="0"/>
              <a:cs typeface="Arial" panose="020B0604020202020204" pitchFamily="34" charset="0"/>
            </a:endParaRPr>
          </a:p>
        </p:txBody>
      </p:sp>
      <p:sp>
        <p:nvSpPr>
          <p:cNvPr id="21" name="Sous-titre 2"/>
          <p:cNvSpPr txBox="1">
            <a:spLocks/>
          </p:cNvSpPr>
          <p:nvPr/>
        </p:nvSpPr>
        <p:spPr>
          <a:xfrm>
            <a:off x="862512" y="5425351"/>
            <a:ext cx="10963728" cy="448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  2 conseillers municipaux appartenant à la 2</a:t>
            </a:r>
            <a:r>
              <a:rPr lang="fr-FR" sz="2000" baseline="30000" dirty="0" smtClean="0">
                <a:solidFill>
                  <a:prstClr val="black"/>
                </a:solidFill>
                <a:latin typeface="Arial" panose="020B0604020202020204" pitchFamily="34" charset="0"/>
                <a:cs typeface="Arial" panose="020B0604020202020204" pitchFamily="34" charset="0"/>
              </a:rPr>
              <a:t>ème</a:t>
            </a:r>
            <a:r>
              <a:rPr lang="fr-FR" sz="2000" dirty="0" smtClean="0">
                <a:solidFill>
                  <a:prstClr val="black"/>
                </a:solidFill>
                <a:latin typeface="Arial" panose="020B0604020202020204" pitchFamily="34" charset="0"/>
                <a:cs typeface="Arial" panose="020B0604020202020204" pitchFamily="34" charset="0"/>
              </a:rPr>
              <a:t> liste</a:t>
            </a:r>
            <a:endParaRPr lang="fr-FR" sz="2000" dirty="0">
              <a:solidFill>
                <a:prstClr val="black"/>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47A5E497-56E7-4EF5-A8FC-9A987F9A8C57}" type="slidenum">
              <a:rPr lang="fr-FR" smtClean="0"/>
              <a:pPr/>
              <a:t>32</a:t>
            </a:fld>
            <a:endParaRPr lang="fr-FR"/>
          </a:p>
        </p:txBody>
      </p:sp>
    </p:spTree>
    <p:extLst>
      <p:ext uri="{BB962C8B-B14F-4D97-AF65-F5344CB8AC3E}">
        <p14:creationId xmlns:p14="http://schemas.microsoft.com/office/powerpoint/2010/main" xmlns="" val="165100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ppt_x"/>
                                          </p:val>
                                        </p:tav>
                                        <p:tav tm="100000">
                                          <p:val>
                                            <p:strVal val="#ppt_x"/>
                                          </p:val>
                                        </p:tav>
                                      </p:tavLst>
                                    </p:anim>
                                    <p:anim calcmode="lin" valueType="num">
                                      <p:cBhvr additive="base">
                                        <p:cTn id="4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additive="base">
                                        <p:cTn id="53" dur="500" fill="hold"/>
                                        <p:tgtEl>
                                          <p:spTgt spid="21"/>
                                        </p:tgtEl>
                                        <p:attrNameLst>
                                          <p:attrName>ppt_x</p:attrName>
                                        </p:attrNameLst>
                                      </p:cBhvr>
                                      <p:tavLst>
                                        <p:tav tm="0">
                                          <p:val>
                                            <p:strVal val="#ppt_x"/>
                                          </p:val>
                                        </p:tav>
                                        <p:tav tm="100000">
                                          <p:val>
                                            <p:strVal val="#ppt_x"/>
                                          </p:val>
                                        </p:tav>
                                      </p:tavLst>
                                    </p:anim>
                                    <p:anim calcmode="lin" valueType="num">
                                      <p:cBhvr additive="base">
                                        <p:cTn id="5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7" grpId="0"/>
      <p:bldP spid="18" grpId="0"/>
      <p:bldP spid="19" grpId="0"/>
      <p:bldP spid="20" grpId="0"/>
      <p:bldP spid="2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6720" y="396086"/>
            <a:ext cx="10927079" cy="488360"/>
          </a:xfrm>
        </p:spPr>
        <p:txBody>
          <a:bodyPr>
            <a:normAutofit/>
          </a:bodyPr>
          <a:lstStyle/>
          <a:p>
            <a:pPr algn="just"/>
            <a:r>
              <a:rPr lang="fr-FR" sz="2400" b="1" dirty="0" smtClean="0">
                <a:latin typeface="Arial" panose="020B0604020202020204" pitchFamily="34" charset="0"/>
                <a:cs typeface="Arial" panose="020B0604020202020204" pitchFamily="34" charset="0"/>
              </a:rPr>
              <a:t>Composition de la commission de contrôle communes + de 1.000h (suite)</a:t>
            </a:r>
            <a:endParaRPr lang="fr-FR" sz="2400" b="1" dirty="0">
              <a:latin typeface="Arial" panose="020B0604020202020204" pitchFamily="34" charset="0"/>
              <a:cs typeface="Arial" panose="020B0604020202020204" pitchFamily="34" charset="0"/>
            </a:endParaRPr>
          </a:p>
        </p:txBody>
      </p:sp>
      <p:sp>
        <p:nvSpPr>
          <p:cNvPr id="9" name="Sous-titre 2"/>
          <p:cNvSpPr txBox="1">
            <a:spLocks/>
          </p:cNvSpPr>
          <p:nvPr/>
        </p:nvSpPr>
        <p:spPr>
          <a:xfrm>
            <a:off x="339997" y="1206049"/>
            <a:ext cx="11076939" cy="94932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a:t>
            </a:r>
            <a:r>
              <a:rPr lang="fr-FR" sz="2000" b="1" u="sng" dirty="0" smtClean="0">
                <a:solidFill>
                  <a:prstClr val="black"/>
                </a:solidFill>
                <a:latin typeface="Arial" panose="020B0604020202020204" pitchFamily="34" charset="0"/>
                <a:cs typeface="Arial" panose="020B0604020202020204" pitchFamily="34" charset="0"/>
              </a:rPr>
              <a:t>Cas des communes avec une seule liste ou dans le cas d’impossibilité de composer une commission selon les règles précédentes </a:t>
            </a:r>
            <a:r>
              <a:rPr lang="fr-FR" sz="2000" b="1" dirty="0" smtClean="0">
                <a:solidFill>
                  <a:prstClr val="black"/>
                </a:solidFill>
                <a:latin typeface="Arial" panose="020B0604020202020204" pitchFamily="34" charset="0"/>
                <a:cs typeface="Arial" panose="020B0604020202020204" pitchFamily="34" charset="0"/>
              </a:rPr>
              <a:t>(VII art. L.19) : </a:t>
            </a:r>
            <a:endParaRPr lang="fr-FR" sz="20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740592" y="1985465"/>
            <a:ext cx="10963728" cy="8230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 La commission est composée selon les règles régissant la composition de la commission de contrôle dans les communes de – de 1.000 habitants.</a:t>
            </a:r>
            <a:endParaRPr lang="fr-FR" sz="2000" dirty="0">
              <a:solidFill>
                <a:prstClr val="black"/>
              </a:solidFill>
              <a:latin typeface="Arial" panose="020B0604020202020204" pitchFamily="34" charset="0"/>
              <a:cs typeface="Arial" panose="020B0604020202020204" pitchFamily="34" charset="0"/>
            </a:endParaRPr>
          </a:p>
        </p:txBody>
      </p:sp>
      <p:sp>
        <p:nvSpPr>
          <p:cNvPr id="11" name="Sous-titre 2"/>
          <p:cNvSpPr txBox="1">
            <a:spLocks/>
          </p:cNvSpPr>
          <p:nvPr/>
        </p:nvSpPr>
        <p:spPr>
          <a:xfrm>
            <a:off x="426721" y="3062130"/>
            <a:ext cx="11247120" cy="10657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b="1" dirty="0" smtClean="0">
                <a:solidFill>
                  <a:srgbClr val="7030A0"/>
                </a:solidFill>
                <a:latin typeface="Arial" panose="020B0604020202020204" pitchFamily="34" charset="0"/>
                <a:cs typeface="Arial" panose="020B0604020202020204" pitchFamily="34" charset="0"/>
              </a:rPr>
              <a:t>Des membres suppléants </a:t>
            </a:r>
            <a:r>
              <a:rPr lang="fr-FR" sz="2000" dirty="0" smtClean="0">
                <a:solidFill>
                  <a:srgbClr val="7030A0"/>
                </a:solidFill>
                <a:latin typeface="Arial" panose="020B0604020202020204" pitchFamily="34" charset="0"/>
                <a:cs typeface="Arial" panose="020B0604020202020204" pitchFamily="34" charset="0"/>
              </a:rPr>
              <a:t>peuvent être désignés qui pourront remplacer les membres titulaires qui ne remplissent plus les conditions nécessaires ou qui, pour des raisons personnelles, souhaitent mettre fin à leur fonction. Ils pourront également remplacer momentanément le titulaire. </a:t>
            </a:r>
            <a:endParaRPr lang="fr-FR" sz="2000" dirty="0">
              <a:solidFill>
                <a:srgbClr val="7030A0"/>
              </a:solidFill>
              <a:latin typeface="Arial" panose="020B0604020202020204" pitchFamily="34" charset="0"/>
              <a:cs typeface="Arial" panose="020B0604020202020204" pitchFamily="34" charset="0"/>
            </a:endParaRPr>
          </a:p>
        </p:txBody>
      </p:sp>
      <p:sp>
        <p:nvSpPr>
          <p:cNvPr id="13" name="Sous-titre 2"/>
          <p:cNvSpPr txBox="1">
            <a:spLocks/>
          </p:cNvSpPr>
          <p:nvPr/>
        </p:nvSpPr>
        <p:spPr>
          <a:xfrm>
            <a:off x="409304" y="4024427"/>
            <a:ext cx="11247120" cy="44307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b="1" dirty="0" smtClean="0">
                <a:solidFill>
                  <a:srgbClr val="7030A0"/>
                </a:solidFill>
                <a:latin typeface="Arial" panose="020B0604020202020204" pitchFamily="34" charset="0"/>
                <a:cs typeface="Arial" panose="020B0604020202020204" pitchFamily="34" charset="0"/>
              </a:rPr>
              <a:t>Les règles suivantes devront être respectées :</a:t>
            </a:r>
            <a:endParaRPr lang="fr-FR" sz="2000" dirty="0">
              <a:solidFill>
                <a:srgbClr val="7030A0"/>
              </a:solidFill>
              <a:latin typeface="Arial" panose="020B0604020202020204" pitchFamily="34" charset="0"/>
              <a:cs typeface="Arial" panose="020B0604020202020204" pitchFamily="34" charset="0"/>
            </a:endParaRPr>
          </a:p>
        </p:txBody>
      </p:sp>
      <p:sp>
        <p:nvSpPr>
          <p:cNvPr id="14" name="Sous-titre 2"/>
          <p:cNvSpPr txBox="1">
            <a:spLocks/>
          </p:cNvSpPr>
          <p:nvPr/>
        </p:nvSpPr>
        <p:spPr>
          <a:xfrm>
            <a:off x="539932" y="4442438"/>
            <a:ext cx="11247120" cy="4561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srgbClr val="7030A0"/>
                </a:solidFill>
                <a:latin typeface="Arial" panose="020B0604020202020204" pitchFamily="34" charset="0"/>
                <a:cs typeface="Arial" panose="020B0604020202020204" pitchFamily="34" charset="0"/>
              </a:rPr>
              <a:t>  - Les suppléants doivent être désignés dans les mêmes conditions que les titulaires,</a:t>
            </a:r>
            <a:endParaRPr lang="fr-FR" sz="2000" dirty="0">
              <a:solidFill>
                <a:srgbClr val="7030A0"/>
              </a:solidFill>
              <a:latin typeface="Arial" panose="020B0604020202020204" pitchFamily="34" charset="0"/>
              <a:cs typeface="Arial" panose="020B0604020202020204" pitchFamily="34" charset="0"/>
            </a:endParaRPr>
          </a:p>
        </p:txBody>
      </p:sp>
      <p:sp>
        <p:nvSpPr>
          <p:cNvPr id="15" name="Sous-titre 2"/>
          <p:cNvSpPr txBox="1">
            <a:spLocks/>
          </p:cNvSpPr>
          <p:nvPr/>
        </p:nvSpPr>
        <p:spPr>
          <a:xfrm>
            <a:off x="535578" y="4856095"/>
            <a:ext cx="11247120" cy="63030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srgbClr val="7030A0"/>
                </a:solidFill>
                <a:latin typeface="Arial" panose="020B0604020202020204" pitchFamily="34" charset="0"/>
                <a:cs typeface="Arial" panose="020B0604020202020204" pitchFamily="34" charset="0"/>
              </a:rPr>
              <a:t>  - Pour la désignation des suppléants des conseillers municipaux, il convient de respecter l’ordre du tableau,</a:t>
            </a:r>
            <a:endParaRPr lang="fr-FR" sz="2000" dirty="0">
              <a:solidFill>
                <a:srgbClr val="7030A0"/>
              </a:solidFill>
              <a:latin typeface="Arial" panose="020B0604020202020204" pitchFamily="34" charset="0"/>
              <a:cs typeface="Arial" panose="020B0604020202020204" pitchFamily="34" charset="0"/>
            </a:endParaRPr>
          </a:p>
        </p:txBody>
      </p:sp>
      <p:sp>
        <p:nvSpPr>
          <p:cNvPr id="16" name="Sous-titre 2"/>
          <p:cNvSpPr txBox="1">
            <a:spLocks/>
          </p:cNvSpPr>
          <p:nvPr/>
        </p:nvSpPr>
        <p:spPr>
          <a:xfrm>
            <a:off x="522514" y="5443923"/>
            <a:ext cx="11247120" cy="8654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srgbClr val="7030A0"/>
                </a:solidFill>
                <a:latin typeface="Arial" panose="020B0604020202020204" pitchFamily="34" charset="0"/>
                <a:cs typeface="Arial" panose="020B0604020202020204" pitchFamily="34" charset="0"/>
              </a:rPr>
              <a:t>  - Dans les communes de + de 1.000h, les membres suppléants sont identifiés pour chaque liste afin de respecter le principe d’impartialité de la liste. </a:t>
            </a:r>
            <a:endParaRPr lang="fr-FR" sz="2000" dirty="0">
              <a:solidFill>
                <a:srgbClr val="7030A0"/>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47A5E497-56E7-4EF5-A8FC-9A987F9A8C57}" type="slidenum">
              <a:rPr lang="fr-FR" smtClean="0"/>
              <a:pPr/>
              <a:t>33</a:t>
            </a:fld>
            <a:endParaRPr lang="fr-FR"/>
          </a:p>
        </p:txBody>
      </p:sp>
    </p:spTree>
    <p:extLst>
      <p:ext uri="{BB962C8B-B14F-4D97-AF65-F5344CB8AC3E}">
        <p14:creationId xmlns:p14="http://schemas.microsoft.com/office/powerpoint/2010/main" xmlns="" val="91018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1" grpId="0"/>
      <p:bldP spid="13" grpId="0"/>
      <p:bldP spid="14" grpId="0"/>
      <p:bldP spid="15" grpId="0"/>
      <p:bldP spid="1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3"/>
            <a:ext cx="10375900" cy="668337"/>
          </a:xfrm>
        </p:spPr>
        <p:txBody>
          <a:bodyPr>
            <a:normAutofit/>
          </a:bodyPr>
          <a:lstStyle/>
          <a:p>
            <a:pPr algn="just"/>
            <a:r>
              <a:rPr lang="fr-FR" sz="2400" b="1" dirty="0" smtClean="0">
                <a:latin typeface="Arial" panose="020B0604020202020204" pitchFamily="34" charset="0"/>
                <a:cs typeface="Arial" panose="020B0604020202020204" pitchFamily="34" charset="0"/>
              </a:rPr>
              <a:t>Commission de contrôle – Nomination des membres	</a:t>
            </a:r>
            <a:endParaRPr lang="fr-FR" sz="2400" b="1"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407487" y="1324837"/>
            <a:ext cx="11349084" cy="712970"/>
          </a:xfrm>
        </p:spPr>
        <p:txBody>
          <a:bodyPr>
            <a:normAutofit/>
          </a:body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Le Maire transmet au Préfet, sur sa demande, la liste des conseillers municipaux prêts à participer aux travaux de la commission.</a:t>
            </a:r>
            <a:endParaRPr lang="fr-FR" sz="2000" dirty="0">
              <a:latin typeface="Arial" panose="020B0604020202020204" pitchFamily="34" charset="0"/>
              <a:cs typeface="Arial" panose="020B0604020202020204" pitchFamily="34" charset="0"/>
            </a:endParaRPr>
          </a:p>
        </p:txBody>
      </p:sp>
      <p:sp>
        <p:nvSpPr>
          <p:cNvPr id="7" name="Sous-titre 2"/>
          <p:cNvSpPr txBox="1">
            <a:spLocks/>
          </p:cNvSpPr>
          <p:nvPr/>
        </p:nvSpPr>
        <p:spPr>
          <a:xfrm>
            <a:off x="416195" y="3591381"/>
            <a:ext cx="11247120" cy="6564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Sa composition est rendue publique par affichage et mise en ligne sur le site internet de la commune lorsqu’il existe.</a:t>
            </a:r>
            <a:endParaRPr lang="fr-FR" sz="2000" dirty="0">
              <a:solidFill>
                <a:prstClr val="black"/>
              </a:solidFill>
              <a:latin typeface="Arial" panose="020B0604020202020204" pitchFamily="34" charset="0"/>
              <a:cs typeface="Arial" panose="020B0604020202020204" pitchFamily="34" charset="0"/>
            </a:endParaRPr>
          </a:p>
        </p:txBody>
      </p:sp>
      <p:sp>
        <p:nvSpPr>
          <p:cNvPr id="12" name="Sous-titre 2"/>
          <p:cNvSpPr txBox="1">
            <a:spLocks/>
          </p:cNvSpPr>
          <p:nvPr/>
        </p:nvSpPr>
        <p:spPr>
          <a:xfrm>
            <a:off x="407487" y="2392795"/>
            <a:ext cx="11349084" cy="843597"/>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Le Préfet nomme les membres de la commission de contrôle pour une durée de 3 ans, et après chaque renouvellement intégral du conseil municipal. (R.7)</a:t>
            </a:r>
            <a:endParaRPr kumimoji="0" lang="fr-FR" sz="2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3" name="Sous-titre 2"/>
          <p:cNvSpPr txBox="1">
            <a:spLocks/>
          </p:cNvSpPr>
          <p:nvPr/>
        </p:nvSpPr>
        <p:spPr>
          <a:xfrm>
            <a:off x="544286" y="4146347"/>
            <a:ext cx="11247120" cy="6564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FR" sz="2000" dirty="0">
              <a:solidFill>
                <a:prstClr val="black"/>
              </a:solidFill>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12"/>
          </p:nvPr>
        </p:nvSpPr>
        <p:spPr/>
        <p:txBody>
          <a:bodyPr/>
          <a:lstStyle/>
          <a:p>
            <a:fld id="{47A5E497-56E7-4EF5-A8FC-9A987F9A8C57}" type="slidenum">
              <a:rPr lang="fr-FR" smtClean="0"/>
              <a:pPr/>
              <a:t>34</a:t>
            </a:fld>
            <a:endParaRPr lang="fr-FR"/>
          </a:p>
        </p:txBody>
      </p:sp>
    </p:spTree>
    <p:extLst>
      <p:ext uri="{BB962C8B-B14F-4D97-AF65-F5344CB8AC3E}">
        <p14:creationId xmlns:p14="http://schemas.microsoft.com/office/powerpoint/2010/main" xmlns="" val="135082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 calcmode="lin" valueType="num">
                                      <p:cBhvr additive="base">
                                        <p:cTn id="2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nodePh="1">
                                  <p:stCondLst>
                                    <p:cond delay="0"/>
                                  </p:stCondLst>
                                  <p:endCondLst>
                                    <p:cond evt="begin" delay="0">
                                      <p:tn val="27"/>
                                    </p:cond>
                                  </p:end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p:bldP spid="12" grpId="0" build="p"/>
      <p:bldP spid="1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4"/>
            <a:ext cx="10375900" cy="488360"/>
          </a:xfrm>
        </p:spPr>
        <p:txBody>
          <a:bodyPr>
            <a:normAutofit/>
          </a:bodyPr>
          <a:lstStyle/>
          <a:p>
            <a:pPr algn="just"/>
            <a:r>
              <a:rPr lang="fr-FR" sz="2400" b="1" u="sng" dirty="0" smtClean="0">
                <a:latin typeface="Arial" panose="020B0604020202020204" pitchFamily="34" charset="0"/>
                <a:cs typeface="Arial" panose="020B0604020202020204" pitchFamily="34" charset="0"/>
              </a:rPr>
              <a:t>B - Missions et fonctionnement de la commission de contrôle</a:t>
            </a:r>
            <a:endParaRPr lang="fr-FR" sz="2400" b="1" u="sng" dirty="0">
              <a:latin typeface="Arial" panose="020B0604020202020204" pitchFamily="34" charset="0"/>
              <a:cs typeface="Arial" panose="020B0604020202020204" pitchFamily="34" charset="0"/>
            </a:endParaRPr>
          </a:p>
        </p:txBody>
      </p:sp>
      <p:sp>
        <p:nvSpPr>
          <p:cNvPr id="8" name="Sous-titre 2"/>
          <p:cNvSpPr txBox="1">
            <a:spLocks/>
          </p:cNvSpPr>
          <p:nvPr/>
        </p:nvSpPr>
        <p:spPr>
          <a:xfrm>
            <a:off x="357414" y="1027523"/>
            <a:ext cx="11137899" cy="44858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b="1" dirty="0" smtClean="0">
                <a:solidFill>
                  <a:prstClr val="black"/>
                </a:solidFill>
                <a:latin typeface="Arial" panose="020B0604020202020204" pitchFamily="34" charset="0"/>
                <a:cs typeface="Arial" panose="020B0604020202020204" pitchFamily="34" charset="0"/>
              </a:rPr>
              <a:t>Elle s’assure a posteriori de la régularité de la liste électorale :</a:t>
            </a:r>
            <a:r>
              <a:rPr lang="fr-FR" sz="2000" dirty="0">
                <a:solidFill>
                  <a:prstClr val="black"/>
                </a:solidFill>
                <a:latin typeface="Arial" panose="020B0604020202020204" pitchFamily="34" charset="0"/>
                <a:cs typeface="Arial" panose="020B0604020202020204" pitchFamily="34" charset="0"/>
              </a:rPr>
              <a:t>	</a:t>
            </a:r>
          </a:p>
        </p:txBody>
      </p:sp>
      <p:sp>
        <p:nvSpPr>
          <p:cNvPr id="9" name="Sous-titre 2"/>
          <p:cNvSpPr txBox="1">
            <a:spLocks/>
          </p:cNvSpPr>
          <p:nvPr/>
        </p:nvSpPr>
        <p:spPr>
          <a:xfrm>
            <a:off x="784134" y="1532621"/>
            <a:ext cx="11076939" cy="49212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Elle peut réformer les décisions du maire</a:t>
            </a:r>
            <a:r>
              <a:rPr lang="fr-FR" sz="2000" b="1" dirty="0" smtClean="0">
                <a:solidFill>
                  <a:prstClr val="black"/>
                </a:solidFill>
                <a:latin typeface="Arial" panose="020B0604020202020204" pitchFamily="34" charset="0"/>
                <a:cs typeface="Arial" panose="020B0604020202020204" pitchFamily="34" charset="0"/>
              </a:rPr>
              <a:t> </a:t>
            </a:r>
            <a:r>
              <a:rPr lang="fr-FR" sz="2000" dirty="0" smtClean="0">
                <a:solidFill>
                  <a:prstClr val="black"/>
                </a:solidFill>
                <a:latin typeface="Arial" panose="020B0604020202020204" pitchFamily="34" charset="0"/>
                <a:cs typeface="Arial" panose="020B0604020202020204" pitchFamily="34" charset="0"/>
              </a:rPr>
              <a:t>,</a:t>
            </a:r>
            <a:endParaRPr lang="fr-FR" sz="20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779779" y="1972401"/>
            <a:ext cx="10963728"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Elle peut inscrire ou radier des électeurs,</a:t>
            </a:r>
            <a:endParaRPr lang="fr-FR" sz="2000" dirty="0">
              <a:solidFill>
                <a:prstClr val="black"/>
              </a:solidFill>
              <a:latin typeface="Arial" panose="020B0604020202020204" pitchFamily="34" charset="0"/>
              <a:cs typeface="Arial" panose="020B0604020202020204" pitchFamily="34" charset="0"/>
            </a:endParaRPr>
          </a:p>
        </p:txBody>
      </p:sp>
      <p:sp>
        <p:nvSpPr>
          <p:cNvPr id="11" name="Sous-titre 2"/>
          <p:cNvSpPr txBox="1">
            <a:spLocks/>
          </p:cNvSpPr>
          <p:nvPr/>
        </p:nvSpPr>
        <p:spPr>
          <a:xfrm>
            <a:off x="827676" y="2477499"/>
            <a:ext cx="11098711" cy="5138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Elle statue sur les Recours Administratifs Préalables Obligatoires (RAPO)</a:t>
            </a:r>
            <a:endParaRPr lang="fr-FR" sz="2000" dirty="0">
              <a:solidFill>
                <a:prstClr val="black"/>
              </a:solidFill>
              <a:latin typeface="Arial" panose="020B0604020202020204" pitchFamily="34" charset="0"/>
              <a:cs typeface="Arial" panose="020B0604020202020204" pitchFamily="34" charset="0"/>
            </a:endParaRPr>
          </a:p>
        </p:txBody>
      </p:sp>
      <p:sp>
        <p:nvSpPr>
          <p:cNvPr id="12" name="Sous-titre 2"/>
          <p:cNvSpPr txBox="1">
            <a:spLocks/>
          </p:cNvSpPr>
          <p:nvPr/>
        </p:nvSpPr>
        <p:spPr>
          <a:xfrm>
            <a:off x="457561" y="5537744"/>
            <a:ext cx="11098711" cy="45293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b="1" dirty="0" smtClean="0">
                <a:solidFill>
                  <a:prstClr val="black"/>
                </a:solidFill>
                <a:latin typeface="Arial" panose="020B0604020202020204" pitchFamily="34" charset="0"/>
                <a:cs typeface="Arial" panose="020B0604020202020204" pitchFamily="34" charset="0"/>
              </a:rPr>
              <a:t>Le Maire, à sa demande, ou à l’invitation de la commission, présente ses observations</a:t>
            </a:r>
            <a:endParaRPr lang="fr-FR" sz="2000" dirty="0">
              <a:solidFill>
                <a:prstClr val="black"/>
              </a:solidFill>
              <a:latin typeface="Arial" panose="020B0604020202020204" pitchFamily="34" charset="0"/>
              <a:cs typeface="Arial" panose="020B0604020202020204" pitchFamily="34" charset="0"/>
            </a:endParaRPr>
          </a:p>
        </p:txBody>
      </p:sp>
      <p:sp>
        <p:nvSpPr>
          <p:cNvPr id="14" name="Sous-titre 2"/>
          <p:cNvSpPr txBox="1">
            <a:spLocks/>
          </p:cNvSpPr>
          <p:nvPr/>
        </p:nvSpPr>
        <p:spPr>
          <a:xfrm>
            <a:off x="827675" y="3080113"/>
            <a:ext cx="11098711" cy="4268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Ses notifications sont notifiées à l’électeur, au maire et à l’Insee dans les 2 jours,</a:t>
            </a:r>
            <a:endParaRPr lang="fr-FR" sz="2000" dirty="0">
              <a:solidFill>
                <a:prstClr val="black"/>
              </a:solidFill>
              <a:latin typeface="Arial" panose="020B0604020202020204" pitchFamily="34" charset="0"/>
              <a:cs typeface="Arial" panose="020B0604020202020204" pitchFamily="34" charset="0"/>
            </a:endParaRPr>
          </a:p>
        </p:txBody>
      </p:sp>
      <p:sp>
        <p:nvSpPr>
          <p:cNvPr id="15" name="Sous-titre 2"/>
          <p:cNvSpPr txBox="1">
            <a:spLocks/>
          </p:cNvSpPr>
          <p:nvPr/>
        </p:nvSpPr>
        <p:spPr>
          <a:xfrm>
            <a:off x="827676" y="3801790"/>
            <a:ext cx="11098711" cy="4268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Ses décisions sont susceptibles de recours contentieux,</a:t>
            </a:r>
            <a:endParaRPr lang="fr-FR" sz="2000" dirty="0">
              <a:solidFill>
                <a:prstClr val="black"/>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47A5E497-56E7-4EF5-A8FC-9A987F9A8C57}" type="slidenum">
              <a:rPr lang="fr-FR" smtClean="0"/>
              <a:pPr/>
              <a:t>35</a:t>
            </a:fld>
            <a:endParaRPr lang="fr-FR"/>
          </a:p>
        </p:txBody>
      </p:sp>
    </p:spTree>
    <p:extLst>
      <p:ext uri="{BB962C8B-B14F-4D97-AF65-F5344CB8AC3E}">
        <p14:creationId xmlns:p14="http://schemas.microsoft.com/office/powerpoint/2010/main" xmlns="" val="93182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11" grpId="0"/>
      <p:bldP spid="12" grpId="0"/>
      <p:bldP spid="14" grpId="0"/>
      <p:bldP spid="1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4"/>
            <a:ext cx="10375900" cy="488360"/>
          </a:xfrm>
        </p:spPr>
        <p:txBody>
          <a:bodyPr>
            <a:normAutofit/>
          </a:bodyPr>
          <a:lstStyle/>
          <a:p>
            <a:pPr algn="just"/>
            <a:r>
              <a:rPr lang="fr-FR" sz="2400" b="1" dirty="0" smtClean="0">
                <a:latin typeface="Arial" panose="020B0604020202020204" pitchFamily="34" charset="0"/>
                <a:cs typeface="Arial" panose="020B0604020202020204" pitchFamily="34" charset="0"/>
              </a:rPr>
              <a:t>Périodicité des réunions de la commission de contrôle</a:t>
            </a:r>
            <a:endParaRPr lang="fr-FR" sz="2400" b="1" dirty="0">
              <a:latin typeface="Arial" panose="020B0604020202020204" pitchFamily="34" charset="0"/>
              <a:cs typeface="Arial" panose="020B0604020202020204" pitchFamily="34" charset="0"/>
            </a:endParaRPr>
          </a:p>
        </p:txBody>
      </p:sp>
      <p:sp>
        <p:nvSpPr>
          <p:cNvPr id="8" name="Sous-titre 2"/>
          <p:cNvSpPr txBox="1">
            <a:spLocks/>
          </p:cNvSpPr>
          <p:nvPr/>
        </p:nvSpPr>
        <p:spPr>
          <a:xfrm>
            <a:off x="357414" y="1449977"/>
            <a:ext cx="11137899" cy="77070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Elle se réunit au moins une fois par an :</a:t>
            </a:r>
            <a:endParaRPr lang="fr-FR" sz="2000" dirty="0">
              <a:solidFill>
                <a:prstClr val="black"/>
              </a:solidFill>
              <a:latin typeface="Arial" panose="020B0604020202020204" pitchFamily="34" charset="0"/>
              <a:cs typeface="Arial" panose="020B0604020202020204" pitchFamily="34" charset="0"/>
            </a:endParaRPr>
          </a:p>
        </p:txBody>
      </p:sp>
      <p:sp>
        <p:nvSpPr>
          <p:cNvPr id="14" name="Sous-titre 2"/>
          <p:cNvSpPr txBox="1">
            <a:spLocks/>
          </p:cNvSpPr>
          <p:nvPr/>
        </p:nvSpPr>
        <p:spPr>
          <a:xfrm>
            <a:off x="357414" y="4075112"/>
            <a:ext cx="11098711" cy="10407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Les années sans scrutin, elle se réunit au plus tard entre le 6</a:t>
            </a:r>
            <a:r>
              <a:rPr lang="fr-FR" sz="2000" baseline="30000" dirty="0" smtClean="0">
                <a:solidFill>
                  <a:prstClr val="black"/>
                </a:solidFill>
                <a:latin typeface="Arial" panose="020B0604020202020204" pitchFamily="34" charset="0"/>
                <a:cs typeface="Arial" panose="020B0604020202020204" pitchFamily="34" charset="0"/>
              </a:rPr>
              <a:t>ème</a:t>
            </a:r>
            <a:r>
              <a:rPr lang="fr-FR" sz="2000" dirty="0" smtClean="0">
                <a:solidFill>
                  <a:prstClr val="black"/>
                </a:solidFill>
                <a:latin typeface="Arial" panose="020B0604020202020204" pitchFamily="34" charset="0"/>
                <a:cs typeface="Arial" panose="020B0604020202020204" pitchFamily="34" charset="0"/>
              </a:rPr>
              <a:t> vendredi avant le 31 décembre et l’avant dernier jour ouvré de l’année.</a:t>
            </a:r>
            <a:endParaRPr lang="fr-FR" sz="2000" dirty="0">
              <a:solidFill>
                <a:prstClr val="black"/>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47A5E497-56E7-4EF5-A8FC-9A987F9A8C57}" type="slidenum">
              <a:rPr lang="fr-FR" smtClean="0"/>
              <a:pPr/>
              <a:t>36</a:t>
            </a:fld>
            <a:endParaRPr lang="fr-FR"/>
          </a:p>
        </p:txBody>
      </p:sp>
      <p:sp>
        <p:nvSpPr>
          <p:cNvPr id="10" name="Sous-titre 2"/>
          <p:cNvSpPr txBox="1">
            <a:spLocks/>
          </p:cNvSpPr>
          <p:nvPr/>
        </p:nvSpPr>
        <p:spPr>
          <a:xfrm>
            <a:off x="357414" y="2213692"/>
            <a:ext cx="11137899" cy="620946"/>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Les années avec scrutin, elle se réunit obligatoirement entre le 24</a:t>
            </a:r>
            <a:r>
              <a:rPr lang="fr-FR" sz="2000" baseline="30000" dirty="0" smtClean="0">
                <a:solidFill>
                  <a:prstClr val="black"/>
                </a:solidFill>
                <a:latin typeface="Arial" panose="020B0604020202020204" pitchFamily="34" charset="0"/>
                <a:cs typeface="Arial" panose="020B0604020202020204" pitchFamily="34" charset="0"/>
              </a:rPr>
              <a:t>ème</a:t>
            </a:r>
            <a:r>
              <a:rPr lang="fr-FR" sz="2000" dirty="0" smtClean="0">
                <a:solidFill>
                  <a:prstClr val="black"/>
                </a:solidFill>
                <a:latin typeface="Arial" panose="020B0604020202020204" pitchFamily="34" charset="0"/>
                <a:cs typeface="Arial" panose="020B0604020202020204" pitchFamily="34" charset="0"/>
              </a:rPr>
              <a:t> et le 21</a:t>
            </a:r>
            <a:r>
              <a:rPr lang="fr-FR" sz="2000" baseline="30000" dirty="0" smtClean="0">
                <a:solidFill>
                  <a:prstClr val="black"/>
                </a:solidFill>
                <a:latin typeface="Arial" panose="020B0604020202020204" pitchFamily="34" charset="0"/>
                <a:cs typeface="Arial" panose="020B0604020202020204" pitchFamily="34" charset="0"/>
              </a:rPr>
              <a:t>ème</a:t>
            </a:r>
            <a:r>
              <a:rPr lang="fr-FR" sz="2000" dirty="0" smtClean="0">
                <a:solidFill>
                  <a:prstClr val="black"/>
                </a:solidFill>
                <a:latin typeface="Arial" panose="020B0604020202020204" pitchFamily="34" charset="0"/>
                <a:cs typeface="Arial" panose="020B0604020202020204" pitchFamily="34" charset="0"/>
              </a:rPr>
              <a:t> jour avant le scrutin *</a:t>
            </a:r>
            <a:endParaRPr lang="fr-FR" sz="2000" dirty="0">
              <a:solidFill>
                <a:prstClr val="black"/>
              </a:solidFill>
              <a:latin typeface="Arial" panose="020B0604020202020204" pitchFamily="34" charset="0"/>
              <a:cs typeface="Arial" panose="020B0604020202020204" pitchFamily="34" charset="0"/>
            </a:endParaRPr>
          </a:p>
        </p:txBody>
      </p:sp>
      <p:sp>
        <p:nvSpPr>
          <p:cNvPr id="11" name="Sous-titre 2"/>
          <p:cNvSpPr txBox="1">
            <a:spLocks/>
          </p:cNvSpPr>
          <p:nvPr/>
        </p:nvSpPr>
        <p:spPr>
          <a:xfrm>
            <a:off x="2327000" y="2977407"/>
            <a:ext cx="7833000" cy="62094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 </a:t>
            </a:r>
            <a:r>
              <a:rPr lang="fr-FR" sz="1800" i="1" dirty="0" smtClean="0">
                <a:solidFill>
                  <a:srgbClr val="7030A0"/>
                </a:solidFill>
                <a:latin typeface="Arial" panose="020B0604020202020204" pitchFamily="34" charset="0"/>
                <a:cs typeface="Arial" panose="020B0604020202020204" pitchFamily="34" charset="0"/>
              </a:rPr>
              <a:t>Pour les européennes elle devra être réunie entre le 02 et 05 mai</a:t>
            </a:r>
            <a:endParaRPr lang="fr-FR" sz="1800" i="1" dirty="0">
              <a:solidFill>
                <a:srgbClr val="7030A0"/>
              </a:solidFill>
              <a:latin typeface="Arial" panose="020B0604020202020204" pitchFamily="34" charset="0"/>
              <a:cs typeface="Arial" panose="020B0604020202020204" pitchFamily="34" charset="0"/>
            </a:endParaRPr>
          </a:p>
        </p:txBody>
      </p:sp>
      <p:sp>
        <p:nvSpPr>
          <p:cNvPr id="12" name="Sous-titre 2"/>
          <p:cNvSpPr txBox="1">
            <a:spLocks/>
          </p:cNvSpPr>
          <p:nvPr/>
        </p:nvSpPr>
        <p:spPr>
          <a:xfrm>
            <a:off x="357413" y="5215731"/>
            <a:ext cx="11098711" cy="10407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De plus, elle se réunit, dans les 30 jours de sa saisine par un électeur dans le cadre d’un Recours Administratif Préalable Obligatoire,</a:t>
            </a:r>
            <a:endParaRPr lang="fr-F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05126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4" grpId="0"/>
      <p:bldP spid="10" grpId="0"/>
      <p:bldP spid="11" grpId="0"/>
      <p:bldP spid="1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2911" y="190910"/>
            <a:ext cx="10375900" cy="488360"/>
          </a:xfrm>
        </p:spPr>
        <p:txBody>
          <a:bodyPr>
            <a:normAutofit/>
          </a:bodyPr>
          <a:lstStyle/>
          <a:p>
            <a:pPr algn="just"/>
            <a:r>
              <a:rPr lang="fr-FR" sz="2400" b="1" dirty="0" smtClean="0">
                <a:latin typeface="Arial" panose="020B0604020202020204" pitchFamily="34" charset="0"/>
                <a:cs typeface="Arial" panose="020B0604020202020204" pitchFamily="34" charset="0"/>
              </a:rPr>
              <a:t>Fonctionnement de la commission de contrôle</a:t>
            </a:r>
            <a:endParaRPr lang="fr-FR" sz="2400" b="1" dirty="0">
              <a:latin typeface="Arial" panose="020B0604020202020204" pitchFamily="34" charset="0"/>
              <a:cs typeface="Arial" panose="020B0604020202020204" pitchFamily="34" charset="0"/>
            </a:endParaRPr>
          </a:p>
        </p:txBody>
      </p:sp>
      <p:sp>
        <p:nvSpPr>
          <p:cNvPr id="8" name="Sous-titre 2"/>
          <p:cNvSpPr txBox="1">
            <a:spLocks/>
          </p:cNvSpPr>
          <p:nvPr/>
        </p:nvSpPr>
        <p:spPr>
          <a:xfrm>
            <a:off x="435791" y="766265"/>
            <a:ext cx="11346906" cy="7098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Le secrétariat est assuré par les services de la commune. Elle peut se doter d’un règlement intérieur.</a:t>
            </a:r>
            <a:endParaRPr lang="fr-FR" sz="20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427082" y="1554389"/>
            <a:ext cx="10963728" cy="43116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Elle est convoquée par (R8) :</a:t>
            </a:r>
            <a:endParaRPr lang="fr-FR" sz="2000" dirty="0">
              <a:solidFill>
                <a:prstClr val="black"/>
              </a:solidFill>
              <a:latin typeface="Arial" panose="020B0604020202020204" pitchFamily="34" charset="0"/>
              <a:cs typeface="Arial" panose="020B0604020202020204" pitchFamily="34" charset="0"/>
            </a:endParaRPr>
          </a:p>
        </p:txBody>
      </p:sp>
      <p:sp>
        <p:nvSpPr>
          <p:cNvPr id="11" name="Sous-titre 2"/>
          <p:cNvSpPr txBox="1">
            <a:spLocks/>
          </p:cNvSpPr>
          <p:nvPr/>
        </p:nvSpPr>
        <p:spPr>
          <a:xfrm>
            <a:off x="461916" y="1928861"/>
            <a:ext cx="11098711" cy="5138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Le conseiller municipal qui en est membre dans les communes de – de 1.000h,</a:t>
            </a:r>
            <a:endParaRPr lang="fr-FR" sz="2000" dirty="0">
              <a:solidFill>
                <a:prstClr val="black"/>
              </a:solidFill>
              <a:latin typeface="Arial" panose="020B0604020202020204" pitchFamily="34" charset="0"/>
              <a:cs typeface="Arial" panose="020B0604020202020204" pitchFamily="34" charset="0"/>
            </a:endParaRPr>
          </a:p>
        </p:txBody>
      </p:sp>
      <p:sp>
        <p:nvSpPr>
          <p:cNvPr id="12" name="Sous-titre 2"/>
          <p:cNvSpPr txBox="1">
            <a:spLocks/>
          </p:cNvSpPr>
          <p:nvPr/>
        </p:nvSpPr>
        <p:spPr>
          <a:xfrm>
            <a:off x="562066" y="3492047"/>
            <a:ext cx="11098711" cy="45293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Elle ne délibère valablement que si les quorums suivants sont atteints (R10) : </a:t>
            </a:r>
            <a:endParaRPr lang="fr-FR" sz="2000" dirty="0">
              <a:solidFill>
                <a:prstClr val="black"/>
              </a:solidFill>
              <a:latin typeface="Arial" panose="020B0604020202020204" pitchFamily="34" charset="0"/>
              <a:cs typeface="Arial" panose="020B0604020202020204" pitchFamily="34" charset="0"/>
            </a:endParaRPr>
          </a:p>
        </p:txBody>
      </p:sp>
      <p:sp>
        <p:nvSpPr>
          <p:cNvPr id="14" name="Sous-titre 2"/>
          <p:cNvSpPr txBox="1">
            <a:spLocks/>
          </p:cNvSpPr>
          <p:nvPr/>
        </p:nvSpPr>
        <p:spPr>
          <a:xfrm>
            <a:off x="535938" y="3870870"/>
            <a:ext cx="11098711" cy="4268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100% si elle est composée de 3 membres</a:t>
            </a:r>
            <a:endParaRPr lang="fr-FR" sz="2000" dirty="0">
              <a:solidFill>
                <a:prstClr val="black"/>
              </a:solidFill>
              <a:latin typeface="Arial" panose="020B0604020202020204" pitchFamily="34" charset="0"/>
              <a:cs typeface="Arial" panose="020B0604020202020204" pitchFamily="34" charset="0"/>
            </a:endParaRPr>
          </a:p>
        </p:txBody>
      </p:sp>
      <p:sp>
        <p:nvSpPr>
          <p:cNvPr id="15" name="Sous-titre 2"/>
          <p:cNvSpPr txBox="1">
            <a:spLocks/>
          </p:cNvSpPr>
          <p:nvPr/>
        </p:nvSpPr>
        <p:spPr>
          <a:xfrm>
            <a:off x="479333" y="4820106"/>
            <a:ext cx="11098711" cy="4268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Ses décisions sont prises à la majorité simple </a:t>
            </a:r>
            <a:r>
              <a:rPr lang="fr-FR" sz="2000" i="1" dirty="0" smtClean="0">
                <a:solidFill>
                  <a:prstClr val="black"/>
                </a:solidFill>
                <a:latin typeface="Arial" panose="020B0604020202020204" pitchFamily="34" charset="0"/>
                <a:cs typeface="Arial" panose="020B0604020202020204" pitchFamily="34" charset="0"/>
              </a:rPr>
              <a:t>(R11)</a:t>
            </a:r>
            <a:endParaRPr lang="fr-FR" sz="2000" i="1" dirty="0">
              <a:solidFill>
                <a:prstClr val="black"/>
              </a:solidFill>
              <a:latin typeface="Arial" panose="020B0604020202020204" pitchFamily="34" charset="0"/>
              <a:cs typeface="Arial" panose="020B0604020202020204" pitchFamily="34" charset="0"/>
            </a:endParaRPr>
          </a:p>
        </p:txBody>
      </p:sp>
      <p:sp>
        <p:nvSpPr>
          <p:cNvPr id="13" name="Sous-titre 2"/>
          <p:cNvSpPr txBox="1">
            <a:spLocks/>
          </p:cNvSpPr>
          <p:nvPr/>
        </p:nvSpPr>
        <p:spPr>
          <a:xfrm>
            <a:off x="470625" y="2316390"/>
            <a:ext cx="11098711" cy="5138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le 1</a:t>
            </a:r>
            <a:r>
              <a:rPr lang="fr-FR" sz="2000" baseline="30000" dirty="0" smtClean="0">
                <a:solidFill>
                  <a:prstClr val="black"/>
                </a:solidFill>
                <a:latin typeface="Arial" panose="020B0604020202020204" pitchFamily="34" charset="0"/>
                <a:cs typeface="Arial" panose="020B0604020202020204" pitchFamily="34" charset="0"/>
              </a:rPr>
              <a:t>er</a:t>
            </a:r>
            <a:r>
              <a:rPr lang="fr-FR" sz="2000" dirty="0" smtClean="0">
                <a:solidFill>
                  <a:prstClr val="black"/>
                </a:solidFill>
                <a:latin typeface="Arial" panose="020B0604020202020204" pitchFamily="34" charset="0"/>
                <a:cs typeface="Arial" panose="020B0604020202020204" pitchFamily="34" charset="0"/>
              </a:rPr>
              <a:t> des 3 conseillers municipaux pris dans l’ordre du tableau, dans les autres communes</a:t>
            </a:r>
            <a:endParaRPr lang="fr-FR" sz="2000" dirty="0">
              <a:solidFill>
                <a:prstClr val="black"/>
              </a:solidFill>
              <a:latin typeface="Arial" panose="020B0604020202020204" pitchFamily="34" charset="0"/>
              <a:cs typeface="Arial" panose="020B0604020202020204" pitchFamily="34" charset="0"/>
            </a:endParaRPr>
          </a:p>
        </p:txBody>
      </p:sp>
      <p:sp>
        <p:nvSpPr>
          <p:cNvPr id="16" name="Sous-titre 2"/>
          <p:cNvSpPr txBox="1">
            <a:spLocks/>
          </p:cNvSpPr>
          <p:nvPr/>
        </p:nvSpPr>
        <p:spPr>
          <a:xfrm>
            <a:off x="531585" y="4258402"/>
            <a:ext cx="11098711" cy="4268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3/5  si elle est composée de 5 membres</a:t>
            </a:r>
            <a:endParaRPr lang="fr-FR" sz="2000" dirty="0">
              <a:solidFill>
                <a:prstClr val="black"/>
              </a:solidFill>
              <a:latin typeface="Arial" panose="020B0604020202020204" pitchFamily="34" charset="0"/>
              <a:cs typeface="Arial" panose="020B0604020202020204" pitchFamily="34" charset="0"/>
            </a:endParaRPr>
          </a:p>
        </p:txBody>
      </p:sp>
      <p:sp>
        <p:nvSpPr>
          <p:cNvPr id="17" name="Sous-titre 2"/>
          <p:cNvSpPr txBox="1">
            <a:spLocks/>
          </p:cNvSpPr>
          <p:nvPr/>
        </p:nvSpPr>
        <p:spPr>
          <a:xfrm>
            <a:off x="688339" y="5172804"/>
            <a:ext cx="11098711" cy="4268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buFont typeface="Arial" pitchFamily="34" charset="0"/>
              <a:buChar char="•"/>
            </a:pPr>
            <a:r>
              <a:rPr lang="fr-FR" sz="2000" dirty="0" smtClean="0">
                <a:solidFill>
                  <a:prstClr val="black"/>
                </a:solidFill>
                <a:latin typeface="Arial" panose="020B0604020202020204" pitchFamily="34" charset="0"/>
                <a:cs typeface="Arial" panose="020B0604020202020204" pitchFamily="34" charset="0"/>
              </a:rPr>
              <a:t>  </a:t>
            </a:r>
            <a:r>
              <a:rPr lang="fr-FR" sz="2000" i="1" dirty="0" smtClean="0">
                <a:solidFill>
                  <a:prstClr val="black"/>
                </a:solidFill>
                <a:latin typeface="Arial" panose="020B0604020202020204" pitchFamily="34" charset="0"/>
                <a:cs typeface="Arial" panose="020B0604020202020204" pitchFamily="34" charset="0"/>
              </a:rPr>
              <a:t>Si aucune majorité n’est dégagée, la commission est réputée ne pas avoir statué.</a:t>
            </a:r>
            <a:endParaRPr lang="fr-FR" sz="2000" i="1" dirty="0">
              <a:solidFill>
                <a:prstClr val="black"/>
              </a:solidFill>
              <a:latin typeface="Arial" panose="020B0604020202020204" pitchFamily="34" charset="0"/>
              <a:cs typeface="Arial" panose="020B0604020202020204" pitchFamily="34" charset="0"/>
            </a:endParaRPr>
          </a:p>
        </p:txBody>
      </p:sp>
      <p:sp>
        <p:nvSpPr>
          <p:cNvPr id="18" name="Sous-titre 2"/>
          <p:cNvSpPr txBox="1">
            <a:spLocks/>
          </p:cNvSpPr>
          <p:nvPr/>
        </p:nvSpPr>
        <p:spPr>
          <a:xfrm>
            <a:off x="470262" y="5769340"/>
            <a:ext cx="11168741" cy="631459"/>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La commission tient un registre de toutes ses décisions et y mentionne les motifs et pièces à l’appui. En cas de non tenue de la séance, il n’y a pas lieu de faire un PV de carence.</a:t>
            </a:r>
            <a:endParaRPr lang="fr-FR" sz="2000" dirty="0">
              <a:solidFill>
                <a:prstClr val="black"/>
              </a:solidFill>
              <a:latin typeface="Arial" panose="020B0604020202020204" pitchFamily="34" charset="0"/>
              <a:cs typeface="Arial" panose="020B0604020202020204" pitchFamily="34" charset="0"/>
            </a:endParaRPr>
          </a:p>
        </p:txBody>
      </p:sp>
      <p:sp>
        <p:nvSpPr>
          <p:cNvPr id="20" name="Sous-titre 2"/>
          <p:cNvSpPr txBox="1">
            <a:spLocks/>
          </p:cNvSpPr>
          <p:nvPr/>
        </p:nvSpPr>
        <p:spPr>
          <a:xfrm>
            <a:off x="531585" y="2873739"/>
            <a:ext cx="11098711" cy="51389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Ses séances sont publiques : obligation d’affichage + PV communicable</a:t>
            </a:r>
            <a:endParaRPr lang="fr-FR" sz="2000" dirty="0">
              <a:solidFill>
                <a:prstClr val="black"/>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47A5E497-56E7-4EF5-A8FC-9A987F9A8C57}" type="slidenum">
              <a:rPr lang="fr-FR" smtClean="0"/>
              <a:pPr/>
              <a:t>37</a:t>
            </a:fld>
            <a:endParaRPr lang="fr-FR"/>
          </a:p>
        </p:txBody>
      </p:sp>
    </p:spTree>
    <p:extLst>
      <p:ext uri="{BB962C8B-B14F-4D97-AF65-F5344CB8AC3E}">
        <p14:creationId xmlns:p14="http://schemas.microsoft.com/office/powerpoint/2010/main" xmlns="" val="4252114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ppt_x"/>
                                          </p:val>
                                        </p:tav>
                                        <p:tav tm="100000">
                                          <p:val>
                                            <p:strVal val="#ppt_x"/>
                                          </p:val>
                                        </p:tav>
                                      </p:tavLst>
                                    </p:anim>
                                    <p:anim calcmode="lin" valueType="num">
                                      <p:cBhvr additive="base">
                                        <p:cTn id="3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500" fill="hold"/>
                                        <p:tgtEl>
                                          <p:spTgt spid="15"/>
                                        </p:tgtEl>
                                        <p:attrNameLst>
                                          <p:attrName>ppt_x</p:attrName>
                                        </p:attrNameLst>
                                      </p:cBhvr>
                                      <p:tavLst>
                                        <p:tav tm="0">
                                          <p:val>
                                            <p:strVal val="#ppt_x"/>
                                          </p:val>
                                        </p:tav>
                                        <p:tav tm="100000">
                                          <p:val>
                                            <p:strVal val="#ppt_x"/>
                                          </p:val>
                                        </p:tav>
                                      </p:tavLst>
                                    </p:anim>
                                    <p:anim calcmode="lin" valueType="num">
                                      <p:cBhvr additive="base">
                                        <p:cTn id="6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ppt_x"/>
                                          </p:val>
                                        </p:tav>
                                        <p:tav tm="100000">
                                          <p:val>
                                            <p:strVal val="#ppt_x"/>
                                          </p:val>
                                        </p:tav>
                                      </p:tavLst>
                                    </p:anim>
                                    <p:anim calcmode="lin" valueType="num">
                                      <p:cBhvr additive="base">
                                        <p:cTn id="7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P spid="11" grpId="0"/>
      <p:bldP spid="12" grpId="0"/>
      <p:bldP spid="14" grpId="0"/>
      <p:bldP spid="15" grpId="0"/>
      <p:bldP spid="13" grpId="0"/>
      <p:bldP spid="16" grpId="0"/>
      <p:bldP spid="17" grpId="0"/>
      <p:bldP spid="18" grpId="0"/>
      <p:bldP spid="2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099" y="347664"/>
            <a:ext cx="10850517" cy="488360"/>
          </a:xfrm>
        </p:spPr>
        <p:txBody>
          <a:bodyPr>
            <a:normAutofit/>
          </a:bodyPr>
          <a:lstStyle/>
          <a:p>
            <a:pPr algn="just"/>
            <a:r>
              <a:rPr lang="fr-FR" sz="2400" b="1" dirty="0" smtClean="0">
                <a:latin typeface="Arial" panose="020B0604020202020204" pitchFamily="34" charset="0"/>
                <a:cs typeface="Arial" panose="020B0604020202020204" pitchFamily="34" charset="0"/>
              </a:rPr>
              <a:t>Missions de la commission de contrôle – régularité de la liste électorale </a:t>
            </a:r>
            <a:endParaRPr lang="fr-FR" sz="2400" b="1" dirty="0">
              <a:latin typeface="Arial" panose="020B0604020202020204" pitchFamily="34" charset="0"/>
              <a:cs typeface="Arial" panose="020B0604020202020204" pitchFamily="34" charset="0"/>
            </a:endParaRPr>
          </a:p>
        </p:txBody>
      </p:sp>
      <p:sp>
        <p:nvSpPr>
          <p:cNvPr id="8" name="Sous-titre 2"/>
          <p:cNvSpPr txBox="1">
            <a:spLocks/>
          </p:cNvSpPr>
          <p:nvPr/>
        </p:nvSpPr>
        <p:spPr>
          <a:xfrm>
            <a:off x="357414" y="1288778"/>
            <a:ext cx="11177089" cy="76208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b="1" u="sng" dirty="0" smtClean="0">
                <a:solidFill>
                  <a:prstClr val="black"/>
                </a:solidFill>
                <a:latin typeface="Arial" panose="020B0604020202020204" pitchFamily="34" charset="0"/>
                <a:cs typeface="Arial" panose="020B0604020202020204" pitchFamily="34" charset="0"/>
              </a:rPr>
              <a:t>Elle examine en priorité la régularité des inscriptions et des radiations intervenues depuis sa dernière réunion mais garde la possibilité d’accéder à la totalité de la liste électorale</a:t>
            </a:r>
            <a:r>
              <a:rPr lang="fr-FR" sz="2000" dirty="0">
                <a:solidFill>
                  <a:prstClr val="black"/>
                </a:solidFill>
                <a:latin typeface="Arial" panose="020B0604020202020204" pitchFamily="34" charset="0"/>
                <a:cs typeface="Arial" panose="020B0604020202020204" pitchFamily="34" charset="0"/>
              </a:rPr>
              <a:t>	</a:t>
            </a:r>
          </a:p>
        </p:txBody>
      </p:sp>
      <p:sp>
        <p:nvSpPr>
          <p:cNvPr id="9" name="Sous-titre 2"/>
          <p:cNvSpPr txBox="1">
            <a:spLocks/>
          </p:cNvSpPr>
          <p:nvPr/>
        </p:nvSpPr>
        <p:spPr>
          <a:xfrm>
            <a:off x="422730" y="2512335"/>
            <a:ext cx="11076939" cy="118336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Elle peut, à la majorité de ses membres, au plus tard le 21</a:t>
            </a:r>
            <a:r>
              <a:rPr lang="fr-FR" sz="2000" baseline="30000" dirty="0" smtClean="0">
                <a:solidFill>
                  <a:prstClr val="black"/>
                </a:solidFill>
                <a:latin typeface="Arial" panose="020B0604020202020204" pitchFamily="34" charset="0"/>
                <a:cs typeface="Arial" panose="020B0604020202020204" pitchFamily="34" charset="0"/>
              </a:rPr>
              <a:t>ème</a:t>
            </a:r>
            <a:r>
              <a:rPr lang="fr-FR" sz="2000" dirty="0" smtClean="0">
                <a:solidFill>
                  <a:prstClr val="black"/>
                </a:solidFill>
                <a:latin typeface="Arial" panose="020B0604020202020204" pitchFamily="34" charset="0"/>
                <a:cs typeface="Arial" panose="020B0604020202020204" pitchFamily="34" charset="0"/>
              </a:rPr>
              <a:t> jour avant chaque scrutin, réformer les décisions du maire ou procéder à l’inscription ou à la radiation d’un électeur omis ou indûment inscrit.  </a:t>
            </a:r>
            <a:endParaRPr lang="fr-FR" sz="20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400957" y="3984081"/>
            <a:ext cx="10963728" cy="901428"/>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Elle informe par tout moyen l’électeur concerné de sa volonté de le radier des listes électorales. Ce dernier dispose d’un délai de 48 heures pour présenter ses observations à la commission.</a:t>
            </a:r>
            <a:endParaRPr lang="fr-FR" sz="2000" dirty="0">
              <a:solidFill>
                <a:prstClr val="black"/>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47A5E497-56E7-4EF5-A8FC-9A987F9A8C57}" type="slidenum">
              <a:rPr lang="fr-FR" smtClean="0"/>
              <a:pPr/>
              <a:t>38</a:t>
            </a:fld>
            <a:endParaRPr lang="fr-FR"/>
          </a:p>
        </p:txBody>
      </p:sp>
    </p:spTree>
    <p:extLst>
      <p:ext uri="{BB962C8B-B14F-4D97-AF65-F5344CB8AC3E}">
        <p14:creationId xmlns:p14="http://schemas.microsoft.com/office/powerpoint/2010/main" xmlns="" val="1559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4"/>
            <a:ext cx="10375900" cy="488360"/>
          </a:xfrm>
        </p:spPr>
        <p:txBody>
          <a:bodyPr>
            <a:normAutofit/>
          </a:bodyPr>
          <a:lstStyle/>
          <a:p>
            <a:pPr algn="just"/>
            <a:r>
              <a:rPr lang="fr-FR" sz="2400" b="1" dirty="0" smtClean="0">
                <a:latin typeface="Arial" panose="020B0604020202020204" pitchFamily="34" charset="0"/>
                <a:cs typeface="Arial" panose="020B0604020202020204" pitchFamily="34" charset="0"/>
              </a:rPr>
              <a:t>Missions de la commission de contrôle – Examen des RAPO</a:t>
            </a:r>
            <a:endParaRPr lang="fr-FR" sz="2400" b="1" dirty="0">
              <a:latin typeface="Arial" panose="020B0604020202020204" pitchFamily="34" charset="0"/>
              <a:cs typeface="Arial" panose="020B0604020202020204" pitchFamily="34" charset="0"/>
            </a:endParaRPr>
          </a:p>
        </p:txBody>
      </p:sp>
      <p:sp>
        <p:nvSpPr>
          <p:cNvPr id="8" name="Sous-titre 2"/>
          <p:cNvSpPr txBox="1">
            <a:spLocks/>
          </p:cNvSpPr>
          <p:nvPr/>
        </p:nvSpPr>
        <p:spPr>
          <a:xfrm>
            <a:off x="357414" y="1288778"/>
            <a:ext cx="11177089" cy="7620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b="1" u="sng" dirty="0" smtClean="0">
                <a:solidFill>
                  <a:prstClr val="black"/>
                </a:solidFill>
                <a:latin typeface="Arial" panose="020B0604020202020204" pitchFamily="34" charset="0"/>
                <a:cs typeface="Arial" panose="020B0604020202020204" pitchFamily="34" charset="0"/>
              </a:rPr>
              <a:t>Elle examine les recours administratifs préalables obligatoires (RAPO) :</a:t>
            </a:r>
            <a:r>
              <a:rPr lang="fr-FR" sz="2000" dirty="0" smtClean="0">
                <a:solidFill>
                  <a:prstClr val="black"/>
                </a:solidFill>
                <a:latin typeface="Arial" panose="020B0604020202020204" pitchFamily="34" charset="0"/>
                <a:cs typeface="Arial" panose="020B0604020202020204" pitchFamily="34" charset="0"/>
              </a:rPr>
              <a:t> Il s’agit des recours initiés par des électeurs contre les décisions du Maire ( refus d’inscription, radiation)</a:t>
            </a:r>
            <a:endParaRPr lang="fr-FR" sz="2000" dirty="0">
              <a:solidFill>
                <a:prstClr val="black"/>
              </a:solidFill>
              <a:latin typeface="Arial" panose="020B0604020202020204" pitchFamily="34" charset="0"/>
              <a:cs typeface="Arial" panose="020B0604020202020204" pitchFamily="34" charset="0"/>
            </a:endParaRPr>
          </a:p>
        </p:txBody>
      </p:sp>
      <p:sp>
        <p:nvSpPr>
          <p:cNvPr id="9" name="Sous-titre 2"/>
          <p:cNvSpPr txBox="1">
            <a:spLocks/>
          </p:cNvSpPr>
          <p:nvPr/>
        </p:nvSpPr>
        <p:spPr>
          <a:xfrm>
            <a:off x="409666" y="2407834"/>
            <a:ext cx="11076939" cy="51824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Saisine par voie postale avec accusé de réception ou par voie électronique</a:t>
            </a:r>
            <a:endParaRPr lang="fr-FR" sz="20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466272" y="3134995"/>
            <a:ext cx="10963728" cy="75773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Le RAPO doit être formé dans les 5 jours à compter de la notification (LR+AR) de la décision du maire.</a:t>
            </a:r>
            <a:endParaRPr lang="fr-FR" sz="2000" dirty="0">
              <a:solidFill>
                <a:prstClr val="black"/>
              </a:solidFill>
              <a:latin typeface="Arial" panose="020B0604020202020204" pitchFamily="34" charset="0"/>
              <a:cs typeface="Arial" panose="020B0604020202020204" pitchFamily="34" charset="0"/>
            </a:endParaRPr>
          </a:p>
        </p:txBody>
      </p:sp>
      <p:sp>
        <p:nvSpPr>
          <p:cNvPr id="6" name="Sous-titre 2"/>
          <p:cNvSpPr txBox="1">
            <a:spLocks/>
          </p:cNvSpPr>
          <p:nvPr/>
        </p:nvSpPr>
        <p:spPr>
          <a:xfrm>
            <a:off x="470263" y="4036422"/>
            <a:ext cx="11033760" cy="7532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La décision de la commission est notifiée dans un délai de 2 jours à l’électeur intéressé, au maire et à l’Insee</a:t>
            </a:r>
            <a:endParaRPr lang="fr-FR" sz="2000" dirty="0">
              <a:solidFill>
                <a:prstClr val="black"/>
              </a:solidFill>
              <a:latin typeface="Arial" panose="020B0604020202020204" pitchFamily="34" charset="0"/>
              <a:cs typeface="Arial" panose="020B0604020202020204" pitchFamily="34" charset="0"/>
            </a:endParaRPr>
          </a:p>
        </p:txBody>
      </p:sp>
      <p:sp>
        <p:nvSpPr>
          <p:cNvPr id="7" name="Sous-titre 2"/>
          <p:cNvSpPr txBox="1">
            <a:spLocks/>
          </p:cNvSpPr>
          <p:nvPr/>
        </p:nvSpPr>
        <p:spPr>
          <a:xfrm>
            <a:off x="531222" y="5116285"/>
            <a:ext cx="11033760" cy="11769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Si la commission de contrôle n’a pas statué dans les 30 jours (absence de quorum) ou, si lors de sa réunion, elle n’a pas statué sur les RAPO formés devant elle (absence de majorité), la commission est réputée les avoir rejetés (rejet implicite).</a:t>
            </a:r>
            <a:endParaRPr lang="fr-FR" sz="2000" dirty="0">
              <a:solidFill>
                <a:prstClr val="black"/>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47A5E497-56E7-4EF5-A8FC-9A987F9A8C57}" type="slidenum">
              <a:rPr lang="fr-FR" smtClean="0"/>
              <a:pPr/>
              <a:t>39</a:t>
            </a:fld>
            <a:endParaRPr lang="fr-FR"/>
          </a:p>
        </p:txBody>
      </p:sp>
    </p:spTree>
    <p:extLst>
      <p:ext uri="{BB962C8B-B14F-4D97-AF65-F5344CB8AC3E}">
        <p14:creationId xmlns:p14="http://schemas.microsoft.com/office/powerpoint/2010/main" xmlns="" val="3391605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69900" y="449855"/>
            <a:ext cx="10998200" cy="563562"/>
          </a:xfrm>
        </p:spPr>
        <p:txBody>
          <a:bodyPr>
            <a:normAutofit/>
          </a:bodyPr>
          <a:lstStyle/>
          <a:p>
            <a:pPr algn="just"/>
            <a:r>
              <a:rPr lang="fr-FR" sz="2000" b="1" u="sng" dirty="0" smtClean="0">
                <a:latin typeface="Arial" panose="020B0604020202020204" pitchFamily="34" charset="0"/>
                <a:cs typeface="Arial" panose="020B0604020202020204" pitchFamily="34" charset="0"/>
              </a:rPr>
              <a:t>4 décrets en Conseil d’Etat </a:t>
            </a:r>
            <a:r>
              <a:rPr lang="fr-FR" sz="2000" b="1" dirty="0" smtClean="0">
                <a:latin typeface="Arial" panose="020B0604020202020204" pitchFamily="34" charset="0"/>
                <a:cs typeface="Arial" panose="020B0604020202020204" pitchFamily="34" charset="0"/>
              </a:rPr>
              <a:t>:</a:t>
            </a:r>
            <a:endParaRPr lang="fr-FR" sz="2000" b="1" dirty="0">
              <a:latin typeface="Arial" panose="020B0604020202020204" pitchFamily="34" charset="0"/>
              <a:cs typeface="Arial" panose="020B0604020202020204" pitchFamily="34" charset="0"/>
            </a:endParaRPr>
          </a:p>
        </p:txBody>
      </p:sp>
      <p:sp>
        <p:nvSpPr>
          <p:cNvPr id="4" name="Sous-titre 2"/>
          <p:cNvSpPr txBox="1">
            <a:spLocks/>
          </p:cNvSpPr>
          <p:nvPr/>
        </p:nvSpPr>
        <p:spPr>
          <a:xfrm>
            <a:off x="469900" y="1052510"/>
            <a:ext cx="10998200" cy="1335089"/>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30000"/>
              </a:lnSpc>
              <a:buFont typeface="Arial" panose="020B0604020202020204" pitchFamily="34" charset="0"/>
              <a:buChar char="•"/>
            </a:pPr>
            <a:r>
              <a:rPr lang="fr-FR" sz="2000" b="1" dirty="0" smtClean="0">
                <a:solidFill>
                  <a:prstClr val="black"/>
                </a:solidFill>
                <a:latin typeface="Arial" panose="020B0604020202020204" pitchFamily="34" charset="0"/>
                <a:cs typeface="Arial" panose="020B0604020202020204" pitchFamily="34" charset="0"/>
              </a:rPr>
              <a:t>Décret n° 2018-343 du 09 mai 2018 </a:t>
            </a:r>
            <a:r>
              <a:rPr lang="fr-FR" sz="2000" dirty="0" smtClean="0">
                <a:solidFill>
                  <a:prstClr val="black"/>
                </a:solidFill>
                <a:latin typeface="Arial" panose="020B0604020202020204" pitchFamily="34" charset="0"/>
                <a:cs typeface="Arial" panose="020B0604020202020204" pitchFamily="34" charset="0"/>
              </a:rPr>
              <a:t>portant création du traitement automatisé de données à caractère personnel permettant la gestion du répertoire électoral unique, pris en application des dispositions du I de l’article 2 et de l’article 7 de la loi n° 2016-1048 du 1</a:t>
            </a:r>
            <a:r>
              <a:rPr lang="fr-FR" sz="2000" baseline="30000" dirty="0" smtClean="0">
                <a:solidFill>
                  <a:prstClr val="black"/>
                </a:solidFill>
                <a:latin typeface="Arial" panose="020B0604020202020204" pitchFamily="34" charset="0"/>
                <a:cs typeface="Arial" panose="020B0604020202020204" pitchFamily="34" charset="0"/>
              </a:rPr>
              <a:t>er</a:t>
            </a:r>
            <a:r>
              <a:rPr lang="fr-FR" sz="2000" dirty="0" smtClean="0">
                <a:solidFill>
                  <a:prstClr val="black"/>
                </a:solidFill>
                <a:latin typeface="Arial" panose="020B0604020202020204" pitchFamily="34" charset="0"/>
                <a:cs typeface="Arial" panose="020B0604020202020204" pitchFamily="34" charset="0"/>
              </a:rPr>
              <a:t> août 2016 rénovant les modalités d’inscription sur les listes électorales</a:t>
            </a:r>
            <a:endParaRPr lang="fr-FR" sz="2000" dirty="0">
              <a:solidFill>
                <a:prstClr val="black"/>
              </a:solidFill>
              <a:latin typeface="Arial" panose="020B0604020202020204" pitchFamily="34" charset="0"/>
              <a:cs typeface="Arial" panose="020B0604020202020204" pitchFamily="34" charset="0"/>
            </a:endParaRPr>
          </a:p>
          <a:p>
            <a:pPr algn="just"/>
            <a:endParaRPr lang="fr-FR" sz="2000" dirty="0">
              <a:solidFill>
                <a:prstClr val="black"/>
              </a:solidFill>
              <a:latin typeface="Arial" panose="020B0604020202020204" pitchFamily="34" charset="0"/>
              <a:cs typeface="Arial" panose="020B0604020202020204" pitchFamily="34" charset="0"/>
            </a:endParaRPr>
          </a:p>
        </p:txBody>
      </p:sp>
      <p:sp>
        <p:nvSpPr>
          <p:cNvPr id="7" name="Sous-titre 2"/>
          <p:cNvSpPr txBox="1">
            <a:spLocks/>
          </p:cNvSpPr>
          <p:nvPr/>
        </p:nvSpPr>
        <p:spPr>
          <a:xfrm>
            <a:off x="469900" y="2426693"/>
            <a:ext cx="10998200" cy="161190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20000"/>
              </a:lnSpc>
              <a:buFont typeface="Arial" panose="020B0604020202020204" pitchFamily="34" charset="0"/>
              <a:buChar char="•"/>
            </a:pPr>
            <a:r>
              <a:rPr lang="fr-FR" sz="1700" b="1" dirty="0" smtClean="0">
                <a:solidFill>
                  <a:prstClr val="black"/>
                </a:solidFill>
                <a:latin typeface="Arial" panose="020B0604020202020204" pitchFamily="34" charset="0"/>
                <a:cs typeface="Arial" panose="020B0604020202020204" pitchFamily="34" charset="0"/>
              </a:rPr>
              <a:t>Décret n°2018-350 du 14 mai 2018 </a:t>
            </a:r>
            <a:r>
              <a:rPr lang="fr-FR" sz="1700" dirty="0" smtClean="0">
                <a:solidFill>
                  <a:prstClr val="black"/>
                </a:solidFill>
                <a:latin typeface="Arial" panose="020B0604020202020204" pitchFamily="34" charset="0"/>
                <a:cs typeface="Arial" panose="020B0604020202020204" pitchFamily="34" charset="0"/>
              </a:rPr>
              <a:t>portant application de la loi organique n°2016-1046 du 1</a:t>
            </a:r>
            <a:r>
              <a:rPr lang="fr-FR" sz="1700" baseline="30000" dirty="0" smtClean="0">
                <a:solidFill>
                  <a:prstClr val="black"/>
                </a:solidFill>
                <a:latin typeface="Arial" panose="020B0604020202020204" pitchFamily="34" charset="0"/>
                <a:cs typeface="Arial" panose="020B0604020202020204" pitchFamily="34" charset="0"/>
              </a:rPr>
              <a:t>er</a:t>
            </a:r>
            <a:r>
              <a:rPr lang="fr-FR" sz="1700" dirty="0" smtClean="0">
                <a:solidFill>
                  <a:prstClr val="black"/>
                </a:solidFill>
                <a:latin typeface="Arial" panose="020B0604020202020204" pitchFamily="34" charset="0"/>
                <a:cs typeface="Arial" panose="020B0604020202020204" pitchFamily="34" charset="0"/>
              </a:rPr>
              <a:t> août 2016 rénovant les modalités d’inscription sur les listes électorales des ressortissants d’un Etat membre de l’Union Européenne autre que la France pour les élections municipales et de la loi n°2016-1048 du 1</a:t>
            </a:r>
            <a:r>
              <a:rPr lang="fr-FR" sz="1700" baseline="30000" dirty="0" smtClean="0">
                <a:solidFill>
                  <a:prstClr val="black"/>
                </a:solidFill>
                <a:latin typeface="Arial" panose="020B0604020202020204" pitchFamily="34" charset="0"/>
                <a:cs typeface="Arial" panose="020B0604020202020204" pitchFamily="34" charset="0"/>
              </a:rPr>
              <a:t>er</a:t>
            </a:r>
            <a:r>
              <a:rPr lang="fr-FR" sz="1700" dirty="0" smtClean="0">
                <a:solidFill>
                  <a:prstClr val="black"/>
                </a:solidFill>
                <a:latin typeface="Arial" panose="020B0604020202020204" pitchFamily="34" charset="0"/>
                <a:cs typeface="Arial" panose="020B0604020202020204" pitchFamily="34" charset="0"/>
              </a:rPr>
              <a:t> août 2016 rénovant les modalités d’inscription sur les listes électorales,</a:t>
            </a:r>
            <a:endParaRPr lang="fr-FR" sz="1700" dirty="0">
              <a:solidFill>
                <a:prstClr val="black"/>
              </a:solidFill>
              <a:latin typeface="Arial" panose="020B0604020202020204" pitchFamily="34" charset="0"/>
              <a:cs typeface="Arial" panose="020B0604020202020204" pitchFamily="34" charset="0"/>
            </a:endParaRPr>
          </a:p>
        </p:txBody>
      </p:sp>
      <p:sp>
        <p:nvSpPr>
          <p:cNvPr id="8" name="Sous-titre 2"/>
          <p:cNvSpPr txBox="1">
            <a:spLocks/>
          </p:cNvSpPr>
          <p:nvPr/>
        </p:nvSpPr>
        <p:spPr>
          <a:xfrm>
            <a:off x="469900" y="3810993"/>
            <a:ext cx="10998200" cy="116740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20000"/>
              </a:lnSpc>
              <a:buFont typeface="Arial" panose="020B0604020202020204" pitchFamily="34" charset="0"/>
              <a:buChar char="•"/>
            </a:pPr>
            <a:r>
              <a:rPr lang="fr-FR" sz="1700" b="1" dirty="0" smtClean="0">
                <a:solidFill>
                  <a:prstClr val="black"/>
                </a:solidFill>
                <a:latin typeface="Arial" panose="020B0604020202020204" pitchFamily="34" charset="0"/>
                <a:cs typeface="Arial" panose="020B0604020202020204" pitchFamily="34" charset="0"/>
              </a:rPr>
              <a:t>Décret n°2018-450 du 06 juin 2018 modifiant le décret n°2005-1613 du 31 janvier 2005 </a:t>
            </a:r>
            <a:r>
              <a:rPr lang="fr-FR" sz="1700" dirty="0" smtClean="0">
                <a:solidFill>
                  <a:prstClr val="black"/>
                </a:solidFill>
                <a:latin typeface="Arial" panose="020B0604020202020204" pitchFamily="34" charset="0"/>
                <a:cs typeface="Arial" panose="020B0604020202020204" pitchFamily="34" charset="0"/>
              </a:rPr>
              <a:t>portant application de la loi organique n°76/97  du 31 janvier 1976 relative aux listes électorales consulaires et au vote des français établis hors de France pour l’élection du Président de la République,</a:t>
            </a:r>
            <a:endParaRPr lang="fr-FR" sz="1700" dirty="0">
              <a:solidFill>
                <a:prstClr val="black"/>
              </a:solidFill>
              <a:latin typeface="Arial" panose="020B0604020202020204" pitchFamily="34" charset="0"/>
              <a:cs typeface="Arial" panose="020B0604020202020204" pitchFamily="34" charset="0"/>
            </a:endParaRPr>
          </a:p>
        </p:txBody>
      </p:sp>
      <p:sp>
        <p:nvSpPr>
          <p:cNvPr id="9" name="Sous-titre 2"/>
          <p:cNvSpPr txBox="1">
            <a:spLocks/>
          </p:cNvSpPr>
          <p:nvPr/>
        </p:nvSpPr>
        <p:spPr>
          <a:xfrm>
            <a:off x="469900" y="4965700"/>
            <a:ext cx="10998200" cy="116740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20000"/>
              </a:lnSpc>
              <a:buFont typeface="Arial" panose="020B0604020202020204" pitchFamily="34" charset="0"/>
              <a:buChar char="•"/>
            </a:pPr>
            <a:r>
              <a:rPr lang="fr-FR" sz="1700" b="1" dirty="0" smtClean="0">
                <a:solidFill>
                  <a:prstClr val="black"/>
                </a:solidFill>
                <a:latin typeface="Arial" panose="020B0604020202020204" pitchFamily="34" charset="0"/>
                <a:cs typeface="Arial" panose="020B0604020202020204" pitchFamily="34" charset="0"/>
              </a:rPr>
              <a:t>Décret n°2018-451 du 06 juin 2018 </a:t>
            </a:r>
            <a:r>
              <a:rPr lang="fr-FR" sz="1700" dirty="0" smtClean="0">
                <a:solidFill>
                  <a:prstClr val="black"/>
                </a:solidFill>
                <a:latin typeface="Arial" panose="020B0604020202020204" pitchFamily="34" charset="0"/>
                <a:cs typeface="Arial" panose="020B0604020202020204" pitchFamily="34" charset="0"/>
              </a:rPr>
              <a:t>portant application de l’article 4 de la loi organique n°2016-1047 du 1</a:t>
            </a:r>
            <a:r>
              <a:rPr lang="fr-FR" sz="1700" baseline="30000" dirty="0" smtClean="0">
                <a:solidFill>
                  <a:prstClr val="black"/>
                </a:solidFill>
                <a:latin typeface="Arial" panose="020B0604020202020204" pitchFamily="34" charset="0"/>
                <a:cs typeface="Arial" panose="020B0604020202020204" pitchFamily="34" charset="0"/>
              </a:rPr>
              <a:t>er</a:t>
            </a:r>
            <a:r>
              <a:rPr lang="fr-FR" sz="1700" dirty="0" smtClean="0">
                <a:solidFill>
                  <a:prstClr val="black"/>
                </a:solidFill>
                <a:latin typeface="Arial" panose="020B0604020202020204" pitchFamily="34" charset="0"/>
                <a:cs typeface="Arial" panose="020B0604020202020204" pitchFamily="34" charset="0"/>
              </a:rPr>
              <a:t> août 2016 rénovant les modalités d’inscription sur les listes électorales des Français établis hors de France et mesures transitoires,</a:t>
            </a:r>
            <a:endParaRPr lang="fr-FR" sz="17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7204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p:bldP spid="8" grpId="0"/>
      <p:bldP spid="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45067" y="1122363"/>
            <a:ext cx="10888133" cy="2387600"/>
          </a:xfrm>
        </p:spPr>
        <p:txBody>
          <a:bodyPr>
            <a:normAutofit/>
          </a:bodyPr>
          <a:lstStyle/>
          <a:p>
            <a:pPr algn="l">
              <a:lnSpc>
                <a:spcPct val="120000"/>
              </a:lnSpc>
            </a:pPr>
            <a:r>
              <a:rPr lang="fr-FR" b="1" dirty="0" smtClean="0">
                <a:latin typeface="Arial" panose="020B0604020202020204" pitchFamily="34" charset="0"/>
                <a:cs typeface="Arial" panose="020B0604020202020204" pitchFamily="34" charset="0"/>
              </a:rPr>
              <a:t>6 –  LE RECOURS 	  	   		     	CONTENTIEUX</a:t>
            </a:r>
            <a:endParaRPr lang="fr-FR" dirty="0"/>
          </a:p>
        </p:txBody>
      </p:sp>
      <p:sp>
        <p:nvSpPr>
          <p:cNvPr id="4" name="Titre 1"/>
          <p:cNvSpPr txBox="1">
            <a:spLocks/>
          </p:cNvSpPr>
          <p:nvPr/>
        </p:nvSpPr>
        <p:spPr>
          <a:xfrm>
            <a:off x="3657601" y="3704818"/>
            <a:ext cx="3683726" cy="893308"/>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90000"/>
              </a:lnSpc>
              <a:spcBef>
                <a:spcPct val="0"/>
              </a:spcBef>
              <a:spcAft>
                <a:spcPts val="0"/>
              </a:spcAft>
              <a:buClrTx/>
              <a:buSzTx/>
              <a:buFontTx/>
              <a:buNone/>
              <a:tabLst/>
              <a:defRPr/>
            </a:pPr>
            <a:r>
              <a:rPr kumimoji="0" lang="fr-FR" sz="24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Arial" panose="020B0604020202020204" pitchFamily="34" charset="0"/>
              </a:rPr>
              <a:t>Articles</a:t>
            </a:r>
            <a:r>
              <a:rPr kumimoji="0" lang="fr-FR" sz="2400" b="1" i="0" u="none" strike="noStrike" kern="1200" cap="none" spc="0" normalizeH="0" noProof="0" dirty="0" smtClean="0">
                <a:ln>
                  <a:noFill/>
                </a:ln>
                <a:solidFill>
                  <a:schemeClr val="tx1"/>
                </a:solidFill>
                <a:effectLst/>
                <a:uLnTx/>
                <a:uFillTx/>
                <a:latin typeface="Arial" panose="020B0604020202020204" pitchFamily="34" charset="0"/>
                <a:ea typeface="+mj-ea"/>
                <a:cs typeface="Arial" panose="020B0604020202020204" pitchFamily="34" charset="0"/>
              </a:rPr>
              <a:t> R.17 à R. 19-6</a:t>
            </a:r>
            <a:endParaRPr kumimoji="0" lang="fr-FR"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endParaRPr>
          </a:p>
        </p:txBody>
      </p:sp>
      <p:pic>
        <p:nvPicPr>
          <p:cNvPr id="3" name="Image 2"/>
          <p:cNvPicPr>
            <a:picLocks noChangeAspect="1"/>
          </p:cNvPicPr>
          <p:nvPr/>
        </p:nvPicPr>
        <p:blipFill>
          <a:blip r:embed="rId2"/>
          <a:stretch>
            <a:fillRect/>
          </a:stretch>
        </p:blipFill>
        <p:spPr>
          <a:xfrm>
            <a:off x="8062912" y="4151472"/>
            <a:ext cx="2619375" cy="1743075"/>
          </a:xfrm>
          <a:prstGeom prst="rect">
            <a:avLst/>
          </a:prstGeom>
        </p:spPr>
      </p:pic>
    </p:spTree>
    <p:extLst>
      <p:ext uri="{BB962C8B-B14F-4D97-AF65-F5344CB8AC3E}">
        <p14:creationId xmlns:p14="http://schemas.microsoft.com/office/powerpoint/2010/main" xmlns="" val="206311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31289" y="295413"/>
            <a:ext cx="11229340" cy="645114"/>
          </a:xfrm>
        </p:spPr>
        <p:txBody>
          <a:bodyPr>
            <a:normAutofit/>
          </a:bodyPr>
          <a:lstStyle/>
          <a:p>
            <a:pPr algn="just"/>
            <a:r>
              <a:rPr lang="fr-FR" sz="1800" dirty="0" smtClean="0">
                <a:latin typeface="Arial" panose="020B0604020202020204" pitchFamily="34" charset="0"/>
                <a:cs typeface="Arial" panose="020B0604020202020204" pitchFamily="34" charset="0"/>
              </a:rPr>
              <a:t>Le recours contentieux, suivant un RAPO, est formé dans un délai de 7 jours à compter de la notification de la décision de la commission de contrôle.</a:t>
            </a:r>
            <a:endParaRPr lang="fr-FR" sz="1800" dirty="0">
              <a:latin typeface="Arial" panose="020B0604020202020204" pitchFamily="34" charset="0"/>
              <a:cs typeface="Arial" panose="020B0604020202020204" pitchFamily="34" charset="0"/>
            </a:endParaRPr>
          </a:p>
        </p:txBody>
      </p:sp>
      <p:sp>
        <p:nvSpPr>
          <p:cNvPr id="8" name="Sous-titre 2"/>
          <p:cNvSpPr txBox="1">
            <a:spLocks/>
          </p:cNvSpPr>
          <p:nvPr/>
        </p:nvSpPr>
        <p:spPr>
          <a:xfrm>
            <a:off x="370477" y="1079772"/>
            <a:ext cx="11177089" cy="90578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1800" dirty="0" smtClean="0">
                <a:solidFill>
                  <a:prstClr val="black"/>
                </a:solidFill>
                <a:latin typeface="Arial" panose="020B0604020202020204" pitchFamily="34" charset="0"/>
                <a:cs typeface="Arial" panose="020B0604020202020204" pitchFamily="34" charset="0"/>
              </a:rPr>
              <a:t>Tout électeur inscrit sur la liste électorale de la commune peut demander, au tribunal d’instance, l’inscription ou la radiation d’un électeur omis ou indûment inscrit ou contester la décision de radiation ou d’inscription d’un électeur. Le représentant de l’Etat dans le département dispose du même droit.</a:t>
            </a:r>
            <a:endParaRPr lang="fr-FR" sz="1800" dirty="0">
              <a:solidFill>
                <a:prstClr val="black"/>
              </a:solidFill>
              <a:latin typeface="Arial" panose="020B0604020202020204" pitchFamily="34" charset="0"/>
              <a:cs typeface="Arial" panose="020B0604020202020204" pitchFamily="34" charset="0"/>
            </a:endParaRPr>
          </a:p>
        </p:txBody>
      </p:sp>
      <p:sp>
        <p:nvSpPr>
          <p:cNvPr id="9" name="Sous-titre 2"/>
          <p:cNvSpPr txBox="1">
            <a:spLocks/>
          </p:cNvSpPr>
          <p:nvPr/>
        </p:nvSpPr>
        <p:spPr>
          <a:xfrm>
            <a:off x="370478" y="2120451"/>
            <a:ext cx="11076939" cy="3876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1800" dirty="0" smtClean="0">
                <a:solidFill>
                  <a:prstClr val="black"/>
                </a:solidFill>
                <a:latin typeface="Arial" panose="020B0604020202020204" pitchFamily="34" charset="0"/>
                <a:cs typeface="Arial" panose="020B0604020202020204" pitchFamily="34" charset="0"/>
              </a:rPr>
              <a:t>Le recours est formé dans un délai de 7 jours à compter de la publication de la liste électorale.</a:t>
            </a:r>
            <a:endParaRPr lang="fr-FR" sz="18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374833" y="2638607"/>
            <a:ext cx="10963728" cy="75773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1800" dirty="0" smtClean="0">
                <a:solidFill>
                  <a:prstClr val="black"/>
                </a:solidFill>
                <a:latin typeface="Arial" panose="020B0604020202020204" pitchFamily="34" charset="0"/>
                <a:cs typeface="Arial" panose="020B0604020202020204" pitchFamily="34" charset="0"/>
              </a:rPr>
              <a:t>Le jugement du tribunal d’instance, qui se prononce en dernière instance dans un délai de 8 jours à compter du recours, est notifié dans un délai de 2 jours aux parties, au maire et à l’Insee.</a:t>
            </a:r>
            <a:endParaRPr lang="fr-FR" sz="1800" dirty="0">
              <a:solidFill>
                <a:prstClr val="black"/>
              </a:solidFill>
              <a:latin typeface="Arial" panose="020B0604020202020204" pitchFamily="34" charset="0"/>
              <a:cs typeface="Arial" panose="020B0604020202020204" pitchFamily="34" charset="0"/>
            </a:endParaRPr>
          </a:p>
        </p:txBody>
      </p:sp>
      <p:sp>
        <p:nvSpPr>
          <p:cNvPr id="6" name="Sous-titre 2"/>
          <p:cNvSpPr txBox="1">
            <a:spLocks/>
          </p:cNvSpPr>
          <p:nvPr/>
        </p:nvSpPr>
        <p:spPr>
          <a:xfrm>
            <a:off x="404948" y="3422468"/>
            <a:ext cx="11033760" cy="8882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1800" dirty="0" smtClean="0">
                <a:solidFill>
                  <a:prstClr val="black"/>
                </a:solidFill>
                <a:latin typeface="Arial" panose="020B0604020202020204" pitchFamily="34" charset="0"/>
                <a:cs typeface="Arial" panose="020B0604020202020204" pitchFamily="34" charset="0"/>
              </a:rPr>
              <a:t>Un pourvoi en cassation peut être formé contre ce jugement dans un délai de 10 jours à compter de sa notification. Le pourvoi n’est pas suspensif. L’arrêt rendu par la Cour de cassation est notifié aux parties, au maire et à l’Insee.</a:t>
            </a:r>
            <a:endParaRPr lang="fr-FR" sz="1800" dirty="0">
              <a:solidFill>
                <a:prstClr val="black"/>
              </a:solidFill>
              <a:latin typeface="Arial" panose="020B0604020202020204" pitchFamily="34" charset="0"/>
              <a:cs typeface="Arial" panose="020B0604020202020204" pitchFamily="34" charset="0"/>
            </a:endParaRPr>
          </a:p>
        </p:txBody>
      </p:sp>
      <p:sp>
        <p:nvSpPr>
          <p:cNvPr id="7" name="Sous-titre 2"/>
          <p:cNvSpPr txBox="1">
            <a:spLocks/>
          </p:cNvSpPr>
          <p:nvPr/>
        </p:nvSpPr>
        <p:spPr>
          <a:xfrm>
            <a:off x="413656" y="4371702"/>
            <a:ext cx="11033760" cy="87956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1800" dirty="0" smtClean="0">
                <a:solidFill>
                  <a:prstClr val="black"/>
                </a:solidFill>
                <a:latin typeface="Arial" panose="020B0604020202020204" pitchFamily="34" charset="0"/>
                <a:cs typeface="Arial" panose="020B0604020202020204" pitchFamily="34" charset="0"/>
              </a:rPr>
              <a:t>Toute personne qui prétend avoir été omise de la liste électorale de la commune en raison d’une erreur purement matérielle ou avoir été radiée en méconnaissance de l’article L.18 peut saisir le tribunal d’instance, qui a compétence pour statuer jusqu’au jour du scrutin.</a:t>
            </a:r>
            <a:endParaRPr lang="fr-FR" sz="1800" dirty="0">
              <a:solidFill>
                <a:prstClr val="black"/>
              </a:solidFill>
              <a:latin typeface="Arial" panose="020B0604020202020204" pitchFamily="34" charset="0"/>
              <a:cs typeface="Arial" panose="020B0604020202020204" pitchFamily="34" charset="0"/>
            </a:endParaRPr>
          </a:p>
        </p:txBody>
      </p:sp>
      <p:sp>
        <p:nvSpPr>
          <p:cNvPr id="11" name="Sous-titre 2"/>
          <p:cNvSpPr txBox="1">
            <a:spLocks/>
          </p:cNvSpPr>
          <p:nvPr/>
        </p:nvSpPr>
        <p:spPr>
          <a:xfrm>
            <a:off x="422366" y="5255624"/>
            <a:ext cx="11033760" cy="40059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1800" dirty="0" smtClean="0">
                <a:solidFill>
                  <a:prstClr val="black"/>
                </a:solidFill>
                <a:latin typeface="Arial" panose="020B0604020202020204" pitchFamily="34" charset="0"/>
                <a:cs typeface="Arial" panose="020B0604020202020204" pitchFamily="34" charset="0"/>
              </a:rPr>
              <a:t>Le jugement du tribunal d’instance est notifié à l’électeur intéressé, au maire et à l’Insee.</a:t>
            </a:r>
            <a:endParaRPr lang="fr-FR" sz="1800" dirty="0">
              <a:solidFill>
                <a:prstClr val="black"/>
              </a:solidFill>
              <a:latin typeface="Arial" panose="020B0604020202020204" pitchFamily="34" charset="0"/>
              <a:cs typeface="Arial" panose="020B0604020202020204" pitchFamily="34" charset="0"/>
            </a:endParaRPr>
          </a:p>
        </p:txBody>
      </p:sp>
      <p:sp>
        <p:nvSpPr>
          <p:cNvPr id="12" name="Sous-titre 2"/>
          <p:cNvSpPr txBox="1">
            <a:spLocks/>
          </p:cNvSpPr>
          <p:nvPr/>
        </p:nvSpPr>
        <p:spPr>
          <a:xfrm>
            <a:off x="457200" y="5643154"/>
            <a:ext cx="11033760" cy="9013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1800" dirty="0" smtClean="0">
                <a:solidFill>
                  <a:prstClr val="black"/>
                </a:solidFill>
                <a:latin typeface="Arial" panose="020B0604020202020204" pitchFamily="34" charset="0"/>
                <a:cs typeface="Arial" panose="020B0604020202020204" pitchFamily="34" charset="0"/>
              </a:rPr>
              <a:t>Un pourvoi en cassation peut être formé contre ce jugement dans un délai de 10 jours à compter de sa notification. Le pourvoi n’est pas suspensif. L’arrêt de la Cour de cassation est notifié à l’électeur intéressé, au maire et à l’</a:t>
            </a:r>
            <a:r>
              <a:rPr lang="fr-FR" sz="1800" dirty="0" err="1" smtClean="0">
                <a:solidFill>
                  <a:prstClr val="black"/>
                </a:solidFill>
                <a:latin typeface="Arial" panose="020B0604020202020204" pitchFamily="34" charset="0"/>
                <a:cs typeface="Arial" panose="020B0604020202020204" pitchFamily="34" charset="0"/>
              </a:rPr>
              <a:t>insee</a:t>
            </a:r>
            <a:r>
              <a:rPr lang="fr-FR" sz="1800" dirty="0" smtClean="0">
                <a:solidFill>
                  <a:prstClr val="black"/>
                </a:solidFill>
                <a:latin typeface="Arial" panose="020B0604020202020204" pitchFamily="34" charset="0"/>
                <a:cs typeface="Arial" panose="020B0604020202020204" pitchFamily="34" charset="0"/>
              </a:rPr>
              <a:t>.</a:t>
            </a:r>
            <a:endParaRPr lang="fr-FR" sz="1800" dirty="0">
              <a:solidFill>
                <a:prstClr val="black"/>
              </a:solidFill>
              <a:latin typeface="Arial" panose="020B0604020202020204" pitchFamily="34" charset="0"/>
              <a:cs typeface="Arial" panose="020B0604020202020204" pitchFamily="34" charset="0"/>
            </a:endParaRPr>
          </a:p>
        </p:txBody>
      </p:sp>
      <p:sp>
        <p:nvSpPr>
          <p:cNvPr id="3" name="Espace réservé du numéro de diapositive 2"/>
          <p:cNvSpPr>
            <a:spLocks noGrp="1"/>
          </p:cNvSpPr>
          <p:nvPr>
            <p:ph type="sldNum" sz="quarter" idx="12"/>
          </p:nvPr>
        </p:nvSpPr>
        <p:spPr/>
        <p:txBody>
          <a:bodyPr/>
          <a:lstStyle/>
          <a:p>
            <a:fld id="{47A5E497-56E7-4EF5-A8FC-9A987F9A8C57}" type="slidenum">
              <a:rPr lang="fr-FR" smtClean="0"/>
              <a:pPr/>
              <a:t>41</a:t>
            </a:fld>
            <a:endParaRPr lang="fr-FR"/>
          </a:p>
        </p:txBody>
      </p:sp>
    </p:spTree>
    <p:extLst>
      <p:ext uri="{BB962C8B-B14F-4D97-AF65-F5344CB8AC3E}">
        <p14:creationId xmlns:p14="http://schemas.microsoft.com/office/powerpoint/2010/main" xmlns="" val="410309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10" grpId="0"/>
      <p:bldP spid="6" grpId="0"/>
      <p:bldP spid="7" grpId="0"/>
      <p:bldP spid="11" grpId="0"/>
      <p:bldP spid="1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100" y="347663"/>
            <a:ext cx="10375900" cy="668337"/>
          </a:xfrm>
        </p:spPr>
        <p:txBody>
          <a:bodyPr>
            <a:normAutofit/>
          </a:bodyPr>
          <a:lstStyle/>
          <a:p>
            <a:pPr algn="just"/>
            <a:r>
              <a:rPr lang="fr-FR" sz="2400" b="1" dirty="0" smtClean="0">
                <a:latin typeface="Arial" panose="020B0604020202020204" pitchFamily="34" charset="0"/>
                <a:cs typeface="Arial" panose="020B0604020202020204" pitchFamily="34" charset="0"/>
              </a:rPr>
              <a:t>Merci de votre attention</a:t>
            </a:r>
            <a:endParaRPr lang="fr-FR" sz="2400" b="1"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1816100" y="1517255"/>
            <a:ext cx="10375900" cy="563562"/>
          </a:xfrm>
        </p:spPr>
        <p:txBody>
          <a:bodyPr>
            <a:normAutofit/>
          </a:bodyPr>
          <a:lstStyle/>
          <a:p>
            <a:pPr algn="just"/>
            <a:r>
              <a:rPr lang="fr-FR" sz="2000" dirty="0" smtClean="0">
                <a:latin typeface="Arial" panose="020B0604020202020204" pitchFamily="34" charset="0"/>
                <a:cs typeface="Arial" panose="020B0604020202020204" pitchFamily="34" charset="0"/>
              </a:rPr>
              <a:t>N’hésitez pas à me contacter en cas de besoin, </a:t>
            </a:r>
            <a:endParaRPr lang="fr-FR" sz="2000" dirty="0">
              <a:latin typeface="Arial" panose="020B0604020202020204" pitchFamily="34" charset="0"/>
              <a:cs typeface="Arial" panose="020B0604020202020204" pitchFamily="34" charset="0"/>
            </a:endParaRPr>
          </a:p>
        </p:txBody>
      </p:sp>
      <p:sp>
        <p:nvSpPr>
          <p:cNvPr id="4" name="Sous-titre 2"/>
          <p:cNvSpPr txBox="1">
            <a:spLocks/>
          </p:cNvSpPr>
          <p:nvPr/>
        </p:nvSpPr>
        <p:spPr>
          <a:xfrm>
            <a:off x="1816100" y="2359425"/>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prstClr val="black"/>
                </a:solidFill>
                <a:latin typeface="Arial" panose="020B0604020202020204" pitchFamily="34" charset="0"/>
                <a:cs typeface="Arial" panose="020B0604020202020204" pitchFamily="34" charset="0"/>
              </a:rPr>
              <a:t>Rappel de mes coordonnées:</a:t>
            </a:r>
          </a:p>
          <a:p>
            <a:pPr algn="just"/>
            <a:endParaRPr lang="fr-FR" sz="2000" dirty="0">
              <a:solidFill>
                <a:prstClr val="black"/>
              </a:solidFill>
              <a:latin typeface="Arial" panose="020B0604020202020204" pitchFamily="34" charset="0"/>
              <a:cs typeface="Arial" panose="020B0604020202020204" pitchFamily="34" charset="0"/>
            </a:endParaRPr>
          </a:p>
          <a:p>
            <a:pPr algn="just"/>
            <a:endParaRPr lang="fr-FR" sz="2000" dirty="0">
              <a:solidFill>
                <a:prstClr val="black"/>
              </a:solidFill>
              <a:latin typeface="Arial" panose="020B0604020202020204" pitchFamily="34" charset="0"/>
              <a:cs typeface="Arial" panose="020B0604020202020204" pitchFamily="34" charset="0"/>
            </a:endParaRPr>
          </a:p>
        </p:txBody>
      </p:sp>
      <p:sp>
        <p:nvSpPr>
          <p:cNvPr id="5" name="Sous-titre 2"/>
          <p:cNvSpPr txBox="1">
            <a:spLocks/>
          </p:cNvSpPr>
          <p:nvPr/>
        </p:nvSpPr>
        <p:spPr>
          <a:xfrm>
            <a:off x="1816100" y="3769915"/>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06.87.88.89.94</a:t>
            </a:r>
            <a:endParaRPr lang="fr-FR" sz="2000" dirty="0">
              <a:solidFill>
                <a:prstClr val="black"/>
              </a:solidFill>
              <a:latin typeface="Arial" panose="020B0604020202020204" pitchFamily="34" charset="0"/>
              <a:cs typeface="Arial" panose="020B0604020202020204" pitchFamily="34" charset="0"/>
            </a:endParaRPr>
          </a:p>
        </p:txBody>
      </p:sp>
      <p:sp>
        <p:nvSpPr>
          <p:cNvPr id="7" name="Sous-titre 2"/>
          <p:cNvSpPr txBox="1">
            <a:spLocks/>
          </p:cNvSpPr>
          <p:nvPr/>
        </p:nvSpPr>
        <p:spPr>
          <a:xfrm>
            <a:off x="1816100" y="3064670"/>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solidFill>
                  <a:prstClr val="black"/>
                </a:solidFill>
                <a:latin typeface="Arial" panose="020B0604020202020204" pitchFamily="34" charset="0"/>
                <a:cs typeface="Arial" panose="020B0604020202020204" pitchFamily="34" charset="0"/>
              </a:rPr>
              <a:t>christinevilladomat@free.fr</a:t>
            </a:r>
            <a:endParaRPr lang="fr-F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1116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69900" y="449855"/>
            <a:ext cx="10998200" cy="563562"/>
          </a:xfrm>
        </p:spPr>
        <p:txBody>
          <a:bodyPr>
            <a:normAutofit/>
          </a:bodyPr>
          <a:lstStyle/>
          <a:p>
            <a:pPr algn="just"/>
            <a:r>
              <a:rPr lang="fr-FR" sz="2000" b="1" u="sng" dirty="0" smtClean="0">
                <a:latin typeface="Arial" panose="020B0604020202020204" pitchFamily="34" charset="0"/>
                <a:cs typeface="Arial" panose="020B0604020202020204" pitchFamily="34" charset="0"/>
              </a:rPr>
              <a:t>2 circulaires spécifiques </a:t>
            </a:r>
            <a:r>
              <a:rPr lang="fr-FR" sz="2000" b="1" dirty="0" smtClean="0">
                <a:latin typeface="Arial" panose="020B0604020202020204" pitchFamily="34" charset="0"/>
                <a:cs typeface="Arial" panose="020B0604020202020204" pitchFamily="34" charset="0"/>
              </a:rPr>
              <a:t>:</a:t>
            </a:r>
            <a:endParaRPr lang="fr-FR" sz="2000" b="1" dirty="0">
              <a:latin typeface="Arial" panose="020B0604020202020204" pitchFamily="34" charset="0"/>
              <a:cs typeface="Arial" panose="020B0604020202020204" pitchFamily="34" charset="0"/>
            </a:endParaRPr>
          </a:p>
        </p:txBody>
      </p:sp>
      <p:sp>
        <p:nvSpPr>
          <p:cNvPr id="4" name="Sous-titre 2"/>
          <p:cNvSpPr txBox="1">
            <a:spLocks/>
          </p:cNvSpPr>
          <p:nvPr/>
        </p:nvSpPr>
        <p:spPr>
          <a:xfrm>
            <a:off x="469900" y="1052510"/>
            <a:ext cx="10998200" cy="133508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30000"/>
              </a:lnSpc>
              <a:buFont typeface="Arial" panose="020B0604020202020204" pitchFamily="34" charset="0"/>
              <a:buChar char="•"/>
            </a:pPr>
            <a:r>
              <a:rPr lang="fr-FR" sz="2000" b="1" dirty="0" smtClean="0">
                <a:solidFill>
                  <a:prstClr val="black"/>
                </a:solidFill>
                <a:latin typeface="Arial" panose="020B0604020202020204" pitchFamily="34" charset="0"/>
                <a:cs typeface="Arial" panose="020B0604020202020204" pitchFamily="34" charset="0"/>
              </a:rPr>
              <a:t>Circulaire ministérielle du 12 juillet 2018 </a:t>
            </a:r>
            <a:r>
              <a:rPr lang="fr-FR" sz="2000" dirty="0" smtClean="0">
                <a:solidFill>
                  <a:prstClr val="black"/>
                </a:solidFill>
                <a:latin typeface="Arial" panose="020B0604020202020204" pitchFamily="34" charset="0"/>
                <a:cs typeface="Arial" panose="020B0604020202020204" pitchFamily="34" charset="0"/>
              </a:rPr>
              <a:t>relative à la mise en œuvre de la réforme des modalités d’inscription sur les listes électorales entre le 1</a:t>
            </a:r>
            <a:r>
              <a:rPr lang="fr-FR" sz="2000" baseline="30000" dirty="0" smtClean="0">
                <a:solidFill>
                  <a:prstClr val="black"/>
                </a:solidFill>
                <a:latin typeface="Arial" panose="020B0604020202020204" pitchFamily="34" charset="0"/>
                <a:cs typeface="Arial" panose="020B0604020202020204" pitchFamily="34" charset="0"/>
              </a:rPr>
              <a:t>er</a:t>
            </a:r>
            <a:r>
              <a:rPr lang="fr-FR" sz="2000" dirty="0" smtClean="0">
                <a:solidFill>
                  <a:prstClr val="black"/>
                </a:solidFill>
                <a:latin typeface="Arial" panose="020B0604020202020204" pitchFamily="34" charset="0"/>
                <a:cs typeface="Arial" panose="020B0604020202020204" pitchFamily="34" charset="0"/>
              </a:rPr>
              <a:t> septembre 2018 et le 31 décembre 2018</a:t>
            </a:r>
            <a:endParaRPr lang="fr-FR" sz="2000" dirty="0">
              <a:solidFill>
                <a:prstClr val="black"/>
              </a:solidFill>
              <a:latin typeface="Arial" panose="020B0604020202020204" pitchFamily="34" charset="0"/>
              <a:cs typeface="Arial" panose="020B0604020202020204" pitchFamily="34" charset="0"/>
            </a:endParaRPr>
          </a:p>
          <a:p>
            <a:pPr algn="just"/>
            <a:endParaRPr lang="fr-FR" sz="2000" dirty="0">
              <a:solidFill>
                <a:prstClr val="black"/>
              </a:solidFill>
              <a:latin typeface="Arial" panose="020B0604020202020204" pitchFamily="34" charset="0"/>
              <a:cs typeface="Arial" panose="020B0604020202020204" pitchFamily="34" charset="0"/>
            </a:endParaRPr>
          </a:p>
        </p:txBody>
      </p:sp>
      <p:sp>
        <p:nvSpPr>
          <p:cNvPr id="8" name="Sous-titre 2"/>
          <p:cNvSpPr txBox="1">
            <a:spLocks/>
          </p:cNvSpPr>
          <p:nvPr/>
        </p:nvSpPr>
        <p:spPr>
          <a:xfrm>
            <a:off x="469900" y="2782293"/>
            <a:ext cx="10998200" cy="116740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20000"/>
              </a:lnSpc>
              <a:buFont typeface="Arial" panose="020B0604020202020204" pitchFamily="34" charset="0"/>
              <a:buChar char="•"/>
            </a:pPr>
            <a:r>
              <a:rPr lang="fr-FR" sz="2000" b="1" dirty="0" smtClean="0">
                <a:solidFill>
                  <a:prstClr val="black"/>
                </a:solidFill>
                <a:latin typeface="Arial" panose="020B0604020202020204" pitchFamily="34" charset="0"/>
                <a:cs typeface="Arial" panose="020B0604020202020204" pitchFamily="34" charset="0"/>
              </a:rPr>
              <a:t>Circulaire du Ministre de l’intérieur du 21 novembre 2018 </a:t>
            </a:r>
            <a:r>
              <a:rPr lang="fr-FR" sz="2000" dirty="0" smtClean="0">
                <a:solidFill>
                  <a:prstClr val="black"/>
                </a:solidFill>
                <a:latin typeface="Arial" panose="020B0604020202020204" pitchFamily="34" charset="0"/>
                <a:cs typeface="Arial" panose="020B0604020202020204" pitchFamily="34" charset="0"/>
              </a:rPr>
              <a:t>avec pour objet : Instruction relative à la tenue des listes électorales et des listes électorales complémentaires,</a:t>
            </a:r>
            <a:endParaRPr lang="fr-FR" sz="2000" dirty="0">
              <a:solidFill>
                <a:prstClr val="black"/>
              </a:solidFill>
              <a:latin typeface="Arial" panose="020B0604020202020204" pitchFamily="34" charset="0"/>
              <a:cs typeface="Arial" panose="020B0604020202020204" pitchFamily="34" charset="0"/>
            </a:endParaRPr>
          </a:p>
        </p:txBody>
      </p:sp>
      <p:sp>
        <p:nvSpPr>
          <p:cNvPr id="9" name="Sous-titre 2"/>
          <p:cNvSpPr txBox="1">
            <a:spLocks/>
          </p:cNvSpPr>
          <p:nvPr/>
        </p:nvSpPr>
        <p:spPr>
          <a:xfrm>
            <a:off x="469900" y="4204943"/>
            <a:ext cx="10998200" cy="5578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20000"/>
              </a:lnSpc>
            </a:pPr>
            <a:r>
              <a:rPr lang="fr-FR" sz="2000" b="1" u="sng" dirty="0" smtClean="0">
                <a:solidFill>
                  <a:prstClr val="black"/>
                </a:solidFill>
                <a:latin typeface="Arial" panose="020B0604020202020204" pitchFamily="34" charset="0"/>
                <a:cs typeface="Arial" panose="020B0604020202020204" pitchFamily="34" charset="0"/>
              </a:rPr>
              <a:t>Des arrêtés viennent en complément de ces dispositifs, notamment </a:t>
            </a:r>
            <a:r>
              <a:rPr lang="fr-FR" sz="2000" b="1" dirty="0" smtClean="0">
                <a:solidFill>
                  <a:prstClr val="black"/>
                </a:solidFill>
                <a:latin typeface="Arial" panose="020B0604020202020204" pitchFamily="34" charset="0"/>
                <a:cs typeface="Arial" panose="020B0604020202020204" pitchFamily="34" charset="0"/>
              </a:rPr>
              <a:t>:</a:t>
            </a:r>
            <a:endParaRPr lang="fr-FR" sz="2000" dirty="0">
              <a:solidFill>
                <a:prstClr val="black"/>
              </a:solidFill>
              <a:latin typeface="Arial" panose="020B0604020202020204" pitchFamily="34" charset="0"/>
              <a:cs typeface="Arial" panose="020B0604020202020204" pitchFamily="34" charset="0"/>
            </a:endParaRPr>
          </a:p>
        </p:txBody>
      </p:sp>
      <p:sp>
        <p:nvSpPr>
          <p:cNvPr id="10" name="Sous-titre 2"/>
          <p:cNvSpPr txBox="1">
            <a:spLocks/>
          </p:cNvSpPr>
          <p:nvPr/>
        </p:nvSpPr>
        <p:spPr>
          <a:xfrm>
            <a:off x="469900" y="4878293"/>
            <a:ext cx="10998200" cy="55780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lnSpc>
                <a:spcPct val="120000"/>
              </a:lnSpc>
              <a:buFont typeface="Arial" panose="020B0604020202020204" pitchFamily="34" charset="0"/>
              <a:buChar char="•"/>
            </a:pPr>
            <a:r>
              <a:rPr lang="fr-FR" sz="2000" b="1" dirty="0" smtClean="0">
                <a:solidFill>
                  <a:prstClr val="black"/>
                </a:solidFill>
                <a:latin typeface="Arial" panose="020B0604020202020204" pitchFamily="34" charset="0"/>
                <a:cs typeface="Arial" panose="020B0604020202020204" pitchFamily="34" charset="0"/>
              </a:rPr>
              <a:t>Arrêté du 16 novembre 2018 fixant les pièces :</a:t>
            </a:r>
            <a:endParaRPr lang="fr-FR" sz="2000" dirty="0">
              <a:solidFill>
                <a:prstClr val="black"/>
              </a:solidFill>
              <a:latin typeface="Arial" panose="020B0604020202020204" pitchFamily="34" charset="0"/>
              <a:cs typeface="Arial" panose="020B0604020202020204" pitchFamily="34" charset="0"/>
            </a:endParaRPr>
          </a:p>
        </p:txBody>
      </p:sp>
      <p:sp>
        <p:nvSpPr>
          <p:cNvPr id="11" name="Sous-titre 2"/>
          <p:cNvSpPr txBox="1">
            <a:spLocks/>
          </p:cNvSpPr>
          <p:nvPr/>
        </p:nvSpPr>
        <p:spPr>
          <a:xfrm>
            <a:off x="469900" y="5388286"/>
            <a:ext cx="10998200" cy="44226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00100" lvl="1" indent="-342900" algn="just">
              <a:lnSpc>
                <a:spcPct val="120000"/>
              </a:lnSpc>
              <a:buFont typeface="Arial" panose="020B0604020202020204" pitchFamily="34" charset="0"/>
              <a:buChar char="•"/>
            </a:pPr>
            <a:r>
              <a:rPr lang="fr-FR" sz="1600" dirty="0" smtClean="0">
                <a:solidFill>
                  <a:prstClr val="black"/>
                </a:solidFill>
                <a:latin typeface="Arial" panose="020B0604020202020204" pitchFamily="34" charset="0"/>
                <a:cs typeface="Arial" panose="020B0604020202020204" pitchFamily="34" charset="0"/>
              </a:rPr>
              <a:t>Permettant de justifier de son identité au moment du vote,</a:t>
            </a:r>
            <a:endParaRPr lang="fr-FR" sz="1600" dirty="0">
              <a:solidFill>
                <a:prstClr val="black"/>
              </a:solidFill>
              <a:latin typeface="Arial" panose="020B0604020202020204" pitchFamily="34" charset="0"/>
              <a:cs typeface="Arial" panose="020B0604020202020204" pitchFamily="34" charset="0"/>
            </a:endParaRPr>
          </a:p>
        </p:txBody>
      </p:sp>
      <p:sp>
        <p:nvSpPr>
          <p:cNvPr id="12" name="Sous-titre 2"/>
          <p:cNvSpPr txBox="1">
            <a:spLocks/>
          </p:cNvSpPr>
          <p:nvPr/>
        </p:nvSpPr>
        <p:spPr>
          <a:xfrm>
            <a:off x="469900" y="5830546"/>
            <a:ext cx="10998200" cy="44226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800100" lvl="1" indent="-342900" algn="just">
              <a:lnSpc>
                <a:spcPct val="120000"/>
              </a:lnSpc>
              <a:buFont typeface="Arial" panose="020B0604020202020204" pitchFamily="34" charset="0"/>
              <a:buChar char="•"/>
            </a:pPr>
            <a:r>
              <a:rPr lang="fr-FR" sz="1600" dirty="0" smtClean="0">
                <a:solidFill>
                  <a:prstClr val="black"/>
                </a:solidFill>
                <a:latin typeface="Arial" panose="020B0604020202020204" pitchFamily="34" charset="0"/>
                <a:cs typeface="Arial" panose="020B0604020202020204" pitchFamily="34" charset="0"/>
              </a:rPr>
              <a:t>À fournir à l’appui d’une demande d’inscription sur les listes électorales</a:t>
            </a:r>
            <a:endParaRPr lang="fr-FR" sz="16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4634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8"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just"/>
            <a:r>
              <a:rPr lang="fr-FR" b="1" dirty="0">
                <a:latin typeface="Arial" panose="020B0604020202020204" pitchFamily="34" charset="0"/>
                <a:cs typeface="Arial" panose="020B0604020202020204" pitchFamily="34" charset="0"/>
              </a:rPr>
              <a:t>1 </a:t>
            </a:r>
            <a:r>
              <a:rPr lang="fr-FR" b="1" dirty="0" smtClean="0">
                <a:latin typeface="Arial" panose="020B0604020202020204" pitchFamily="34" charset="0"/>
                <a:cs typeface="Arial" panose="020B0604020202020204" pitchFamily="34" charset="0"/>
              </a:rPr>
              <a:t>–  Le </a:t>
            </a:r>
            <a:r>
              <a:rPr lang="fr-FR" b="1" dirty="0">
                <a:latin typeface="Arial" panose="020B0604020202020204" pitchFamily="34" charset="0"/>
                <a:cs typeface="Arial" panose="020B0604020202020204" pitchFamily="34" charset="0"/>
              </a:rPr>
              <a:t>Pourquoi </a:t>
            </a:r>
            <a:r>
              <a:rPr lang="fr-FR" b="1" dirty="0" smtClean="0">
                <a:latin typeface="Arial" panose="020B0604020202020204" pitchFamily="34" charset="0"/>
                <a:cs typeface="Arial" panose="020B0604020202020204" pitchFamily="34" charset="0"/>
              </a:rPr>
              <a:t>de la   		 Réforme</a:t>
            </a:r>
            <a:endParaRPr lang="fr-FR" dirty="0"/>
          </a:p>
        </p:txBody>
      </p:sp>
      <p:pic>
        <p:nvPicPr>
          <p:cNvPr id="3" name="Image 2"/>
          <p:cNvPicPr>
            <a:picLocks noChangeAspect="1"/>
          </p:cNvPicPr>
          <p:nvPr/>
        </p:nvPicPr>
        <p:blipFill>
          <a:blip r:embed="rId2"/>
          <a:stretch>
            <a:fillRect/>
          </a:stretch>
        </p:blipFill>
        <p:spPr>
          <a:xfrm>
            <a:off x="7820025" y="3509963"/>
            <a:ext cx="1885950" cy="2428875"/>
          </a:xfrm>
          <a:prstGeom prst="rect">
            <a:avLst/>
          </a:prstGeom>
        </p:spPr>
      </p:pic>
    </p:spTree>
    <p:extLst>
      <p:ext uri="{BB962C8B-B14F-4D97-AF65-F5344CB8AC3E}">
        <p14:creationId xmlns:p14="http://schemas.microsoft.com/office/powerpoint/2010/main" xmlns="" val="1383714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68300" y="760391"/>
            <a:ext cx="10375900" cy="563562"/>
          </a:xfrm>
        </p:spPr>
        <p:txBody>
          <a:bodyPr>
            <a:normAutofit/>
          </a:bodyPr>
          <a:lstStyle/>
          <a:p>
            <a:pPr algn="just"/>
            <a:r>
              <a:rPr lang="fr-FR" sz="2000" b="1" u="sng" dirty="0" smtClean="0">
                <a:latin typeface="Arial" panose="020B0604020202020204" pitchFamily="34" charset="0"/>
                <a:cs typeface="Arial" panose="020B0604020202020204" pitchFamily="34" charset="0"/>
              </a:rPr>
              <a:t>Fiabilisation des listes électorales </a:t>
            </a:r>
            <a:r>
              <a:rPr lang="fr-FR" sz="2000" b="1" dirty="0" smtClean="0">
                <a:latin typeface="Arial" panose="020B0604020202020204" pitchFamily="34" charset="0"/>
                <a:cs typeface="Arial" panose="020B0604020202020204" pitchFamily="34" charset="0"/>
              </a:rPr>
              <a:t>:</a:t>
            </a:r>
            <a:endParaRPr lang="fr-FR" sz="2000" b="1" dirty="0">
              <a:latin typeface="Arial" panose="020B0604020202020204" pitchFamily="34" charset="0"/>
              <a:cs typeface="Arial" panose="020B0604020202020204" pitchFamily="34" charset="0"/>
            </a:endParaRPr>
          </a:p>
        </p:txBody>
      </p:sp>
      <p:sp>
        <p:nvSpPr>
          <p:cNvPr id="4" name="Sous-titre 2"/>
          <p:cNvSpPr txBox="1">
            <a:spLocks/>
          </p:cNvSpPr>
          <p:nvPr/>
        </p:nvSpPr>
        <p:spPr>
          <a:xfrm>
            <a:off x="681567" y="1567708"/>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Garantir l’unicité de l’inscription</a:t>
            </a:r>
          </a:p>
          <a:p>
            <a:pPr algn="just"/>
            <a:endParaRPr lang="fr-FR" sz="2000" dirty="0">
              <a:latin typeface="Arial" panose="020B0604020202020204" pitchFamily="34" charset="0"/>
              <a:cs typeface="Arial" panose="020B0604020202020204" pitchFamily="34" charset="0"/>
            </a:endParaRPr>
          </a:p>
        </p:txBody>
      </p:sp>
      <p:sp>
        <p:nvSpPr>
          <p:cNvPr id="5" name="Sous-titre 2"/>
          <p:cNvSpPr txBox="1">
            <a:spLocks/>
          </p:cNvSpPr>
          <p:nvPr/>
        </p:nvSpPr>
        <p:spPr>
          <a:xfrm>
            <a:off x="681567" y="3322018"/>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Inscription sur les listes électorales jusqu’au 6</a:t>
            </a:r>
            <a:r>
              <a:rPr lang="fr-FR" sz="2000" baseline="30000" dirty="0" smtClean="0">
                <a:latin typeface="Arial" panose="020B0604020202020204" pitchFamily="34" charset="0"/>
                <a:cs typeface="Arial" panose="020B0604020202020204" pitchFamily="34" charset="0"/>
              </a:rPr>
              <a:t>ème</a:t>
            </a:r>
            <a:r>
              <a:rPr lang="fr-FR" sz="2000" dirty="0" smtClean="0">
                <a:latin typeface="Arial" panose="020B0604020202020204" pitchFamily="34" charset="0"/>
                <a:cs typeface="Arial" panose="020B0604020202020204" pitchFamily="34" charset="0"/>
              </a:rPr>
              <a:t> vendredi avant les scrutins *</a:t>
            </a:r>
            <a:endParaRPr lang="fr-FR" sz="2000" dirty="0">
              <a:latin typeface="Arial" panose="020B0604020202020204" pitchFamily="34" charset="0"/>
              <a:cs typeface="Arial" panose="020B0604020202020204" pitchFamily="34" charset="0"/>
            </a:endParaRPr>
          </a:p>
        </p:txBody>
      </p:sp>
      <p:sp>
        <p:nvSpPr>
          <p:cNvPr id="7" name="Sous-titre 2"/>
          <p:cNvSpPr txBox="1">
            <a:spLocks/>
          </p:cNvSpPr>
          <p:nvPr/>
        </p:nvSpPr>
        <p:spPr>
          <a:xfrm>
            <a:off x="368300" y="2756311"/>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b="1" u="sng" dirty="0" smtClean="0">
                <a:latin typeface="Arial" panose="020B0604020202020204" pitchFamily="34" charset="0"/>
                <a:cs typeface="Arial" panose="020B0604020202020204" pitchFamily="34" charset="0"/>
              </a:rPr>
              <a:t>Facilitation de la participation à la vie électorale:</a:t>
            </a:r>
            <a:endParaRPr lang="fr-FR" sz="2000" b="1" u="sng" dirty="0">
              <a:latin typeface="Arial" panose="020B0604020202020204" pitchFamily="34" charset="0"/>
              <a:cs typeface="Arial" panose="020B0604020202020204" pitchFamily="34" charset="0"/>
            </a:endParaRPr>
          </a:p>
        </p:txBody>
      </p:sp>
      <p:sp>
        <p:nvSpPr>
          <p:cNvPr id="8" name="Sous-titre 2"/>
          <p:cNvSpPr txBox="1">
            <a:spLocks/>
          </p:cNvSpPr>
          <p:nvPr/>
        </p:nvSpPr>
        <p:spPr>
          <a:xfrm>
            <a:off x="681567" y="5256679"/>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Possibilité de faire la demande sur internet qu’elle que soit la commune</a:t>
            </a:r>
            <a:endParaRPr lang="fr-FR" sz="2000" dirty="0">
              <a:latin typeface="Arial" panose="020B0604020202020204" pitchFamily="34" charset="0"/>
              <a:cs typeface="Arial" panose="020B0604020202020204" pitchFamily="34" charset="0"/>
            </a:endParaRPr>
          </a:p>
        </p:txBody>
      </p:sp>
      <p:sp>
        <p:nvSpPr>
          <p:cNvPr id="9" name="Sous-titre 2"/>
          <p:cNvSpPr txBox="1">
            <a:spLocks/>
          </p:cNvSpPr>
          <p:nvPr/>
        </p:nvSpPr>
        <p:spPr>
          <a:xfrm>
            <a:off x="681567" y="5849010"/>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Possibilité d’interroger le REU pour savoir si l’on est inscrit dans telle commune</a:t>
            </a:r>
            <a:endParaRPr lang="fr-FR" sz="2000" dirty="0">
              <a:latin typeface="Arial" panose="020B0604020202020204" pitchFamily="34" charset="0"/>
              <a:cs typeface="Arial" panose="020B0604020202020204" pitchFamily="34" charset="0"/>
            </a:endParaRPr>
          </a:p>
        </p:txBody>
      </p:sp>
      <p:sp>
        <p:nvSpPr>
          <p:cNvPr id="10" name="Sous-titre 2"/>
          <p:cNvSpPr txBox="1">
            <a:spLocks/>
          </p:cNvSpPr>
          <p:nvPr/>
        </p:nvSpPr>
        <p:spPr>
          <a:xfrm>
            <a:off x="368300" y="4660407"/>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b="1" u="sng" dirty="0" smtClean="0">
                <a:latin typeface="Arial" panose="020B0604020202020204" pitchFamily="34" charset="0"/>
                <a:cs typeface="Arial" panose="020B0604020202020204" pitchFamily="34" charset="0"/>
              </a:rPr>
              <a:t>Modernisation de la démarche de demande d’inscription</a:t>
            </a:r>
            <a:endParaRPr lang="fr-FR" sz="2000" b="1" u="sng" dirty="0">
              <a:latin typeface="Arial" panose="020B0604020202020204" pitchFamily="34" charset="0"/>
              <a:cs typeface="Arial" panose="020B0604020202020204" pitchFamily="34" charset="0"/>
            </a:endParaRPr>
          </a:p>
        </p:txBody>
      </p:sp>
      <p:sp>
        <p:nvSpPr>
          <p:cNvPr id="11" name="Sous-titre 2"/>
          <p:cNvSpPr txBox="1">
            <a:spLocks/>
          </p:cNvSpPr>
          <p:nvPr/>
        </p:nvSpPr>
        <p:spPr>
          <a:xfrm>
            <a:off x="1392767" y="3853090"/>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latin typeface="Arial" panose="020B0604020202020204" pitchFamily="34" charset="0"/>
                <a:cs typeface="Arial" panose="020B0604020202020204" pitchFamily="34" charset="0"/>
              </a:rPr>
              <a:t>* </a:t>
            </a:r>
            <a:r>
              <a:rPr lang="fr-FR" sz="1800" i="1" dirty="0" smtClean="0">
                <a:latin typeface="Arial" panose="020B0604020202020204" pitchFamily="34" charset="0"/>
                <a:cs typeface="Arial" panose="020B0604020202020204" pitchFamily="34" charset="0"/>
              </a:rPr>
              <a:t>En 2019 dernier jour du 2</a:t>
            </a:r>
            <a:r>
              <a:rPr lang="fr-FR" sz="1800" i="1" baseline="30000" dirty="0" smtClean="0">
                <a:latin typeface="Arial" panose="020B0604020202020204" pitchFamily="34" charset="0"/>
                <a:cs typeface="Arial" panose="020B0604020202020204" pitchFamily="34" charset="0"/>
              </a:rPr>
              <a:t>ème</a:t>
            </a:r>
            <a:r>
              <a:rPr lang="fr-FR" sz="1800" i="1" dirty="0" smtClean="0">
                <a:latin typeface="Arial" panose="020B0604020202020204" pitchFamily="34" charset="0"/>
                <a:cs typeface="Arial" panose="020B0604020202020204" pitchFamily="34" charset="0"/>
              </a:rPr>
              <a:t> mois précédant le scrutin soit le 31 mars</a:t>
            </a:r>
            <a:endParaRPr lang="fr-FR" sz="1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8548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7" grpId="0"/>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45067" y="1122363"/>
            <a:ext cx="10888133" cy="2387600"/>
          </a:xfrm>
        </p:spPr>
        <p:txBody>
          <a:bodyPr/>
          <a:lstStyle/>
          <a:p>
            <a:pPr algn="l"/>
            <a:r>
              <a:rPr lang="fr-FR" b="1" dirty="0" smtClean="0">
                <a:latin typeface="Arial" panose="020B0604020202020204" pitchFamily="34" charset="0"/>
                <a:cs typeface="Arial" panose="020B0604020202020204" pitchFamily="34" charset="0"/>
              </a:rPr>
              <a:t>2 –  Le Répertoire </a:t>
            </a:r>
            <a:br>
              <a:rPr lang="fr-FR" b="1" dirty="0" smtClean="0">
                <a:latin typeface="Arial" panose="020B0604020202020204" pitchFamily="34" charset="0"/>
                <a:cs typeface="Arial" panose="020B0604020202020204" pitchFamily="34" charset="0"/>
              </a:rPr>
            </a:br>
            <a:r>
              <a:rPr lang="fr-FR" b="1" dirty="0">
                <a:latin typeface="Arial" panose="020B0604020202020204" pitchFamily="34" charset="0"/>
                <a:cs typeface="Arial" panose="020B0604020202020204" pitchFamily="34" charset="0"/>
              </a:rPr>
              <a:t>	 </a:t>
            </a:r>
            <a:r>
              <a:rPr lang="fr-FR" b="1" dirty="0" smtClean="0">
                <a:latin typeface="Arial" panose="020B0604020202020204" pitchFamily="34" charset="0"/>
                <a:cs typeface="Arial" panose="020B0604020202020204" pitchFamily="34" charset="0"/>
              </a:rPr>
              <a:t>  Electoral Unique</a:t>
            </a:r>
            <a:endParaRPr lang="fr-FR" dirty="0"/>
          </a:p>
        </p:txBody>
      </p:sp>
      <p:pic>
        <p:nvPicPr>
          <p:cNvPr id="3" name="Image 2"/>
          <p:cNvPicPr>
            <a:picLocks noChangeAspect="1"/>
          </p:cNvPicPr>
          <p:nvPr/>
        </p:nvPicPr>
        <p:blipFill>
          <a:blip r:embed="rId2"/>
          <a:stretch>
            <a:fillRect/>
          </a:stretch>
        </p:blipFill>
        <p:spPr>
          <a:xfrm>
            <a:off x="7629525" y="3989387"/>
            <a:ext cx="2343150" cy="1952625"/>
          </a:xfrm>
          <a:prstGeom prst="rect">
            <a:avLst/>
          </a:prstGeom>
        </p:spPr>
      </p:pic>
    </p:spTree>
    <p:extLst>
      <p:ext uri="{BB962C8B-B14F-4D97-AF65-F5344CB8AC3E}">
        <p14:creationId xmlns:p14="http://schemas.microsoft.com/office/powerpoint/2010/main" xmlns="" val="2082611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2099" y="347663"/>
            <a:ext cx="11374967" cy="668337"/>
          </a:xfrm>
        </p:spPr>
        <p:txBody>
          <a:bodyPr>
            <a:normAutofit/>
          </a:bodyPr>
          <a:lstStyle/>
          <a:p>
            <a:pPr algn="just"/>
            <a:r>
              <a:rPr lang="fr-FR" sz="2400" b="1" dirty="0" smtClean="0">
                <a:latin typeface="Arial" panose="020B0604020202020204" pitchFamily="34" charset="0"/>
                <a:cs typeface="Arial" panose="020B0604020202020204" pitchFamily="34" charset="0"/>
              </a:rPr>
              <a:t>Objectif : Fiabiliser les listes électorales en garantissant l’inscription unique.</a:t>
            </a:r>
            <a:endParaRPr lang="fr-FR" sz="2400" b="1"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368300" y="1652291"/>
            <a:ext cx="10375900" cy="341312"/>
          </a:xfrm>
        </p:spPr>
        <p:txBody>
          <a:bodyPr>
            <a:normAutofit lnSpcReduction="10000"/>
          </a:bodyPr>
          <a:lstStyle/>
          <a:p>
            <a:pPr algn="just"/>
            <a:r>
              <a:rPr lang="fr-FR" sz="2000" dirty="0" smtClean="0">
                <a:latin typeface="Arial" panose="020B0604020202020204" pitchFamily="34" charset="0"/>
                <a:cs typeface="Arial" panose="020B0604020202020204" pitchFamily="34" charset="0"/>
              </a:rPr>
              <a:t>Le nouvel article L16-1 du Code Electoral dispose que :</a:t>
            </a:r>
            <a:endParaRPr lang="fr-FR" sz="2000" dirty="0">
              <a:latin typeface="Arial" panose="020B0604020202020204" pitchFamily="34" charset="0"/>
              <a:cs typeface="Arial" panose="020B0604020202020204" pitchFamily="34" charset="0"/>
            </a:endParaRPr>
          </a:p>
        </p:txBody>
      </p:sp>
      <p:sp>
        <p:nvSpPr>
          <p:cNvPr id="4" name="Sous-titre 2"/>
          <p:cNvSpPr txBox="1">
            <a:spLocks/>
          </p:cNvSpPr>
          <p:nvPr/>
        </p:nvSpPr>
        <p:spPr>
          <a:xfrm>
            <a:off x="368300" y="2623840"/>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fr-FR" sz="2000" dirty="0" smtClean="0">
                <a:solidFill>
                  <a:srgbClr val="00B050"/>
                </a:solidFill>
                <a:latin typeface="Arial" panose="020B0604020202020204" pitchFamily="34" charset="0"/>
                <a:cs typeface="Arial" panose="020B0604020202020204" pitchFamily="34" charset="0"/>
              </a:rPr>
              <a:t>La liste électorale est extraite d’un répertoire électoral : </a:t>
            </a:r>
          </a:p>
          <a:p>
            <a:pPr algn="just"/>
            <a:endParaRPr lang="fr-FR" sz="2000" dirty="0">
              <a:latin typeface="Arial" panose="020B0604020202020204" pitchFamily="34" charset="0"/>
              <a:cs typeface="Arial" panose="020B0604020202020204" pitchFamily="34" charset="0"/>
            </a:endParaRPr>
          </a:p>
        </p:txBody>
      </p:sp>
      <p:sp>
        <p:nvSpPr>
          <p:cNvPr id="5" name="Sous-titre 2"/>
          <p:cNvSpPr txBox="1">
            <a:spLocks/>
          </p:cNvSpPr>
          <p:nvPr/>
        </p:nvSpPr>
        <p:spPr>
          <a:xfrm>
            <a:off x="791632" y="4118968"/>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Permanent</a:t>
            </a:r>
            <a:endParaRPr lang="fr-FR" sz="2000" dirty="0">
              <a:latin typeface="Arial" panose="020B0604020202020204" pitchFamily="34" charset="0"/>
              <a:cs typeface="Arial" panose="020B0604020202020204" pitchFamily="34" charset="0"/>
            </a:endParaRPr>
          </a:p>
        </p:txBody>
      </p:sp>
      <p:sp>
        <p:nvSpPr>
          <p:cNvPr id="7" name="Sous-titre 2"/>
          <p:cNvSpPr txBox="1">
            <a:spLocks/>
          </p:cNvSpPr>
          <p:nvPr/>
        </p:nvSpPr>
        <p:spPr>
          <a:xfrm>
            <a:off x="791632" y="3442693"/>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Unique</a:t>
            </a:r>
            <a:endParaRPr lang="fr-FR" sz="2000" dirty="0">
              <a:latin typeface="Arial" panose="020B0604020202020204" pitchFamily="34" charset="0"/>
              <a:cs typeface="Arial" panose="020B0604020202020204" pitchFamily="34" charset="0"/>
            </a:endParaRPr>
          </a:p>
        </p:txBody>
      </p:sp>
      <p:sp>
        <p:nvSpPr>
          <p:cNvPr id="8" name="Sous-titre 2"/>
          <p:cNvSpPr txBox="1">
            <a:spLocks/>
          </p:cNvSpPr>
          <p:nvPr/>
        </p:nvSpPr>
        <p:spPr>
          <a:xfrm>
            <a:off x="791632" y="4795243"/>
            <a:ext cx="10375900" cy="5635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fr-FR" sz="2000" dirty="0" smtClean="0">
                <a:latin typeface="Arial" panose="020B0604020202020204" pitchFamily="34" charset="0"/>
                <a:cs typeface="Arial" panose="020B0604020202020204" pitchFamily="34" charset="0"/>
              </a:rPr>
              <a:t>Tenu par l’Insee aux seules fins de gestion du processus électoral</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17488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7" grpId="0"/>
      <p:bldP spid="8"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3458</Words>
  <Application>Microsoft Office PowerPoint</Application>
  <PresentationFormat>Personnalisé</PresentationFormat>
  <Paragraphs>267</Paragraphs>
  <Slides>42</Slides>
  <Notes>0</Notes>
  <HiddenSlides>0</HiddenSlides>
  <MMClips>0</MMClips>
  <ScaleCrop>false</ScaleCrop>
  <HeadingPairs>
    <vt:vector size="4" baseType="variant">
      <vt:variant>
        <vt:lpstr>Thème</vt:lpstr>
      </vt:variant>
      <vt:variant>
        <vt:i4>1</vt:i4>
      </vt:variant>
      <vt:variant>
        <vt:lpstr>Titres des diapositives</vt:lpstr>
      </vt:variant>
      <vt:variant>
        <vt:i4>42</vt:i4>
      </vt:variant>
    </vt:vector>
  </HeadingPairs>
  <TitlesOfParts>
    <vt:vector size="43" baseType="lpstr">
      <vt:lpstr>Thème Office</vt:lpstr>
      <vt:lpstr>La réforme de la gestion des listes électorales</vt:lpstr>
      <vt:lpstr>Intervenante :</vt:lpstr>
      <vt:lpstr>Les textes :</vt:lpstr>
      <vt:lpstr>Diapositive 4</vt:lpstr>
      <vt:lpstr>Diapositive 5</vt:lpstr>
      <vt:lpstr>1 –  Le Pourquoi de la      Réforme</vt:lpstr>
      <vt:lpstr>Diapositive 7</vt:lpstr>
      <vt:lpstr>2 –  Le Répertoire      Electoral Unique</vt:lpstr>
      <vt:lpstr>Objectif : Fiabiliser les listes électorales en garantissant l’inscription unique.</vt:lpstr>
      <vt:lpstr>A - Contenu du Répertoire Electoral Unique</vt:lpstr>
      <vt:lpstr>Contenu du Répertoire Electoral Unique – données individuelles (suite)</vt:lpstr>
      <vt:lpstr>Contenu du Répertoire Electoral Unique – autres données</vt:lpstr>
      <vt:lpstr>B – Initialisation du répertoire électoral unique</vt:lpstr>
      <vt:lpstr>B – Initialisation du répertoire électoral unique (suite)</vt:lpstr>
      <vt:lpstr>B – Initialisation du répertoire électoral unique (suite)</vt:lpstr>
      <vt:lpstr>B – Initialisation du répertoire électoral unique (suite)</vt:lpstr>
      <vt:lpstr>C – Mise à jour du Répertoire Electoral Unique</vt:lpstr>
      <vt:lpstr>3 –  La liste électorale :     modifications</vt:lpstr>
      <vt:lpstr>A – Ressort et périodicité</vt:lpstr>
      <vt:lpstr>B – Extension des conditions pour être électeur dans une commune</vt:lpstr>
      <vt:lpstr>Diapositive 21</vt:lpstr>
      <vt:lpstr>4 –  Les nouveaux pouvoirs     du Maire</vt:lpstr>
      <vt:lpstr>Depuis le 1er janvier 2019 :</vt:lpstr>
      <vt:lpstr>A – Inscriptions</vt:lpstr>
      <vt:lpstr>B – Radiations :</vt:lpstr>
      <vt:lpstr>C – Prise en compte des décision du maire dans le REU :</vt:lpstr>
      <vt:lpstr>D – Délégation de la prise de décision</vt:lpstr>
      <vt:lpstr>Accès et renseignement du REU : </vt:lpstr>
      <vt:lpstr>5 –  La commission      de contrôle</vt:lpstr>
      <vt:lpstr>A - Composition de la commission de contrôle</vt:lpstr>
      <vt:lpstr>Composition de la commission de contrôle communes – de 1.000h</vt:lpstr>
      <vt:lpstr>Composition de la commission de contrôle communes + de 1.000h</vt:lpstr>
      <vt:lpstr>Composition de la commission de contrôle communes + de 1.000h (suite)</vt:lpstr>
      <vt:lpstr>Commission de contrôle – Nomination des membres </vt:lpstr>
      <vt:lpstr>B - Missions et fonctionnement de la commission de contrôle</vt:lpstr>
      <vt:lpstr>Périodicité des réunions de la commission de contrôle</vt:lpstr>
      <vt:lpstr>Fonctionnement de la commission de contrôle</vt:lpstr>
      <vt:lpstr>Missions de la commission de contrôle – régularité de la liste électorale </vt:lpstr>
      <vt:lpstr>Missions de la commission de contrôle – Examen des RAPO</vt:lpstr>
      <vt:lpstr>6 –  LE RECOURS                CONTENTIEUX</vt:lpstr>
      <vt:lpstr>Le recours contentieux, suivant un RAPO, est formé dans un délai de 7 jours à compter de la notification de la décision de la commission de contrôle.</vt:lpstr>
      <vt:lpstr>Merci de votre attention</vt:lpstr>
    </vt:vector>
  </TitlesOfParts>
  <Company>Mairie de Saint ESTEVE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Christine VILLADOMAT</dc:creator>
  <cp:lastModifiedBy>christine villadomat</cp:lastModifiedBy>
  <cp:revision>43</cp:revision>
  <cp:lastPrinted>2019-01-10T14:28:34Z</cp:lastPrinted>
  <dcterms:created xsi:type="dcterms:W3CDTF">2018-11-05T10:22:35Z</dcterms:created>
  <dcterms:modified xsi:type="dcterms:W3CDTF">2019-01-14T18:17:42Z</dcterms:modified>
</cp:coreProperties>
</file>