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8"/>
  </p:sldMasterIdLst>
  <p:notesMasterIdLst>
    <p:notesMasterId r:id="rId39"/>
  </p:notesMasterIdLst>
  <p:handoutMasterIdLst>
    <p:handoutMasterId r:id="rId40"/>
  </p:handoutMasterIdLst>
  <p:sldIdLst>
    <p:sldId id="351" r:id="rId29"/>
    <p:sldId id="575" r:id="rId30"/>
    <p:sldId id="439" r:id="rId31"/>
    <p:sldId id="285" r:id="rId32"/>
    <p:sldId id="576" r:id="rId33"/>
    <p:sldId id="479" r:id="rId34"/>
    <p:sldId id="574" r:id="rId35"/>
    <p:sldId id="509" r:id="rId36"/>
    <p:sldId id="570" r:id="rId37"/>
    <p:sldId id="441" r:id="rId38"/>
  </p:sldIdLst>
  <p:sldSz cx="10693400" cy="7569200"/>
  <p:notesSz cx="6805613" cy="99441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39">
          <p15:clr>
            <a:srgbClr val="A4A3A4"/>
          </p15:clr>
        </p15:guide>
        <p15:guide id="2" pos="305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t" initials="l" lastIdx="3" clrIdx="1"/>
  <p:cmAuthor id="2" name="sophie" initials="s" lastIdx="1" clrIdx="2">
    <p:extLst>
      <p:ext uri="{19B8F6BF-5375-455C-9EA6-DF929625EA0E}">
        <p15:presenceInfo xmlns:p15="http://schemas.microsoft.com/office/powerpoint/2012/main" userId="sophi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BA66"/>
    <a:srgbClr val="7078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9" autoAdjust="0"/>
    <p:restoredTop sz="69136" autoAdjust="0"/>
  </p:normalViewPr>
  <p:slideViewPr>
    <p:cSldViewPr>
      <p:cViewPr varScale="1">
        <p:scale>
          <a:sx n="47" d="100"/>
          <a:sy n="47" d="100"/>
        </p:scale>
        <p:origin x="576" y="60"/>
      </p:cViewPr>
      <p:guideLst>
        <p:guide orient="horz" pos="2039"/>
        <p:guide pos="3052"/>
      </p:guideLst>
    </p:cSldViewPr>
  </p:slideViewPr>
  <p:outlineViewPr>
    <p:cViewPr>
      <p:scale>
        <a:sx n="33" d="100"/>
        <a:sy n="33" d="100"/>
      </p:scale>
      <p:origin x="0" y="3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customXml" Target="../customXml/item26.xml"/><Relationship Id="rId39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customXml" Target="../customXml/item21.xml"/><Relationship Id="rId34" Type="http://schemas.openxmlformats.org/officeDocument/2006/relationships/slide" Target="slides/slide6.xml"/><Relationship Id="rId42" Type="http://schemas.openxmlformats.org/officeDocument/2006/relationships/presProps" Target="presProp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slide" Target="slides/slide5.xml"/><Relationship Id="rId38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customXml" Target="../customXml/item20.xml"/><Relationship Id="rId29" Type="http://schemas.openxmlformats.org/officeDocument/2006/relationships/slide" Target="slides/slide1.xml"/><Relationship Id="rId41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slide" Target="slides/slide4.xml"/><Relationship Id="rId37" Type="http://schemas.openxmlformats.org/officeDocument/2006/relationships/slide" Target="slides/slide9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slideMaster" Target="slideMasters/slideMaster1.xml"/><Relationship Id="rId36" Type="http://schemas.openxmlformats.org/officeDocument/2006/relationships/slide" Target="slides/slide8.xml"/><Relationship Id="rId10" Type="http://schemas.openxmlformats.org/officeDocument/2006/relationships/customXml" Target="../customXml/item10.xml"/><Relationship Id="rId19" Type="http://schemas.openxmlformats.org/officeDocument/2006/relationships/customXml" Target="../customXml/item19.xml"/><Relationship Id="rId31" Type="http://schemas.openxmlformats.org/officeDocument/2006/relationships/slide" Target="slides/slide3.xml"/><Relationship Id="rId44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slide" Target="slides/slide2.xml"/><Relationship Id="rId35" Type="http://schemas.openxmlformats.org/officeDocument/2006/relationships/slide" Target="slides/slide7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8909" cy="497500"/>
          </a:xfrm>
          <a:prstGeom prst="rect">
            <a:avLst/>
          </a:prstGeom>
        </p:spPr>
        <p:txBody>
          <a:bodyPr vert="horz" lIns="83840" tIns="41922" rIns="83840" bIns="41922" rtlCol="0"/>
          <a:lstStyle>
            <a:lvl1pPr algn="l">
              <a:defRPr sz="1100"/>
            </a:lvl1pPr>
          </a:lstStyle>
          <a:p>
            <a:r>
              <a:rPr lang="en-US"/>
              <a:t>ACBM - IT GLOBAL KEY CONCEPTS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5278" y="1"/>
            <a:ext cx="2948909" cy="497500"/>
          </a:xfrm>
          <a:prstGeom prst="rect">
            <a:avLst/>
          </a:prstGeom>
        </p:spPr>
        <p:txBody>
          <a:bodyPr vert="horz" lIns="83840" tIns="41922" rIns="83840" bIns="41922" rtlCol="0"/>
          <a:lstStyle>
            <a:lvl1pPr algn="r">
              <a:defRPr sz="1100"/>
            </a:lvl1pPr>
          </a:lstStyle>
          <a:p>
            <a:fld id="{F2D0EEAA-B0EE-4AE7-9A59-AFBF67917D3D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45125"/>
            <a:ext cx="2948909" cy="497500"/>
          </a:xfrm>
          <a:prstGeom prst="rect">
            <a:avLst/>
          </a:prstGeom>
        </p:spPr>
        <p:txBody>
          <a:bodyPr vert="horz" lIns="83840" tIns="41922" rIns="83840" bIns="41922" rtlCol="0" anchor="b"/>
          <a:lstStyle>
            <a:lvl1pPr algn="l">
              <a:defRPr sz="1100"/>
            </a:lvl1pPr>
          </a:lstStyle>
          <a:p>
            <a:r>
              <a:rPr lang="en-US"/>
              <a:t>CONFIDENTIAL MATERIAL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5278" y="9445125"/>
            <a:ext cx="2948909" cy="497500"/>
          </a:xfrm>
          <a:prstGeom prst="rect">
            <a:avLst/>
          </a:prstGeom>
        </p:spPr>
        <p:txBody>
          <a:bodyPr vert="horz" lIns="83840" tIns="41922" rIns="83840" bIns="41922" rtlCol="0" anchor="b"/>
          <a:lstStyle>
            <a:lvl1pPr algn="r">
              <a:defRPr sz="1100"/>
            </a:lvl1pPr>
          </a:lstStyle>
          <a:p>
            <a:fld id="{4CDAF5C0-46AA-4EDF-B6A8-929354C927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0798670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8846" cy="496665"/>
          </a:xfrm>
          <a:prstGeom prst="rect">
            <a:avLst/>
          </a:prstGeom>
        </p:spPr>
        <p:txBody>
          <a:bodyPr vert="horz" lIns="88321" tIns="44161" rIns="88321" bIns="44161" rtlCol="0"/>
          <a:lstStyle>
            <a:lvl1pPr algn="l">
              <a:defRPr sz="1200"/>
            </a:lvl1pPr>
          </a:lstStyle>
          <a:p>
            <a:r>
              <a:rPr lang="en-US"/>
              <a:t>ACBM - IT GLOBAL KEY CONCEPTS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5247" y="1"/>
            <a:ext cx="2948845" cy="496665"/>
          </a:xfrm>
          <a:prstGeom prst="rect">
            <a:avLst/>
          </a:prstGeom>
        </p:spPr>
        <p:txBody>
          <a:bodyPr vert="horz" lIns="88321" tIns="44161" rIns="88321" bIns="44161" rtlCol="0"/>
          <a:lstStyle>
            <a:lvl1pPr algn="r">
              <a:defRPr sz="1200"/>
            </a:lvl1pPr>
          </a:lstStyle>
          <a:p>
            <a:fld id="{D200A3A6-BAC1-4FB6-B292-D85D9A03EC4A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69938" y="746125"/>
            <a:ext cx="526573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321" tIns="44161" rIns="88321" bIns="44161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1321" y="4722947"/>
            <a:ext cx="5444490" cy="4474613"/>
          </a:xfrm>
          <a:prstGeom prst="rect">
            <a:avLst/>
          </a:prstGeom>
        </p:spPr>
        <p:txBody>
          <a:bodyPr vert="horz" lIns="88321" tIns="44161" rIns="88321" bIns="44161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45893"/>
            <a:ext cx="2948846" cy="496665"/>
          </a:xfrm>
          <a:prstGeom prst="rect">
            <a:avLst/>
          </a:prstGeom>
        </p:spPr>
        <p:txBody>
          <a:bodyPr vert="horz" lIns="88321" tIns="44161" rIns="88321" bIns="44161" rtlCol="0" anchor="b"/>
          <a:lstStyle>
            <a:lvl1pPr algn="l">
              <a:defRPr sz="1200"/>
            </a:lvl1pPr>
          </a:lstStyle>
          <a:p>
            <a:r>
              <a:rPr lang="en-US"/>
              <a:t>CONFIDENTIAL MATERIAL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5247" y="9445893"/>
            <a:ext cx="2948845" cy="496665"/>
          </a:xfrm>
          <a:prstGeom prst="rect">
            <a:avLst/>
          </a:prstGeom>
        </p:spPr>
        <p:txBody>
          <a:bodyPr vert="horz" lIns="88321" tIns="44161" rIns="88321" bIns="44161" rtlCol="0" anchor="b"/>
          <a:lstStyle>
            <a:lvl1pPr algn="r">
              <a:defRPr sz="1200"/>
            </a:lvl1pPr>
          </a:lstStyle>
          <a:p>
            <a:fld id="{9F860A6A-D094-4629-B1A9-2FA86AF584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877572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860A6A-D094-4629-B1A9-2FA86AF584D0}" type="slidenum">
              <a:rPr lang="fr-FR" smtClean="0"/>
              <a:t>1</a:t>
            </a:fld>
            <a:endParaRPr lang="fr-FR" dirty="0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dirty="0"/>
              <a:t>ACBM - IT GLOBAL KEY CONCEPTS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CONFIDENTIAL MATERIAL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54097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ACBM - IT GLOBAL KEY CONCEPTS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 MATERIAL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60A6A-D094-4629-B1A9-2FA86AF584D0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0621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860A6A-D094-4629-B1A9-2FA86AF584D0}" type="slidenum">
              <a:rPr lang="fr-FR" smtClean="0"/>
              <a:t>2</a:t>
            </a:fld>
            <a:endParaRPr lang="fr-FR" dirty="0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dirty="0"/>
              <a:t>ACBM - IT GLOBAL KEY CONCEPTS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CONFIDENTIAL MATERIAL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9249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860A6A-D094-4629-B1A9-2FA86AF584D0}" type="slidenum">
              <a:rPr lang="fr-FR" smtClean="0"/>
              <a:t>3</a:t>
            </a:fld>
            <a:endParaRPr lang="fr-FR" dirty="0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dirty="0"/>
              <a:t>ACBM - IT GLOBAL KEY CONCEPTS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CONFIDENTIAL MATERIAL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5409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771525" y="747713"/>
            <a:ext cx="5273675" cy="37338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9" name="Espace réservé de l'en-tête 8"/>
          <p:cNvSpPr>
            <a:spLocks noGrp="1"/>
          </p:cNvSpPr>
          <p:nvPr>
            <p:ph type="hdr" sz="quarter" idx="15"/>
          </p:nvPr>
        </p:nvSpPr>
        <p:spPr/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439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="1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ACBM - IT GLOBAL KEY CONCEPTS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 MATERIAL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60A6A-D094-4629-B1A9-2FA86AF584D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54934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="1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ACBM - IT GLOBAL KEY CONCEPTS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 MATERIAL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60A6A-D094-4629-B1A9-2FA86AF584D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74948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771525" y="747713"/>
            <a:ext cx="5273675" cy="37338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9" name="Espace réservé de l'en-tête 8"/>
          <p:cNvSpPr>
            <a:spLocks noGrp="1"/>
          </p:cNvSpPr>
          <p:nvPr>
            <p:ph type="hdr" sz="quarter" idx="15"/>
          </p:nvPr>
        </p:nvSpPr>
        <p:spPr/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1009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  <a:highlight>
                  <a:srgbClr val="FF0000"/>
                </a:highlight>
              </a:rPr>
              <a:t>L1123-3 du CGPPP</a:t>
            </a:r>
          </a:p>
          <a:p>
            <a:r>
              <a:rPr lang="fr-FR" dirty="0"/>
              <a:t>-Recherches des éventuels propriétaires (pas de délai) </a:t>
            </a:r>
          </a:p>
          <a:p>
            <a:r>
              <a:rPr lang="fr-FR" dirty="0"/>
              <a:t>-Avis de la commission communale des impôts directs</a:t>
            </a:r>
          </a:p>
          <a:p>
            <a:r>
              <a:rPr lang="fr-FR" dirty="0"/>
              <a:t>-Arrêté du constat du Maire ou PR d’EPCI</a:t>
            </a:r>
          </a:p>
          <a:p>
            <a:r>
              <a:rPr lang="fr-FR" dirty="0"/>
              <a:t>-Formalités de publicité (6 mois min durant lesquels le propriétaire peut se faire connaître </a:t>
            </a:r>
          </a:p>
          <a:p>
            <a:r>
              <a:rPr lang="fr-FR" dirty="0"/>
              <a:t>-Vacance présumée du bien (6mois durant lesquels la commune ou l’EPCI doivent délibérer)</a:t>
            </a:r>
          </a:p>
          <a:p>
            <a:r>
              <a:rPr lang="fr-FR" dirty="0"/>
              <a:t>-</a:t>
            </a:r>
            <a:r>
              <a:rPr lang="fr-FR" b="1" dirty="0"/>
              <a:t>En l’absence de délibération : revient à l’Etat</a:t>
            </a:r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ACBM - IT GLOBAL KEY CONCEPTS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 MATERIAL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60A6A-D094-4629-B1A9-2FA86AF584D0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07914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Loi 3DS : La procédure de déclaration d’un bien  en état d’abandon manifeste concerne tout le territoire de la commune. La procédure d’expropriation peut être justifiée par la création de réserves foncières.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b="1" dirty="0">
                <a:solidFill>
                  <a:srgbClr val="FF0000"/>
                </a:solidFill>
                <a:highlight>
                  <a:srgbClr val="FF0000"/>
                </a:highlight>
              </a:rPr>
              <a:t>EXPROPRIATION: </a:t>
            </a:r>
          </a:p>
          <a:p>
            <a:endParaRPr lang="fr-FR" dirty="0"/>
          </a:p>
          <a:p>
            <a:r>
              <a:rPr lang="fr-FR" dirty="0"/>
              <a:t>Le CM précise dans la délibération de lancement : </a:t>
            </a:r>
            <a:r>
              <a:rPr lang="fr-FR" b="1" u="sng" dirty="0">
                <a:solidFill>
                  <a:srgbClr val="00B050"/>
                </a:solidFill>
              </a:rPr>
              <a:t>l’objet et les modalités de l’expropriation </a:t>
            </a:r>
          </a:p>
          <a:p>
            <a:r>
              <a:rPr lang="fr-FR" b="0" u="none" dirty="0">
                <a:solidFill>
                  <a:srgbClr val="00B050"/>
                </a:solidFill>
              </a:rPr>
              <a:t>-Objet : la construction ou la réhabilitation aux fins d’habitation ou d’un projet d’intérêt collectif de restructuration, rénovation ou aménagement et les réserves foncières à ces fins. </a:t>
            </a:r>
          </a:p>
          <a:p>
            <a:r>
              <a:rPr lang="fr-FR" b="0" u="none" dirty="0">
                <a:solidFill>
                  <a:srgbClr val="00B050"/>
                </a:solidFill>
              </a:rPr>
              <a:t>-La commune peut choisir de déléguer cette opération à l’EPCI ou un concessionnaire d’opération d’aménagement </a:t>
            </a:r>
          </a:p>
          <a:p>
            <a:endParaRPr lang="fr-FR" b="0" u="none" dirty="0">
              <a:solidFill>
                <a:srgbClr val="00B050"/>
              </a:solidFill>
            </a:endParaRPr>
          </a:p>
          <a:p>
            <a:r>
              <a:rPr lang="fr-FR" b="1" u="sng" dirty="0">
                <a:solidFill>
                  <a:srgbClr val="00B050"/>
                </a:solidFill>
              </a:rPr>
              <a:t>Constitution du dossier par le maire </a:t>
            </a:r>
            <a:r>
              <a:rPr lang="fr-FR" b="0" u="none" dirty="0">
                <a:solidFill>
                  <a:srgbClr val="00B050"/>
                </a:solidFill>
              </a:rPr>
              <a:t>:  (mis à disposition du public pendant 1 mois , dépôt auprès du Préfet </a:t>
            </a:r>
          </a:p>
          <a:p>
            <a:r>
              <a:rPr lang="fr-FR" b="0" u="none" dirty="0">
                <a:solidFill>
                  <a:srgbClr val="00B050"/>
                </a:solidFill>
              </a:rPr>
              <a:t>-Description simplifiée du projet justifiant l’acquisition de l’immeuble et évaluation sommaire de son coût </a:t>
            </a:r>
          </a:p>
          <a:p>
            <a:endParaRPr lang="fr-FR" b="0" u="none" dirty="0">
              <a:solidFill>
                <a:srgbClr val="00B050"/>
              </a:solidFill>
            </a:endParaRPr>
          </a:p>
          <a:p>
            <a:r>
              <a:rPr lang="fr-FR" b="1" u="sng" dirty="0">
                <a:solidFill>
                  <a:srgbClr val="00B050"/>
                </a:solidFill>
              </a:rPr>
              <a:t>Délivrance de l’arrêté préfectoral</a:t>
            </a:r>
          </a:p>
          <a:p>
            <a:r>
              <a:rPr lang="fr-FR" b="0" u="none" dirty="0">
                <a:solidFill>
                  <a:srgbClr val="00B050"/>
                </a:solidFill>
              </a:rPr>
              <a:t>-Déclaration d’utilité publique du projet, indication des parcelles à exproprier et de leurs propriétaires ou ayants-droits, déclaration de cessibilité, fixation de l’indemnité provisionnelle due aux propriétaires en référence à l’avis des Domaines et de la date de la prise de possession du bien. </a:t>
            </a:r>
          </a:p>
          <a:p>
            <a:r>
              <a:rPr lang="fr-FR" b="0" u="none" dirty="0">
                <a:solidFill>
                  <a:srgbClr val="00B050"/>
                </a:solidFill>
              </a:rPr>
              <a:t>-Publicité : recueil des actes départementaux et affichage en Mairie + notification aux propriétaires et ayants droits </a:t>
            </a:r>
          </a:p>
          <a:p>
            <a:endParaRPr lang="fr-FR" b="0" u="none" dirty="0">
              <a:solidFill>
                <a:srgbClr val="00B050"/>
              </a:solidFill>
            </a:endParaRPr>
          </a:p>
          <a:p>
            <a:r>
              <a:rPr lang="fr-FR" b="1" u="sng" dirty="0">
                <a:solidFill>
                  <a:srgbClr val="00B050"/>
                </a:solidFill>
              </a:rPr>
              <a:t>Transfert de propriété : </a:t>
            </a:r>
          </a:p>
          <a:p>
            <a:r>
              <a:rPr lang="fr-FR" b="0" u="none" dirty="0">
                <a:solidFill>
                  <a:srgbClr val="00B050"/>
                </a:solidFill>
              </a:rPr>
              <a:t>-Par voie d’acquisition amiable ou par expropriation avec fixation judiciaire du prix en application des articles L11 et L12-2 du code de l’</a:t>
            </a:r>
            <a:r>
              <a:rPr lang="fr-FR" b="0" u="none" dirty="0" err="1">
                <a:solidFill>
                  <a:srgbClr val="00B050"/>
                </a:solidFill>
              </a:rPr>
              <a:t>expro</a:t>
            </a:r>
            <a:r>
              <a:rPr lang="fr-FR" b="0" u="none" dirty="0">
                <a:solidFill>
                  <a:srgbClr val="00B050"/>
                </a:solidFill>
              </a:rPr>
              <a:t> </a:t>
            </a:r>
          </a:p>
          <a:p>
            <a:pPr algn="l"/>
            <a:r>
              <a:rPr lang="fr-FR" b="0" u="none" dirty="0">
                <a:solidFill>
                  <a:srgbClr val="00B050"/>
                </a:solidFill>
              </a:rPr>
              <a:t>-Extinction des privilèges et hypothèques sur le bien à l’expiration d’un délai de 6 mois à compter de l’ordonnance d’expropriation et suite à la publicité aux bureau des hypothèques. </a:t>
            </a:r>
          </a:p>
          <a:p>
            <a:pPr algn="l"/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ACBM - IT GLOBAL KEY CONCEPTS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 MATERIAL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60A6A-D094-4629-B1A9-2FA86AF584D0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068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1D864-C5EC-064C-B0F4-3A2DB1AB6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171" y="402990"/>
            <a:ext cx="9223058" cy="146302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08C2D-B599-DA46-A24F-64AC6A40C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171" y="2014949"/>
            <a:ext cx="9223058" cy="4802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5A5CA-E522-5C4E-8245-6C9E69850D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5171" y="7015527"/>
            <a:ext cx="2406015" cy="402990"/>
          </a:xfrm>
          <a:prstGeom prst="rect">
            <a:avLst/>
          </a:prstGeom>
        </p:spPr>
        <p:txBody>
          <a:bodyPr/>
          <a:lstStyle/>
          <a:p>
            <a:fld id="{0AA0181B-C24E-F64E-AA1D-8764121C6F42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9BD0E9-512A-C64F-88E9-FF4813544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42189" y="7015527"/>
            <a:ext cx="3609023" cy="40299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5AB606-4737-F946-A9B1-E650B8AF0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52214" y="7015527"/>
            <a:ext cx="2406015" cy="402990"/>
          </a:xfrm>
          <a:prstGeom prst="rect">
            <a:avLst/>
          </a:prstGeom>
        </p:spPr>
        <p:txBody>
          <a:bodyPr/>
          <a:lstStyle/>
          <a:p>
            <a:fld id="{17BEBB42-6FB3-864B-BB09-95518A393E6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3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78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customXml" Target="../../customXml/item2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16.xml"/><Relationship Id="rId6" Type="http://schemas.openxmlformats.org/officeDocument/2006/relationships/hyperlink" Target="http://www.cfmel.fr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customXml" Target="../../customXml/item20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customXml" Target="../../customXml/item1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25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1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8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2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2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D:\travail - web\cfmel\2019\2018 Presentation\background.png"/>
          <p:cNvPicPr>
            <a:picLocks noChangeAspect="1" noChangeArrowheads="1"/>
          </p:cNvPicPr>
          <p:nvPr>
            <p:custDataLst>
              <p:custData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9700" y="-1032166"/>
            <a:ext cx="13296900" cy="12767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travail - web\cfmel\2019\2018 Presentation\CFMEL-LOGO-VECTOR-FINAL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0" y="1303337"/>
            <a:ext cx="5400675" cy="404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709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travail - web\cfmel\2019\2018 Presentation\background.png"/>
          <p:cNvPicPr>
            <a:picLocks noChangeAspect="1" noChangeArrowheads="1"/>
          </p:cNvPicPr>
          <p:nvPr>
            <p:custDataLst>
              <p:custData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300" y="5308599"/>
            <a:ext cx="7886700" cy="7572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D:\travail - web\cfmel\2019\2018 Presentation\CFMEL-LOGO-VECTOR-FINAL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700" y="-177800"/>
            <a:ext cx="2700337" cy="2024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6582A41B-5514-45DF-A462-950F020D53FC}"/>
              </a:ext>
            </a:extLst>
          </p:cNvPr>
          <p:cNvSpPr txBox="1"/>
          <p:nvPr/>
        </p:nvSpPr>
        <p:spPr>
          <a:xfrm>
            <a:off x="457200" y="1846263"/>
            <a:ext cx="9779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800" dirty="0">
              <a:solidFill>
                <a:schemeClr val="bg1"/>
              </a:solidFill>
            </a:endParaRPr>
          </a:p>
          <a:p>
            <a:pPr algn="ctr"/>
            <a:r>
              <a:rPr lang="fr-FR" sz="2800" dirty="0">
                <a:solidFill>
                  <a:schemeClr val="bg1"/>
                </a:solidFill>
                <a:latin typeface="Myriad Pro Light" pitchFamily="34" charset="0"/>
              </a:rPr>
              <a:t>Retrouvez toutes les informations utiles sur : </a:t>
            </a:r>
          </a:p>
          <a:p>
            <a:pPr algn="ctr"/>
            <a:r>
              <a:rPr lang="fr-FR" sz="3200" b="1" dirty="0">
                <a:solidFill>
                  <a:schemeClr val="bg1"/>
                </a:solidFill>
                <a:latin typeface="Myriad Pro Light" pitchFamily="34" charset="0"/>
                <a:hlinkClick r:id="rId6"/>
              </a:rPr>
              <a:t>www.cfmel.fr</a:t>
            </a:r>
            <a:endParaRPr lang="fr-FR" sz="3200" b="1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fr-FR" sz="28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fr-FR" sz="2800" dirty="0">
                <a:latin typeface="Myriad Pro Light" pitchFamily="34" charset="0"/>
              </a:rPr>
              <a:t>Schémas de procédure</a:t>
            </a:r>
          </a:p>
          <a:p>
            <a:pPr algn="ctr"/>
            <a:r>
              <a:rPr lang="fr-FR" sz="2800" dirty="0">
                <a:latin typeface="Myriad Pro Light" pitchFamily="34" charset="0"/>
              </a:rPr>
              <a:t>Fiches pratiques </a:t>
            </a:r>
          </a:p>
          <a:p>
            <a:pPr algn="ctr"/>
            <a:endParaRPr lang="fr-FR" sz="28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fr-FR" sz="2800" dirty="0">
                <a:solidFill>
                  <a:schemeClr val="bg1"/>
                </a:solidFill>
                <a:latin typeface="Myriad Pro Light" pitchFamily="34" charset="0"/>
              </a:rPr>
              <a:t>Liens utiles :</a:t>
            </a:r>
          </a:p>
          <a:p>
            <a:pPr algn="ctr"/>
            <a:r>
              <a:rPr lang="fr-FR" sz="2800">
                <a:solidFill>
                  <a:schemeClr val="bg1"/>
                </a:solidFill>
                <a:latin typeface="Myriad Pro Light" pitchFamily="34" charset="0"/>
              </a:rPr>
              <a:t>http://www.fncofor.fr/</a:t>
            </a:r>
            <a:endParaRPr lang="fr-FR" sz="28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815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travail - web\cfmel\2019\2018 Presentation\background.png"/>
          <p:cNvPicPr>
            <a:picLocks noChangeAspect="1" noChangeArrowheads="1"/>
          </p:cNvPicPr>
          <p:nvPr>
            <p:custDataLst>
              <p:custData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5308598"/>
            <a:ext cx="7886700" cy="7572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447675" y="1574799"/>
            <a:ext cx="9829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bg1"/>
                </a:solidFill>
                <a:latin typeface="Myriad Pro Light" pitchFamily="34" charset="0"/>
              </a:rPr>
              <a:t>Déroulement de la visio-conférence</a:t>
            </a:r>
          </a:p>
          <a:p>
            <a:pPr algn="just"/>
            <a:endParaRPr lang="fr-FR" sz="3600" dirty="0">
              <a:solidFill>
                <a:schemeClr val="bg1"/>
              </a:solidFill>
              <a:latin typeface="Myriad Pro Light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FR" sz="3600" dirty="0">
                <a:solidFill>
                  <a:schemeClr val="bg1"/>
                </a:solidFill>
                <a:latin typeface="Myriad Pro Light" pitchFamily="34" charset="0"/>
              </a:rPr>
              <a:t>Présentation synthétique d’1h30.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FR" sz="3600" dirty="0">
                <a:solidFill>
                  <a:schemeClr val="bg1"/>
                </a:solidFill>
                <a:latin typeface="Myriad Pro Light" pitchFamily="34" charset="0"/>
              </a:rPr>
              <a:t>Temps d’échange et question en fin de chaque chapitre (oralement ; chat )</a:t>
            </a:r>
          </a:p>
          <a:p>
            <a:pPr algn="just"/>
            <a:endParaRPr lang="fr-FR" sz="36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fr-FR" sz="3600" i="1" dirty="0">
                <a:solidFill>
                  <a:schemeClr val="bg1"/>
                </a:solidFill>
                <a:latin typeface="Myriad Pro Light" pitchFamily="34" charset="0"/>
              </a:rPr>
              <a:t>Pendant la présentation, les micros et caméras des participants doivent être coupés pour permettre l’enregistrement de la session.</a:t>
            </a:r>
          </a:p>
          <a:p>
            <a:pPr algn="ctr"/>
            <a:r>
              <a:rPr lang="fr-FR" sz="3600" i="1" dirty="0">
                <a:solidFill>
                  <a:schemeClr val="bg1"/>
                </a:solidFill>
                <a:latin typeface="Myriad Pro Light" pitchFamily="34" charset="0"/>
              </a:rPr>
              <a:t>Merci de votre participation.</a:t>
            </a:r>
          </a:p>
        </p:txBody>
      </p:sp>
      <p:pic>
        <p:nvPicPr>
          <p:cNvPr id="7" name="Picture 4" descr="D:\travail - web\cfmel\2019\2018 Presentation\CFMEL-LOGO-VECTOR-FINAL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700" y="-177800"/>
            <a:ext cx="2700337" cy="2024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545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travail - web\cfmel\2019\2018 Presentation\background.png"/>
          <p:cNvPicPr>
            <a:picLocks noChangeAspect="1" noChangeArrowheads="1"/>
          </p:cNvPicPr>
          <p:nvPr>
            <p:custDataLst>
              <p:custData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5308598"/>
            <a:ext cx="7886700" cy="7572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473075" y="1574800"/>
            <a:ext cx="98298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>
                <a:solidFill>
                  <a:schemeClr val="bg1"/>
                </a:solidFill>
                <a:latin typeface="Myriad Pro Light" pitchFamily="34" charset="0"/>
              </a:rPr>
              <a:t>Les leviers d’action face aux immeubles abandonnés dans votre commune</a:t>
            </a:r>
          </a:p>
          <a:p>
            <a:pPr algn="ctr"/>
            <a:endParaRPr lang="fr-FR" sz="36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fr-FR" sz="3600" dirty="0">
                <a:solidFill>
                  <a:schemeClr val="bg1"/>
                </a:solidFill>
                <a:latin typeface="Myriad Pro Light" pitchFamily="34" charset="0"/>
              </a:rPr>
              <a:t>Visio conférence</a:t>
            </a:r>
          </a:p>
          <a:p>
            <a:pPr algn="ctr"/>
            <a:r>
              <a:rPr lang="fr-FR" sz="3600" dirty="0">
                <a:solidFill>
                  <a:schemeClr val="bg1"/>
                </a:solidFill>
                <a:latin typeface="Myriad Pro Light" pitchFamily="34" charset="0"/>
              </a:rPr>
              <a:t>En partenariat avec la COFOR </a:t>
            </a:r>
          </a:p>
        </p:txBody>
      </p:sp>
      <p:pic>
        <p:nvPicPr>
          <p:cNvPr id="7" name="Picture 4" descr="D:\travail - web\cfmel\2019\2018 Presentation\CFMEL-LOGO-VECTOR-FINAL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700" y="-177800"/>
            <a:ext cx="2700337" cy="2024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591090F3-40BF-D063-BE1E-1BDD0D7AA498}"/>
              </a:ext>
            </a:extLst>
          </p:cNvPr>
          <p:cNvSpPr txBox="1"/>
          <p:nvPr/>
        </p:nvSpPr>
        <p:spPr>
          <a:xfrm>
            <a:off x="850900" y="5117237"/>
            <a:ext cx="945197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dirty="0">
                <a:solidFill>
                  <a:schemeClr val="bg1"/>
                </a:solidFill>
                <a:latin typeface="Myriad Pro Light" pitchFamily="34" charset="0"/>
              </a:rPr>
              <a:t>Samuel PONT Responsable Forêt – Foncier </a:t>
            </a:r>
          </a:p>
          <a:p>
            <a:pPr algn="ctr"/>
            <a:r>
              <a:rPr lang="fr-FR" sz="1800" b="1" dirty="0">
                <a:solidFill>
                  <a:srgbClr val="74B344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UNION RÉGIONALE DES COLLECTIVITES FORESTIERES </a:t>
            </a:r>
            <a:br>
              <a:rPr lang="fr-FR" sz="1800" b="1" dirty="0">
                <a:solidFill>
                  <a:srgbClr val="74B344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</a:br>
            <a:r>
              <a:rPr lang="fr-FR" sz="1800" b="1" dirty="0">
                <a:solidFill>
                  <a:srgbClr val="74B344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OCCITANIE PYRÉNÉES – MEDITERRANÉE 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endParaRPr lang="fr-FR" sz="18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fr-FR" sz="1800" dirty="0">
                <a:solidFill>
                  <a:schemeClr val="bg1"/>
                </a:solidFill>
                <a:latin typeface="Myriad Pro Light" pitchFamily="34" charset="0"/>
              </a:rPr>
              <a:t>Georgia LAHADY Apprentie Master 2 Droit des collectivités </a:t>
            </a:r>
          </a:p>
          <a:p>
            <a:pPr algn="ctr"/>
            <a:r>
              <a:rPr lang="fr-FR" sz="1800" dirty="0">
                <a:solidFill>
                  <a:schemeClr val="bg1"/>
                </a:solidFill>
                <a:latin typeface="Myriad Pro Light" pitchFamily="34" charset="0"/>
              </a:rPr>
              <a:t>Sophie VAN MIGOM Directrice du CFMEL</a:t>
            </a:r>
          </a:p>
        </p:txBody>
      </p:sp>
    </p:spTree>
    <p:extLst>
      <p:ext uri="{BB962C8B-B14F-4D97-AF65-F5344CB8AC3E}">
        <p14:creationId xmlns:p14="http://schemas.microsoft.com/office/powerpoint/2010/main" val="1925460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travail - web\cfmel\2019\2018 Presentation\background.png"/>
          <p:cNvPicPr>
            <a:picLocks noChangeAspect="1" noChangeArrowheads="1"/>
          </p:cNvPicPr>
          <p:nvPr>
            <p:custDataLst>
              <p:custData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631" y="5308601"/>
            <a:ext cx="7443346" cy="7572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D:\travail - web\cfmel\2019\2018 Presentation\CFMEL-LOGO-VECTOR-FINAL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3636" y="-177800"/>
            <a:ext cx="2548537" cy="2024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300566" y="1176072"/>
            <a:ext cx="9226785" cy="1832197"/>
          </a:xfrm>
          <a:prstGeom prst="rect">
            <a:avLst/>
          </a:prstGeom>
          <a:noFill/>
        </p:spPr>
        <p:txBody>
          <a:bodyPr wrap="square" lIns="88422" tIns="44210" rIns="88422" bIns="44210" rtlCol="0">
            <a:spAutoFit/>
          </a:bodyPr>
          <a:lstStyle/>
          <a:p>
            <a:r>
              <a:rPr lang="fr-FR" sz="3600" dirty="0">
                <a:solidFill>
                  <a:schemeClr val="bg1"/>
                </a:solidFill>
                <a:latin typeface="Myriad Pro Light" pitchFamily="34" charset="0"/>
              </a:rPr>
              <a:t>Quelques éléments de contexte …</a:t>
            </a:r>
          </a:p>
          <a:p>
            <a:pPr defTabSz="884209"/>
            <a:endParaRPr lang="fr-FR" sz="3863" dirty="0">
              <a:solidFill>
                <a:prstClr val="white"/>
              </a:solidFill>
              <a:latin typeface="Myriad Pro Light" pitchFamily="34" charset="0"/>
            </a:endParaRPr>
          </a:p>
          <a:p>
            <a:pPr defTabSz="884209"/>
            <a:endParaRPr lang="fr-FR" sz="3863" dirty="0">
              <a:solidFill>
                <a:prstClr val="white"/>
              </a:solidFill>
              <a:latin typeface="Myriad Pro Light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41904" y="3344644"/>
            <a:ext cx="5072919" cy="1787697"/>
          </a:xfrm>
          <a:prstGeom prst="rect">
            <a:avLst/>
          </a:prstGeom>
          <a:noFill/>
        </p:spPr>
        <p:txBody>
          <a:bodyPr wrap="square" lIns="88422" tIns="44210" rIns="88422" bIns="44210" rtlCol="0">
            <a:spAutoFit/>
          </a:bodyPr>
          <a:lstStyle/>
          <a:p>
            <a:pPr defTabSz="884209"/>
            <a:endParaRPr lang="fr-FR" sz="2759" dirty="0">
              <a:solidFill>
                <a:prstClr val="white"/>
              </a:solidFill>
              <a:latin typeface="Myriad Pro Light" pitchFamily="34" charset="0"/>
            </a:endParaRPr>
          </a:p>
          <a:p>
            <a:pPr defTabSz="884209"/>
            <a:r>
              <a:rPr lang="fr-FR" sz="2759" dirty="0">
                <a:solidFill>
                  <a:prstClr val="white"/>
                </a:solidFill>
                <a:latin typeface="Myriad Pro Light" pitchFamily="34" charset="0"/>
              </a:rPr>
              <a:t>Le diagnostic sut le territoire</a:t>
            </a:r>
          </a:p>
          <a:p>
            <a:pPr defTabSz="884209"/>
            <a:endParaRPr lang="fr-FR" sz="2759" dirty="0">
              <a:solidFill>
                <a:prstClr val="white"/>
              </a:solidFill>
              <a:latin typeface="Myriad Pro Light" pitchFamily="34" charset="0"/>
            </a:endParaRPr>
          </a:p>
          <a:p>
            <a:pPr defTabSz="884209"/>
            <a:r>
              <a:rPr lang="fr-FR" sz="2759" dirty="0">
                <a:solidFill>
                  <a:prstClr val="white"/>
                </a:solidFill>
                <a:latin typeface="Myriad Pro Light" pitchFamily="34" charset="0"/>
              </a:rPr>
              <a:t>Les responsabilités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05467B3-E7BF-E3CF-8B37-A81F908D47B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6700" y="2041615"/>
            <a:ext cx="4804796" cy="3090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594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travail - web\cfmel\2019\2018 Presentation\background.png"/>
          <p:cNvPicPr>
            <a:picLocks noChangeAspect="1" noChangeArrowheads="1"/>
          </p:cNvPicPr>
          <p:nvPr>
            <p:custDataLst>
              <p:custData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300" y="5308599"/>
            <a:ext cx="7886700" cy="7572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D:\travail - web\cfmel\2019\2018 Presentation\CFMEL-LOGO-VECTOR-FINAL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700" y="-177800"/>
            <a:ext cx="2700337" cy="2024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241300" y="697964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solidFill>
                  <a:schemeClr val="bg1"/>
                </a:solidFill>
                <a:latin typeface="Myriad Pro Light" pitchFamily="34" charset="0"/>
              </a:rPr>
              <a:t> </a:t>
            </a:r>
            <a:r>
              <a:rPr lang="fr-FR" sz="4000" dirty="0">
                <a:solidFill>
                  <a:prstClr val="white"/>
                </a:solidFill>
                <a:latin typeface="Myriad Pro Light" pitchFamily="34" charset="0"/>
              </a:rPr>
              <a:t>Le diagnostic : constat</a:t>
            </a:r>
            <a:endParaRPr lang="fr-FR" sz="4000" dirty="0">
              <a:solidFill>
                <a:schemeClr val="bg1"/>
              </a:solidFill>
              <a:latin typeface="Myriad Pro Light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46100" y="1846262"/>
            <a:ext cx="99568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bg1"/>
                </a:solidFill>
              </a:rPr>
              <a:t>Un état des lieux de la présence de biens abandonnés, non entretenus sur le territoire communal.</a:t>
            </a:r>
          </a:p>
          <a:p>
            <a:endParaRPr lang="fr-FR" sz="28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bg1"/>
                </a:solidFill>
              </a:rPr>
              <a:t>Une évaluation de l’état de l’immeuble et du niveau du degré de danger pour la sécurité des personnes et la sécurité publique.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8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bg1"/>
                </a:solidFill>
              </a:rPr>
              <a:t>Une photographie des réserves foncières sur le territoire communal.</a:t>
            </a:r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41644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travail - web\cfmel\2019\2018 Presentation\background.png"/>
          <p:cNvPicPr>
            <a:picLocks noChangeAspect="1" noChangeArrowheads="1"/>
          </p:cNvPicPr>
          <p:nvPr>
            <p:custDataLst>
              <p:custData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300" y="5308599"/>
            <a:ext cx="7886700" cy="7572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D:\travail - web\cfmel\2019\2018 Presentation\CFMEL-LOGO-VECTOR-FINAL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700" y="-177800"/>
            <a:ext cx="2700337" cy="2024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241300" y="697964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solidFill>
                  <a:schemeClr val="bg1"/>
                </a:solidFill>
                <a:latin typeface="Myriad Pro Light" pitchFamily="34" charset="0"/>
              </a:rPr>
              <a:t> </a:t>
            </a:r>
            <a:r>
              <a:rPr lang="fr-FR" sz="4000" dirty="0">
                <a:solidFill>
                  <a:prstClr val="white"/>
                </a:solidFill>
                <a:latin typeface="Myriad Pro Light" pitchFamily="34" charset="0"/>
              </a:rPr>
              <a:t>Le responsabilités</a:t>
            </a:r>
            <a:endParaRPr lang="fr-FR" sz="4000" dirty="0">
              <a:solidFill>
                <a:schemeClr val="bg1"/>
              </a:solidFill>
              <a:latin typeface="Myriad Pro Light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46100" y="1846262"/>
            <a:ext cx="9956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bg1"/>
                </a:solidFill>
              </a:rPr>
              <a:t>Le diagnostic permet au Maire d’agir et de déclencher la procédure adéquate.</a:t>
            </a:r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</p:txBody>
      </p:sp>
      <p:sp>
        <p:nvSpPr>
          <p:cNvPr id="25" name="Légende : flèche vers le bas 24">
            <a:extLst>
              <a:ext uri="{FF2B5EF4-FFF2-40B4-BE49-F238E27FC236}">
                <a16:creationId xmlns:a16="http://schemas.microsoft.com/office/drawing/2014/main" id="{EEB6E942-24FA-05C9-C9ED-286CBD54CAEA}"/>
              </a:ext>
            </a:extLst>
          </p:cNvPr>
          <p:cNvSpPr/>
          <p:nvPr/>
        </p:nvSpPr>
        <p:spPr>
          <a:xfrm>
            <a:off x="546100" y="3057375"/>
            <a:ext cx="2795494" cy="1620707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841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</a:rPr>
              <a:t>Risque pour sécurité des occupants et la sécurité publique</a:t>
            </a:r>
          </a:p>
        </p:txBody>
      </p:sp>
      <p:sp>
        <p:nvSpPr>
          <p:cNvPr id="27" name="Légende : flèche vers le bas 26">
            <a:extLst>
              <a:ext uri="{FF2B5EF4-FFF2-40B4-BE49-F238E27FC236}">
                <a16:creationId xmlns:a16="http://schemas.microsoft.com/office/drawing/2014/main" id="{D3679515-DC9D-1D19-BF42-B7C3CBA04487}"/>
              </a:ext>
            </a:extLst>
          </p:cNvPr>
          <p:cNvSpPr/>
          <p:nvPr/>
        </p:nvSpPr>
        <p:spPr>
          <a:xfrm>
            <a:off x="3886947" y="3086100"/>
            <a:ext cx="2667000" cy="1524000"/>
          </a:xfrm>
          <a:prstGeom prst="downArrowCallou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</a:rPr>
              <a:t>Risque environnemental  </a:t>
            </a:r>
          </a:p>
        </p:txBody>
      </p:sp>
      <p:sp>
        <p:nvSpPr>
          <p:cNvPr id="28" name="Légende : flèche vers le bas 27">
            <a:extLst>
              <a:ext uri="{FF2B5EF4-FFF2-40B4-BE49-F238E27FC236}">
                <a16:creationId xmlns:a16="http://schemas.microsoft.com/office/drawing/2014/main" id="{F995A53A-EE4F-072B-51CD-93A2B0CB26A2}"/>
              </a:ext>
            </a:extLst>
          </p:cNvPr>
          <p:cNvSpPr/>
          <p:nvPr/>
        </p:nvSpPr>
        <p:spPr>
          <a:xfrm>
            <a:off x="7099300" y="3105728"/>
            <a:ext cx="2971800" cy="1524000"/>
          </a:xfrm>
          <a:prstGeom prst="downArrowCallou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</a:rPr>
              <a:t>Défaut d’entretien  sans risque pour la sécurité 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8653DA2E-CE3A-A987-C3FC-C08042EF85ED}"/>
              </a:ext>
            </a:extLst>
          </p:cNvPr>
          <p:cNvSpPr/>
          <p:nvPr/>
        </p:nvSpPr>
        <p:spPr>
          <a:xfrm>
            <a:off x="546100" y="4866331"/>
            <a:ext cx="2795494" cy="762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Procédure des immeubles en danger – art. L  CCH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A9AE7818-F73B-004F-EA62-778CC95A86F3}"/>
              </a:ext>
            </a:extLst>
          </p:cNvPr>
          <p:cNvSpPr/>
          <p:nvPr/>
        </p:nvSpPr>
        <p:spPr>
          <a:xfrm>
            <a:off x="3886947" y="4859617"/>
            <a:ext cx="2667000" cy="762000"/>
          </a:xfrm>
          <a:prstGeom prst="roundRect">
            <a:avLst>
              <a:gd name="adj" fmla="val 34314"/>
            </a:avLst>
          </a:prstGeom>
          <a:solidFill>
            <a:schemeClr val="accent5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Mise en demeure et arrêté du Maire – art, L 2213-25 CGCT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50C74D09-8185-039B-4C39-70EE3239CD2E}"/>
              </a:ext>
            </a:extLst>
          </p:cNvPr>
          <p:cNvSpPr/>
          <p:nvPr/>
        </p:nvSpPr>
        <p:spPr>
          <a:xfrm>
            <a:off x="7138894" y="4837397"/>
            <a:ext cx="2971800" cy="762000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 w="0">
                  <a:noFill/>
                </a:ln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Biens vacants ou immeubles abandonnés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5B799187-EFA3-36B5-7673-25DDEB584F28}"/>
              </a:ext>
            </a:extLst>
          </p:cNvPr>
          <p:cNvSpPr/>
          <p:nvPr/>
        </p:nvSpPr>
        <p:spPr>
          <a:xfrm>
            <a:off x="546100" y="6070600"/>
            <a:ext cx="6007847" cy="80063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Procédure d’exécution d’office des travaux aux frais et risques du propriétaire  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7E4A30FF-B240-40E8-430F-8CF03FD48005}"/>
              </a:ext>
            </a:extLst>
          </p:cNvPr>
          <p:cNvSpPr/>
          <p:nvPr/>
        </p:nvSpPr>
        <p:spPr>
          <a:xfrm>
            <a:off x="7404100" y="6070599"/>
            <a:ext cx="2667000" cy="800637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Procédure d’acquisition</a:t>
            </a:r>
          </a:p>
        </p:txBody>
      </p:sp>
    </p:spTree>
    <p:extLst>
      <p:ext uri="{BB962C8B-B14F-4D97-AF65-F5344CB8AC3E}">
        <p14:creationId xmlns:p14="http://schemas.microsoft.com/office/powerpoint/2010/main" val="3688411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travail - web\cfmel\2019\2018 Presentation\background.png"/>
          <p:cNvPicPr>
            <a:picLocks noChangeAspect="1" noChangeArrowheads="1"/>
          </p:cNvPicPr>
          <p:nvPr>
            <p:custDataLst>
              <p:custData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544" y="-3354"/>
            <a:ext cx="7443346" cy="7572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98695" y="2868910"/>
            <a:ext cx="9073451" cy="2127406"/>
          </a:xfrm>
          <a:prstGeom prst="rect">
            <a:avLst/>
          </a:prstGeom>
          <a:noFill/>
        </p:spPr>
        <p:txBody>
          <a:bodyPr wrap="square" lIns="88422" tIns="44210" rIns="88422" bIns="44210" rtlCol="0">
            <a:spAutoFit/>
          </a:bodyPr>
          <a:lstStyle/>
          <a:p>
            <a:pPr defTabSz="884209"/>
            <a:r>
              <a:rPr lang="fr-FR" sz="6622" dirty="0">
                <a:solidFill>
                  <a:prstClr val="white"/>
                </a:solidFill>
                <a:latin typeface="Myriad Pro Light" pitchFamily="34" charset="0"/>
              </a:rPr>
              <a:t>Outils et préconisations présentés par la COFOR</a:t>
            </a:r>
          </a:p>
        </p:txBody>
      </p:sp>
    </p:spTree>
    <p:extLst>
      <p:ext uri="{BB962C8B-B14F-4D97-AF65-F5344CB8AC3E}">
        <p14:creationId xmlns:p14="http://schemas.microsoft.com/office/powerpoint/2010/main" val="365435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travail - web\cfmel\2019\2018 Presentation\background.png"/>
          <p:cNvPicPr>
            <a:picLocks noChangeAspect="1" noChangeArrowheads="1"/>
          </p:cNvPicPr>
          <p:nvPr>
            <p:custDataLst>
              <p:custData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061" y="4013912"/>
            <a:ext cx="7886700" cy="7572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D:\travail - web\cfmel\2019\2018 Presentation\CFMEL-LOGO-VECTOR-FINA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5923" y="-439446"/>
            <a:ext cx="2221753" cy="1665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0" y="338539"/>
            <a:ext cx="8471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4209"/>
            <a:r>
              <a:rPr lang="fr-FR" sz="3600" dirty="0">
                <a:solidFill>
                  <a:prstClr val="white"/>
                </a:solidFill>
                <a:latin typeface="Myriad Pro Light" pitchFamily="34" charset="0"/>
              </a:rPr>
              <a:t>La procédure : Biens vacants et sans maître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599891DE-B742-7BD4-7F08-990E09A38753}"/>
              </a:ext>
            </a:extLst>
          </p:cNvPr>
          <p:cNvSpPr/>
          <p:nvPr/>
        </p:nvSpPr>
        <p:spPr>
          <a:xfrm>
            <a:off x="4642469" y="4927374"/>
            <a:ext cx="2533031" cy="6557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Immeuble présumé sans maître 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668BBB7D-AA78-8CF2-8765-8291F81BFFB7}"/>
              </a:ext>
            </a:extLst>
          </p:cNvPr>
          <p:cNvCxnSpPr>
            <a:cxnSpLocks/>
          </p:cNvCxnSpPr>
          <p:nvPr/>
        </p:nvCxnSpPr>
        <p:spPr>
          <a:xfrm>
            <a:off x="1693839" y="2667619"/>
            <a:ext cx="0" cy="5813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540EB061-F64D-1793-EC9B-28F0E64977A5}"/>
              </a:ext>
            </a:extLst>
          </p:cNvPr>
          <p:cNvSpPr/>
          <p:nvPr/>
        </p:nvSpPr>
        <p:spPr>
          <a:xfrm>
            <a:off x="257401" y="3377516"/>
            <a:ext cx="2784307" cy="7813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Avis de la commission communale des impôts directs (CCID) </a:t>
            </a:r>
          </a:p>
        </p:txBody>
      </p:sp>
      <p:cxnSp>
        <p:nvCxnSpPr>
          <p:cNvPr id="47" name="Connecteur droit avec flèche 46">
            <a:extLst>
              <a:ext uri="{FF2B5EF4-FFF2-40B4-BE49-F238E27FC236}">
                <a16:creationId xmlns:a16="http://schemas.microsoft.com/office/drawing/2014/main" id="{5390DC25-198C-EC0C-B818-2E22D8F7B76E}"/>
              </a:ext>
            </a:extLst>
          </p:cNvPr>
          <p:cNvCxnSpPr>
            <a:cxnSpLocks/>
          </p:cNvCxnSpPr>
          <p:nvPr/>
        </p:nvCxnSpPr>
        <p:spPr>
          <a:xfrm>
            <a:off x="1694449" y="4200235"/>
            <a:ext cx="0" cy="4664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70" name="Rectangle : coins arrondis 2069">
            <a:extLst>
              <a:ext uri="{FF2B5EF4-FFF2-40B4-BE49-F238E27FC236}">
                <a16:creationId xmlns:a16="http://schemas.microsoft.com/office/drawing/2014/main" id="{A5C8CBEC-A18D-54A4-A5FD-3BF8306CD2DB}"/>
              </a:ext>
            </a:extLst>
          </p:cNvPr>
          <p:cNvSpPr/>
          <p:nvPr/>
        </p:nvSpPr>
        <p:spPr>
          <a:xfrm>
            <a:off x="7914774" y="2004905"/>
            <a:ext cx="2666109" cy="78139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Arrêté du maire :</a:t>
            </a:r>
          </a:p>
          <a:p>
            <a:pPr algn="ctr"/>
            <a:r>
              <a:rPr lang="fr-FR" sz="1400" dirty="0"/>
              <a:t> incorporation du bien dans le domaine privé communal </a:t>
            </a:r>
          </a:p>
        </p:txBody>
      </p:sp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BE58CBC4-2632-91EE-8179-A0D611F13C3A}"/>
              </a:ext>
            </a:extLst>
          </p:cNvPr>
          <p:cNvSpPr/>
          <p:nvPr/>
        </p:nvSpPr>
        <p:spPr>
          <a:xfrm>
            <a:off x="7914773" y="3631992"/>
            <a:ext cx="2666101" cy="56057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Arrêté préfectoral: </a:t>
            </a:r>
          </a:p>
          <a:p>
            <a:pPr algn="ctr"/>
            <a:r>
              <a:rPr lang="fr-FR" sz="1400" dirty="0"/>
              <a:t>Le bien revient à l’Etat 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25BF3CB3-2DFE-4CFE-F1F1-BFC8BA40FDF5}"/>
              </a:ext>
            </a:extLst>
          </p:cNvPr>
          <p:cNvSpPr/>
          <p:nvPr/>
        </p:nvSpPr>
        <p:spPr>
          <a:xfrm>
            <a:off x="257401" y="1497851"/>
            <a:ext cx="2784310" cy="6816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Immeuble présumé sans maître 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48B11841-6EFE-BD2A-7230-858B9C51D162}"/>
              </a:ext>
            </a:extLst>
          </p:cNvPr>
          <p:cNvSpPr/>
          <p:nvPr/>
        </p:nvSpPr>
        <p:spPr>
          <a:xfrm>
            <a:off x="242674" y="4927374"/>
            <a:ext cx="2813760" cy="65573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Arrêté constatant la vacance 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7BD6A553-4E4C-BD9D-1D9B-E5BBD5537E0A}"/>
              </a:ext>
            </a:extLst>
          </p:cNvPr>
          <p:cNvCxnSpPr>
            <a:cxnSpLocks/>
          </p:cNvCxnSpPr>
          <p:nvPr/>
        </p:nvCxnSpPr>
        <p:spPr>
          <a:xfrm>
            <a:off x="7251699" y="2413000"/>
            <a:ext cx="53184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Flèche : double flèche horizontale 13">
            <a:extLst>
              <a:ext uri="{FF2B5EF4-FFF2-40B4-BE49-F238E27FC236}">
                <a16:creationId xmlns:a16="http://schemas.microsoft.com/office/drawing/2014/main" id="{F048F0CC-92A4-77EE-8214-E24F7EF41310}"/>
              </a:ext>
            </a:extLst>
          </p:cNvPr>
          <p:cNvSpPr/>
          <p:nvPr/>
        </p:nvSpPr>
        <p:spPr>
          <a:xfrm>
            <a:off x="242673" y="5583108"/>
            <a:ext cx="2865569" cy="483858"/>
          </a:xfrm>
          <a:prstGeom prst="leftRightArrow">
            <a:avLst>
              <a:gd name="adj1" fmla="val 100000"/>
              <a:gd name="adj2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/>
              <a:t>Affichage en mairie et sur le lieu concerné (6mois)</a:t>
            </a:r>
          </a:p>
        </p:txBody>
      </p:sp>
      <p:sp>
        <p:nvSpPr>
          <p:cNvPr id="15" name="Flèche : double flèche horizontale 14">
            <a:extLst>
              <a:ext uri="{FF2B5EF4-FFF2-40B4-BE49-F238E27FC236}">
                <a16:creationId xmlns:a16="http://schemas.microsoft.com/office/drawing/2014/main" id="{622293D5-00EE-A681-4BD5-0DE068DFDA05}"/>
              </a:ext>
            </a:extLst>
          </p:cNvPr>
          <p:cNvSpPr/>
          <p:nvPr/>
        </p:nvSpPr>
        <p:spPr>
          <a:xfrm>
            <a:off x="257401" y="6084394"/>
            <a:ext cx="2850842" cy="423087"/>
          </a:xfrm>
          <a:prstGeom prst="leftRightArrow">
            <a:avLst>
              <a:gd name="adj1" fmla="val 100000"/>
              <a:gd name="adj2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/>
              <a:t>Notification de l’arrêté au préfet </a:t>
            </a:r>
          </a:p>
        </p:txBody>
      </p:sp>
      <p:sp>
        <p:nvSpPr>
          <p:cNvPr id="17" name="Flèche : double flèche horizontale 16">
            <a:extLst>
              <a:ext uri="{FF2B5EF4-FFF2-40B4-BE49-F238E27FC236}">
                <a16:creationId xmlns:a16="http://schemas.microsoft.com/office/drawing/2014/main" id="{62F7590B-A8C1-0762-3FB1-664B1D5DC891}"/>
              </a:ext>
            </a:extLst>
          </p:cNvPr>
          <p:cNvSpPr/>
          <p:nvPr/>
        </p:nvSpPr>
        <p:spPr>
          <a:xfrm>
            <a:off x="231254" y="2179110"/>
            <a:ext cx="2784310" cy="388698"/>
          </a:xfrm>
          <a:prstGeom prst="leftRightArrow">
            <a:avLst>
              <a:gd name="adj1" fmla="val 100000"/>
              <a:gd name="adj2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/>
              <a:t>Recherches, informations de l’administration fiscale 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C17E91DD-F2C8-C8C0-00EE-ABDBDB1A7F21}"/>
              </a:ext>
            </a:extLst>
          </p:cNvPr>
          <p:cNvSpPr/>
          <p:nvPr/>
        </p:nvSpPr>
        <p:spPr>
          <a:xfrm>
            <a:off x="4621879" y="2016246"/>
            <a:ext cx="2533029" cy="8312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Délibération du conseil municipal </a:t>
            </a:r>
          </a:p>
        </p:txBody>
      </p:sp>
      <p:sp>
        <p:nvSpPr>
          <p:cNvPr id="19" name="Flèche : double flèche horizontale 18">
            <a:extLst>
              <a:ext uri="{FF2B5EF4-FFF2-40B4-BE49-F238E27FC236}">
                <a16:creationId xmlns:a16="http://schemas.microsoft.com/office/drawing/2014/main" id="{A4EE4007-E7C5-F19D-C46A-C92C4701B8C0}"/>
              </a:ext>
            </a:extLst>
          </p:cNvPr>
          <p:cNvSpPr/>
          <p:nvPr/>
        </p:nvSpPr>
        <p:spPr>
          <a:xfrm>
            <a:off x="7914782" y="2786299"/>
            <a:ext cx="2666101" cy="446219"/>
          </a:xfrm>
          <a:prstGeom prst="leftRightArrow">
            <a:avLst>
              <a:gd name="adj1" fmla="val 100000"/>
              <a:gd name="adj2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/>
              <a:t>Acte administratif ou notarié </a:t>
            </a:r>
          </a:p>
          <a:p>
            <a:pPr algn="ctr"/>
            <a:r>
              <a:rPr lang="fr-FR" sz="1100" dirty="0"/>
              <a:t>Publication  au fichier immobilier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398F91C6-55DC-42AE-9F39-7628D9B532FD}"/>
              </a:ext>
            </a:extLst>
          </p:cNvPr>
          <p:cNvCxnSpPr>
            <a:cxnSpLocks/>
          </p:cNvCxnSpPr>
          <p:nvPr/>
        </p:nvCxnSpPr>
        <p:spPr>
          <a:xfrm flipV="1">
            <a:off x="5858177" y="2941914"/>
            <a:ext cx="0" cy="6140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Flèche : double flèche horizontale 2">
            <a:extLst>
              <a:ext uri="{FF2B5EF4-FFF2-40B4-BE49-F238E27FC236}">
                <a16:creationId xmlns:a16="http://schemas.microsoft.com/office/drawing/2014/main" id="{0919B4EE-999E-B6A8-4859-629A3972C270}"/>
              </a:ext>
            </a:extLst>
          </p:cNvPr>
          <p:cNvSpPr/>
          <p:nvPr/>
        </p:nvSpPr>
        <p:spPr>
          <a:xfrm>
            <a:off x="3213100" y="5047311"/>
            <a:ext cx="1295399" cy="403071"/>
          </a:xfrm>
          <a:prstGeom prst="leftRightArrow">
            <a:avLst>
              <a:gd name="adj1" fmla="val 50000"/>
              <a:gd name="adj2" fmla="val 3665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6 MOIS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37264B51-82C1-4797-58DE-4B4EC289AC58}"/>
              </a:ext>
            </a:extLst>
          </p:cNvPr>
          <p:cNvSpPr/>
          <p:nvPr/>
        </p:nvSpPr>
        <p:spPr>
          <a:xfrm>
            <a:off x="4642469" y="3650408"/>
            <a:ext cx="2533030" cy="52374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A défaut 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F764833D-3870-9CD0-9A3F-3D587D2CE62D}"/>
              </a:ext>
            </a:extLst>
          </p:cNvPr>
          <p:cNvCxnSpPr>
            <a:cxnSpLocks/>
          </p:cNvCxnSpPr>
          <p:nvPr/>
        </p:nvCxnSpPr>
        <p:spPr>
          <a:xfrm>
            <a:off x="7251699" y="3860800"/>
            <a:ext cx="54433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95CA7E0D-B65E-D47B-9C56-8EB27EE881D9}"/>
              </a:ext>
            </a:extLst>
          </p:cNvPr>
          <p:cNvCxnSpPr>
            <a:cxnSpLocks/>
          </p:cNvCxnSpPr>
          <p:nvPr/>
        </p:nvCxnSpPr>
        <p:spPr>
          <a:xfrm flipV="1">
            <a:off x="5889038" y="4340071"/>
            <a:ext cx="0" cy="4664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7413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travail - web\cfmel\2019\2018 Presentation\background.png"/>
          <p:cNvPicPr>
            <a:picLocks noChangeAspect="1" noChangeArrowheads="1"/>
          </p:cNvPicPr>
          <p:nvPr>
            <p:custDataLst>
              <p:custData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784" y="5102655"/>
            <a:ext cx="7886700" cy="7572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D:\travail - web\cfmel\2019\2018 Presentation\CFMEL-LOGO-VECTOR-FINAL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1831" y="-449262"/>
            <a:ext cx="2700337" cy="2024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14321" y="302284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4209"/>
            <a:r>
              <a:rPr lang="fr-FR" sz="3600" dirty="0">
                <a:solidFill>
                  <a:prstClr val="white"/>
                </a:solidFill>
                <a:latin typeface="Myriad Pro Light" pitchFamily="34" charset="0"/>
              </a:rPr>
              <a:t>La procédure : terrains abandonnés</a:t>
            </a:r>
          </a:p>
        </p:txBody>
      </p:sp>
      <p:sp>
        <p:nvSpPr>
          <p:cNvPr id="2" name="Double flèche horizontale 55">
            <a:extLst>
              <a:ext uri="{FF2B5EF4-FFF2-40B4-BE49-F238E27FC236}">
                <a16:creationId xmlns:a16="http://schemas.microsoft.com/office/drawing/2014/main" id="{89673941-977D-47DB-A1C2-0EF8E93FAACC}"/>
              </a:ext>
            </a:extLst>
          </p:cNvPr>
          <p:cNvSpPr/>
          <p:nvPr/>
        </p:nvSpPr>
        <p:spPr>
          <a:xfrm rot="16200000">
            <a:off x="-1982454" y="4732139"/>
            <a:ext cx="4364864" cy="355259"/>
          </a:xfrm>
          <a:prstGeom prst="left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 MOIS </a:t>
            </a:r>
          </a:p>
        </p:txBody>
      </p:sp>
      <p:sp>
        <p:nvSpPr>
          <p:cNvPr id="7" name="Organigramme : Alternative 11">
            <a:extLst>
              <a:ext uri="{FF2B5EF4-FFF2-40B4-BE49-F238E27FC236}">
                <a16:creationId xmlns:a16="http://schemas.microsoft.com/office/drawing/2014/main" id="{DBB42907-D9EF-4399-48EB-C236A7AC7352}"/>
              </a:ext>
            </a:extLst>
          </p:cNvPr>
          <p:cNvSpPr/>
          <p:nvPr/>
        </p:nvSpPr>
        <p:spPr>
          <a:xfrm>
            <a:off x="380871" y="1338115"/>
            <a:ext cx="3495895" cy="73124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Constat </a:t>
            </a:r>
          </a:p>
          <a:p>
            <a:pPr algn="ctr"/>
            <a:r>
              <a:rPr lang="fr-FR" sz="1400" dirty="0"/>
              <a:t>(Parcelles non entretenues, sans propriétaires connus) 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EDF6980E-2AD4-025F-BD6A-CDEEEF820719}"/>
              </a:ext>
            </a:extLst>
          </p:cNvPr>
          <p:cNvCxnSpPr>
            <a:cxnSpLocks/>
          </p:cNvCxnSpPr>
          <p:nvPr/>
        </p:nvCxnSpPr>
        <p:spPr>
          <a:xfrm>
            <a:off x="2197462" y="2174494"/>
            <a:ext cx="0" cy="321139"/>
          </a:xfrm>
          <a:prstGeom prst="straightConnector1">
            <a:avLst/>
          </a:prstGeom>
          <a:ln>
            <a:tail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Organigramme : Alternative 8">
            <a:extLst>
              <a:ext uri="{FF2B5EF4-FFF2-40B4-BE49-F238E27FC236}">
                <a16:creationId xmlns:a16="http://schemas.microsoft.com/office/drawing/2014/main" id="{9B78F8B2-2200-5192-E59A-7999549819E5}"/>
              </a:ext>
            </a:extLst>
          </p:cNvPr>
          <p:cNvSpPr/>
          <p:nvPr/>
        </p:nvSpPr>
        <p:spPr>
          <a:xfrm>
            <a:off x="384126" y="2705908"/>
            <a:ext cx="3505196" cy="57464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Procès verbal provisoire </a:t>
            </a:r>
          </a:p>
          <a:p>
            <a:pPr algn="ctr"/>
            <a:r>
              <a:rPr lang="fr-FR" sz="1400" dirty="0"/>
              <a:t>d’abandon manifeste </a:t>
            </a:r>
          </a:p>
        </p:txBody>
      </p:sp>
      <p:sp>
        <p:nvSpPr>
          <p:cNvPr id="10" name="Flèche : double flèche horizontale 9">
            <a:extLst>
              <a:ext uri="{FF2B5EF4-FFF2-40B4-BE49-F238E27FC236}">
                <a16:creationId xmlns:a16="http://schemas.microsoft.com/office/drawing/2014/main" id="{4D3E48DA-9B2E-F094-B5C1-9DA9AEF6BC73}"/>
              </a:ext>
            </a:extLst>
          </p:cNvPr>
          <p:cNvSpPr/>
          <p:nvPr/>
        </p:nvSpPr>
        <p:spPr>
          <a:xfrm>
            <a:off x="376569" y="3295727"/>
            <a:ext cx="3489561" cy="417016"/>
          </a:xfrm>
          <a:prstGeom prst="leftRightArrow">
            <a:avLst>
              <a:gd name="adj1" fmla="val 100000"/>
              <a:gd name="adj2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/>
              <a:t>Affichage en mairie (3 mois)</a:t>
            </a:r>
          </a:p>
          <a:p>
            <a:pPr algn="ctr"/>
            <a:r>
              <a:rPr lang="fr-FR" sz="1100" dirty="0"/>
              <a:t>Avis de publicité dans 2  journaux locaux 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2F95190E-80C9-3960-922C-4BF37EA741E1}"/>
              </a:ext>
            </a:extLst>
          </p:cNvPr>
          <p:cNvSpPr/>
          <p:nvPr/>
        </p:nvSpPr>
        <p:spPr>
          <a:xfrm>
            <a:off x="399761" y="4195121"/>
            <a:ext cx="3480045" cy="4347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Notification aux derniers propriétaires connus </a:t>
            </a:r>
          </a:p>
        </p:txBody>
      </p:sp>
      <p:sp>
        <p:nvSpPr>
          <p:cNvPr id="15" name="Flèche : double flèche horizontale 15">
            <a:extLst>
              <a:ext uri="{FF2B5EF4-FFF2-40B4-BE49-F238E27FC236}">
                <a16:creationId xmlns:a16="http://schemas.microsoft.com/office/drawing/2014/main" id="{6339BDE0-8FA6-BDE8-44E7-5701A6268DAB}"/>
              </a:ext>
            </a:extLst>
          </p:cNvPr>
          <p:cNvSpPr/>
          <p:nvPr/>
        </p:nvSpPr>
        <p:spPr>
          <a:xfrm>
            <a:off x="401584" y="4630528"/>
            <a:ext cx="3464546" cy="434774"/>
          </a:xfrm>
          <a:prstGeom prst="leftRightArrow">
            <a:avLst>
              <a:gd name="adj1" fmla="val 100000"/>
              <a:gd name="adj2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200" dirty="0"/>
          </a:p>
          <a:p>
            <a:pPr algn="ctr"/>
            <a:r>
              <a:rPr lang="fr-FR" sz="1100" dirty="0"/>
              <a:t>LRAR: Indication de la liste des désordres,</a:t>
            </a:r>
          </a:p>
          <a:p>
            <a:pPr algn="ctr"/>
            <a:r>
              <a:rPr lang="fr-FR" sz="1100" dirty="0"/>
              <a:t>mention des articles (L2243-1 à 4 CGCT)</a:t>
            </a:r>
          </a:p>
          <a:p>
            <a:pPr algn="ctr"/>
            <a:endParaRPr lang="fr-FR" sz="1400" dirty="0"/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9603B1EA-C5C6-6D99-5DB3-64EF6247FCB9}"/>
              </a:ext>
            </a:extLst>
          </p:cNvPr>
          <p:cNvSpPr/>
          <p:nvPr/>
        </p:nvSpPr>
        <p:spPr>
          <a:xfrm>
            <a:off x="384126" y="5626960"/>
            <a:ext cx="1649948" cy="146524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Le propriétaire réalise les travaux de remise en état:</a:t>
            </a:r>
          </a:p>
          <a:p>
            <a:pPr algn="ctr"/>
            <a:r>
              <a:rPr lang="fr-FR" sz="1400" b="1" dirty="0"/>
              <a:t> Fin de la procédure  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BDE13041-CE9C-C3DE-D4E0-7C4544ACDC4E}"/>
              </a:ext>
            </a:extLst>
          </p:cNvPr>
          <p:cNvSpPr/>
          <p:nvPr/>
        </p:nvSpPr>
        <p:spPr>
          <a:xfrm>
            <a:off x="2259697" y="5641561"/>
            <a:ext cx="1627605" cy="1465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/>
          </a:p>
          <a:p>
            <a:pPr algn="ctr"/>
            <a:r>
              <a:rPr lang="fr-FR" sz="1400" dirty="0"/>
              <a:t>Le propriétaire ne réalise pas les travaux </a:t>
            </a:r>
          </a:p>
          <a:p>
            <a:pPr algn="ctr"/>
            <a:endParaRPr lang="fr-FR" dirty="0"/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B7D1B627-93F1-1F96-ED0A-8EDDAF061A36}"/>
              </a:ext>
            </a:extLst>
          </p:cNvPr>
          <p:cNvSpPr/>
          <p:nvPr/>
        </p:nvSpPr>
        <p:spPr>
          <a:xfrm>
            <a:off x="4514537" y="3407241"/>
            <a:ext cx="2165078" cy="9351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Délibération du conseil municipal</a:t>
            </a:r>
          </a:p>
        </p:txBody>
      </p:sp>
      <p:sp>
        <p:nvSpPr>
          <p:cNvPr id="21" name="Organigramme : Alternative 20">
            <a:extLst>
              <a:ext uri="{FF2B5EF4-FFF2-40B4-BE49-F238E27FC236}">
                <a16:creationId xmlns:a16="http://schemas.microsoft.com/office/drawing/2014/main" id="{74AFBEFD-EAF8-679A-209A-486A9F0ED4E8}"/>
              </a:ext>
            </a:extLst>
          </p:cNvPr>
          <p:cNvSpPr/>
          <p:nvPr/>
        </p:nvSpPr>
        <p:spPr>
          <a:xfrm>
            <a:off x="7632718" y="1276777"/>
            <a:ext cx="2938317" cy="731242"/>
          </a:xfrm>
          <a:prstGeom prst="flowChartAlternateProcess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EXPROPRIATION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5004E232-146C-1638-B35D-396FC00B8FE7}"/>
              </a:ext>
            </a:extLst>
          </p:cNvPr>
          <p:cNvSpPr/>
          <p:nvPr/>
        </p:nvSpPr>
        <p:spPr>
          <a:xfrm>
            <a:off x="7632718" y="2233362"/>
            <a:ext cx="2857890" cy="31764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Délibération de lancement </a:t>
            </a:r>
          </a:p>
        </p:txBody>
      </p:sp>
      <p:sp>
        <p:nvSpPr>
          <p:cNvPr id="27" name="Flèche : double flèche horizontale 15">
            <a:extLst>
              <a:ext uri="{FF2B5EF4-FFF2-40B4-BE49-F238E27FC236}">
                <a16:creationId xmlns:a16="http://schemas.microsoft.com/office/drawing/2014/main" id="{A23F6D6C-C8B9-33DE-5217-ABE27E72F025}"/>
              </a:ext>
            </a:extLst>
          </p:cNvPr>
          <p:cNvSpPr/>
          <p:nvPr/>
        </p:nvSpPr>
        <p:spPr>
          <a:xfrm>
            <a:off x="7632719" y="2560303"/>
            <a:ext cx="2857890" cy="371005"/>
          </a:xfrm>
          <a:prstGeom prst="leftRightArrow">
            <a:avLst>
              <a:gd name="adj1" fmla="val 100000"/>
              <a:gd name="adj2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/>
              <a:t>Précisions sur l’objet et les modalités </a:t>
            </a:r>
          </a:p>
          <a:p>
            <a:pPr algn="ctr"/>
            <a:r>
              <a:rPr lang="fr-FR" sz="1100" dirty="0"/>
              <a:t>Délégation (EPCI ou aménageur)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2248D8E0-440E-ADC5-0F3D-087B3BE5F796}"/>
              </a:ext>
            </a:extLst>
          </p:cNvPr>
          <p:cNvSpPr/>
          <p:nvPr/>
        </p:nvSpPr>
        <p:spPr>
          <a:xfrm>
            <a:off x="7632718" y="3196389"/>
            <a:ext cx="2940359" cy="37100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PHASE ADMINISTRATIVE</a:t>
            </a:r>
          </a:p>
        </p:txBody>
      </p:sp>
      <p:sp>
        <p:nvSpPr>
          <p:cNvPr id="31" name="Flèche : double flèche horizontale 15">
            <a:extLst>
              <a:ext uri="{FF2B5EF4-FFF2-40B4-BE49-F238E27FC236}">
                <a16:creationId xmlns:a16="http://schemas.microsoft.com/office/drawing/2014/main" id="{CEF85162-BD12-7F44-061F-53A02DDBCC73}"/>
              </a:ext>
            </a:extLst>
          </p:cNvPr>
          <p:cNvSpPr/>
          <p:nvPr/>
        </p:nvSpPr>
        <p:spPr>
          <a:xfrm>
            <a:off x="7607582" y="3579825"/>
            <a:ext cx="2940358" cy="421982"/>
          </a:xfrm>
          <a:prstGeom prst="leftRightArrow">
            <a:avLst>
              <a:gd name="adj1" fmla="val 100000"/>
              <a:gd name="adj2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/>
              <a:t>Dossier mis à disposition du public (1 mois)</a:t>
            </a:r>
          </a:p>
          <a:p>
            <a:pPr algn="ctr"/>
            <a:r>
              <a:rPr lang="fr-FR" sz="1100" dirty="0"/>
              <a:t>Saisine du préfet </a:t>
            </a:r>
          </a:p>
        </p:txBody>
      </p:sp>
      <p:sp>
        <p:nvSpPr>
          <p:cNvPr id="2049" name="Rectangle : coins arrondis 2048">
            <a:extLst>
              <a:ext uri="{FF2B5EF4-FFF2-40B4-BE49-F238E27FC236}">
                <a16:creationId xmlns:a16="http://schemas.microsoft.com/office/drawing/2014/main" id="{AA81EA89-E219-A98B-429C-D75F1D479F58}"/>
              </a:ext>
            </a:extLst>
          </p:cNvPr>
          <p:cNvSpPr/>
          <p:nvPr/>
        </p:nvSpPr>
        <p:spPr>
          <a:xfrm>
            <a:off x="7613184" y="4171614"/>
            <a:ext cx="2940341" cy="324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Arrêté préfectoral </a:t>
            </a:r>
          </a:p>
        </p:txBody>
      </p:sp>
      <p:sp>
        <p:nvSpPr>
          <p:cNvPr id="2051" name="Flèche : double flèche horizontale 15">
            <a:extLst>
              <a:ext uri="{FF2B5EF4-FFF2-40B4-BE49-F238E27FC236}">
                <a16:creationId xmlns:a16="http://schemas.microsoft.com/office/drawing/2014/main" id="{D4D12D5B-7EEB-CA9B-3ADC-02B39BFDA54C}"/>
              </a:ext>
            </a:extLst>
          </p:cNvPr>
          <p:cNvSpPr/>
          <p:nvPr/>
        </p:nvSpPr>
        <p:spPr>
          <a:xfrm>
            <a:off x="7604775" y="4538857"/>
            <a:ext cx="2940355" cy="432000"/>
          </a:xfrm>
          <a:prstGeom prst="leftRightArrow">
            <a:avLst>
              <a:gd name="adj1" fmla="val 100000"/>
              <a:gd name="adj2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/>
              <a:t>Publication au Recueil des actes départementaux et notification aux propriétaires et ayants droits.</a:t>
            </a:r>
          </a:p>
        </p:txBody>
      </p:sp>
      <p:sp>
        <p:nvSpPr>
          <p:cNvPr id="2052" name="Rectangle : coins arrondis 2051">
            <a:extLst>
              <a:ext uri="{FF2B5EF4-FFF2-40B4-BE49-F238E27FC236}">
                <a16:creationId xmlns:a16="http://schemas.microsoft.com/office/drawing/2014/main" id="{A0AC7395-33FD-26F1-19F4-3F7B8E5A5794}"/>
              </a:ext>
            </a:extLst>
          </p:cNvPr>
          <p:cNvSpPr/>
          <p:nvPr/>
        </p:nvSpPr>
        <p:spPr>
          <a:xfrm>
            <a:off x="7632717" y="5245700"/>
            <a:ext cx="2940340" cy="288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Acte de cession</a:t>
            </a:r>
          </a:p>
        </p:txBody>
      </p:sp>
      <p:sp>
        <p:nvSpPr>
          <p:cNvPr id="2053" name="Flèche : double flèche horizontale 15">
            <a:extLst>
              <a:ext uri="{FF2B5EF4-FFF2-40B4-BE49-F238E27FC236}">
                <a16:creationId xmlns:a16="http://schemas.microsoft.com/office/drawing/2014/main" id="{9E87A5EA-927F-0A36-EF68-6DCF49070707}"/>
              </a:ext>
            </a:extLst>
          </p:cNvPr>
          <p:cNvSpPr/>
          <p:nvPr/>
        </p:nvSpPr>
        <p:spPr>
          <a:xfrm>
            <a:off x="7613170" y="5562016"/>
            <a:ext cx="2940355" cy="360000"/>
          </a:xfrm>
          <a:prstGeom prst="leftRightArrow">
            <a:avLst>
              <a:gd name="adj1" fmla="val 100000"/>
              <a:gd name="adj2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/>
              <a:t>Acte administratif ou notarié </a:t>
            </a:r>
          </a:p>
          <a:p>
            <a:pPr algn="ctr"/>
            <a:r>
              <a:rPr lang="fr-FR" sz="1100" dirty="0"/>
              <a:t>Publicité au fichier immobilier </a:t>
            </a:r>
          </a:p>
        </p:txBody>
      </p:sp>
      <p:sp>
        <p:nvSpPr>
          <p:cNvPr id="2054" name="Rectangle : coins arrondis 2053">
            <a:extLst>
              <a:ext uri="{FF2B5EF4-FFF2-40B4-BE49-F238E27FC236}">
                <a16:creationId xmlns:a16="http://schemas.microsoft.com/office/drawing/2014/main" id="{B2CE0E69-D658-62FB-CE8D-B7ECE3B7AC58}"/>
              </a:ext>
            </a:extLst>
          </p:cNvPr>
          <p:cNvSpPr/>
          <p:nvPr/>
        </p:nvSpPr>
        <p:spPr>
          <a:xfrm>
            <a:off x="7632699" y="6173920"/>
            <a:ext cx="2932888" cy="64667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PHASE JUDICIAIRE </a:t>
            </a:r>
            <a:r>
              <a:rPr lang="fr-FR" sz="1400" dirty="0"/>
              <a:t>: </a:t>
            </a:r>
          </a:p>
          <a:p>
            <a:pPr algn="ctr"/>
            <a:r>
              <a:rPr lang="fr-FR" sz="1200" dirty="0"/>
              <a:t>Saisine du Juge de l’expropriation si désaccord sur le prix  </a:t>
            </a:r>
          </a:p>
        </p:txBody>
      </p:sp>
      <p:sp>
        <p:nvSpPr>
          <p:cNvPr id="2055" name="Organigramme : Alternative 29">
            <a:extLst>
              <a:ext uri="{FF2B5EF4-FFF2-40B4-BE49-F238E27FC236}">
                <a16:creationId xmlns:a16="http://schemas.microsoft.com/office/drawing/2014/main" id="{054CC861-B33F-E337-1E85-53CB7A942CB5}"/>
              </a:ext>
            </a:extLst>
          </p:cNvPr>
          <p:cNvSpPr/>
          <p:nvPr/>
        </p:nvSpPr>
        <p:spPr>
          <a:xfrm>
            <a:off x="7640170" y="7117753"/>
            <a:ext cx="2940340" cy="383180"/>
          </a:xfrm>
          <a:prstGeom prst="flowChartAlternateProcess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Transfert de propriété </a:t>
            </a:r>
          </a:p>
        </p:txBody>
      </p:sp>
      <p:cxnSp>
        <p:nvCxnSpPr>
          <p:cNvPr id="2056" name="Connecteur en angle 17">
            <a:extLst>
              <a:ext uri="{FF2B5EF4-FFF2-40B4-BE49-F238E27FC236}">
                <a16:creationId xmlns:a16="http://schemas.microsoft.com/office/drawing/2014/main" id="{86095CB9-350A-84E6-E056-BB2F19A4F7FC}"/>
              </a:ext>
            </a:extLst>
          </p:cNvPr>
          <p:cNvCxnSpPr>
            <a:cxnSpLocks/>
          </p:cNvCxnSpPr>
          <p:nvPr/>
        </p:nvCxnSpPr>
        <p:spPr>
          <a:xfrm flipV="1">
            <a:off x="5623242" y="1721805"/>
            <a:ext cx="1746933" cy="1473323"/>
          </a:xfrm>
          <a:prstGeom prst="bentConnector3">
            <a:avLst>
              <a:gd name="adj1" fmla="val 565"/>
            </a:avLst>
          </a:prstGeom>
          <a:ln>
            <a:tail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7" name="Connecteur droit avec flèche 2056">
            <a:extLst>
              <a:ext uri="{FF2B5EF4-FFF2-40B4-BE49-F238E27FC236}">
                <a16:creationId xmlns:a16="http://schemas.microsoft.com/office/drawing/2014/main" id="{0263797C-03F4-4D2E-8517-A85920786772}"/>
              </a:ext>
            </a:extLst>
          </p:cNvPr>
          <p:cNvCxnSpPr>
            <a:cxnSpLocks/>
          </p:cNvCxnSpPr>
          <p:nvPr/>
        </p:nvCxnSpPr>
        <p:spPr>
          <a:xfrm flipV="1">
            <a:off x="5623242" y="4435211"/>
            <a:ext cx="0" cy="1106512"/>
          </a:xfrm>
          <a:prstGeom prst="straightConnector1">
            <a:avLst/>
          </a:prstGeom>
          <a:ln>
            <a:tail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58" name="Rectangle : coins arrondis 2057">
            <a:extLst>
              <a:ext uri="{FF2B5EF4-FFF2-40B4-BE49-F238E27FC236}">
                <a16:creationId xmlns:a16="http://schemas.microsoft.com/office/drawing/2014/main" id="{374E8B82-07F4-20BF-8AD0-9A0A0B19C9FF}"/>
              </a:ext>
            </a:extLst>
          </p:cNvPr>
          <p:cNvSpPr/>
          <p:nvPr/>
        </p:nvSpPr>
        <p:spPr>
          <a:xfrm>
            <a:off x="4552064" y="5641561"/>
            <a:ext cx="2165080" cy="105492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Procès verbal définitif d’abandon manifeste </a:t>
            </a:r>
          </a:p>
        </p:txBody>
      </p:sp>
      <p:cxnSp>
        <p:nvCxnSpPr>
          <p:cNvPr id="2060" name="Connecteur droit avec flèche 2059">
            <a:extLst>
              <a:ext uri="{FF2B5EF4-FFF2-40B4-BE49-F238E27FC236}">
                <a16:creationId xmlns:a16="http://schemas.microsoft.com/office/drawing/2014/main" id="{590CEEE9-FCF3-EB38-A09A-66CA044D2A0F}"/>
              </a:ext>
            </a:extLst>
          </p:cNvPr>
          <p:cNvCxnSpPr>
            <a:cxnSpLocks/>
          </p:cNvCxnSpPr>
          <p:nvPr/>
        </p:nvCxnSpPr>
        <p:spPr>
          <a:xfrm>
            <a:off x="1192764" y="5233044"/>
            <a:ext cx="0" cy="274932"/>
          </a:xfrm>
          <a:prstGeom prst="straightConnector1">
            <a:avLst/>
          </a:prstGeom>
          <a:ln>
            <a:tail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1" name="Connecteur droit avec flèche 2060">
            <a:extLst>
              <a:ext uri="{FF2B5EF4-FFF2-40B4-BE49-F238E27FC236}">
                <a16:creationId xmlns:a16="http://schemas.microsoft.com/office/drawing/2014/main" id="{AA2299DA-028E-6D20-FE9E-05430A04920E}"/>
              </a:ext>
            </a:extLst>
          </p:cNvPr>
          <p:cNvCxnSpPr>
            <a:cxnSpLocks/>
          </p:cNvCxnSpPr>
          <p:nvPr/>
        </p:nvCxnSpPr>
        <p:spPr>
          <a:xfrm>
            <a:off x="3073499" y="5223556"/>
            <a:ext cx="0" cy="293908"/>
          </a:xfrm>
          <a:prstGeom prst="straightConnector1">
            <a:avLst/>
          </a:prstGeom>
          <a:ln>
            <a:tail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2" name="Connecteur droit avec flèche 2061">
            <a:extLst>
              <a:ext uri="{FF2B5EF4-FFF2-40B4-BE49-F238E27FC236}">
                <a16:creationId xmlns:a16="http://schemas.microsoft.com/office/drawing/2014/main" id="{C971FBC1-4D3C-AFD3-67C8-035A71565765}"/>
              </a:ext>
            </a:extLst>
          </p:cNvPr>
          <p:cNvCxnSpPr>
            <a:cxnSpLocks/>
          </p:cNvCxnSpPr>
          <p:nvPr/>
        </p:nvCxnSpPr>
        <p:spPr>
          <a:xfrm>
            <a:off x="2181573" y="3772235"/>
            <a:ext cx="0" cy="383269"/>
          </a:xfrm>
          <a:prstGeom prst="straightConnector1">
            <a:avLst/>
          </a:prstGeom>
          <a:ln>
            <a:tail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3" name="Connecteur droit avec flèche 2062">
            <a:extLst>
              <a:ext uri="{FF2B5EF4-FFF2-40B4-BE49-F238E27FC236}">
                <a16:creationId xmlns:a16="http://schemas.microsoft.com/office/drawing/2014/main" id="{8987EFFA-2700-1C7F-B817-81F0FEE5A994}"/>
              </a:ext>
            </a:extLst>
          </p:cNvPr>
          <p:cNvCxnSpPr>
            <a:cxnSpLocks/>
          </p:cNvCxnSpPr>
          <p:nvPr/>
        </p:nvCxnSpPr>
        <p:spPr>
          <a:xfrm>
            <a:off x="4051300" y="6258198"/>
            <a:ext cx="381000" cy="0"/>
          </a:xfrm>
          <a:prstGeom prst="straightConnector1">
            <a:avLst/>
          </a:prstGeom>
          <a:ln>
            <a:tail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4" name="Connecteur droit 2063">
            <a:extLst>
              <a:ext uri="{FF2B5EF4-FFF2-40B4-BE49-F238E27FC236}">
                <a16:creationId xmlns:a16="http://schemas.microsoft.com/office/drawing/2014/main" id="{6CD783D3-BC0F-EB0E-E331-F6B5972122C0}"/>
              </a:ext>
            </a:extLst>
          </p:cNvPr>
          <p:cNvCxnSpPr>
            <a:cxnSpLocks/>
          </p:cNvCxnSpPr>
          <p:nvPr/>
        </p:nvCxnSpPr>
        <p:spPr>
          <a:xfrm>
            <a:off x="9151331" y="2032558"/>
            <a:ext cx="0" cy="20080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65" name="Connecteur droit avec flèche 2064">
            <a:extLst>
              <a:ext uri="{FF2B5EF4-FFF2-40B4-BE49-F238E27FC236}">
                <a16:creationId xmlns:a16="http://schemas.microsoft.com/office/drawing/2014/main" id="{78E325A5-161D-77CA-050F-A17B0D16691D}"/>
              </a:ext>
            </a:extLst>
          </p:cNvPr>
          <p:cNvCxnSpPr>
            <a:cxnSpLocks/>
          </p:cNvCxnSpPr>
          <p:nvPr/>
        </p:nvCxnSpPr>
        <p:spPr>
          <a:xfrm>
            <a:off x="9174139" y="2976133"/>
            <a:ext cx="0" cy="2189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66" name="Connecteur droit 2065">
            <a:extLst>
              <a:ext uri="{FF2B5EF4-FFF2-40B4-BE49-F238E27FC236}">
                <a16:creationId xmlns:a16="http://schemas.microsoft.com/office/drawing/2014/main" id="{23893960-EF63-C02C-4381-91EAE0FFC91F}"/>
              </a:ext>
            </a:extLst>
          </p:cNvPr>
          <p:cNvCxnSpPr>
            <a:cxnSpLocks/>
          </p:cNvCxnSpPr>
          <p:nvPr/>
        </p:nvCxnSpPr>
        <p:spPr>
          <a:xfrm>
            <a:off x="9203473" y="4001807"/>
            <a:ext cx="0" cy="1698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67" name="Connecteur droit 2066">
            <a:extLst>
              <a:ext uri="{FF2B5EF4-FFF2-40B4-BE49-F238E27FC236}">
                <a16:creationId xmlns:a16="http://schemas.microsoft.com/office/drawing/2014/main" id="{E7ECC17F-82A7-D753-A44E-748FAA508E7C}"/>
              </a:ext>
            </a:extLst>
          </p:cNvPr>
          <p:cNvCxnSpPr>
            <a:cxnSpLocks/>
          </p:cNvCxnSpPr>
          <p:nvPr/>
        </p:nvCxnSpPr>
        <p:spPr>
          <a:xfrm>
            <a:off x="9191288" y="5003180"/>
            <a:ext cx="0" cy="2621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68" name="Connecteur droit avec flèche 2067">
            <a:extLst>
              <a:ext uri="{FF2B5EF4-FFF2-40B4-BE49-F238E27FC236}">
                <a16:creationId xmlns:a16="http://schemas.microsoft.com/office/drawing/2014/main" id="{52856412-2B47-4CEA-E23D-99BD41D7F189}"/>
              </a:ext>
            </a:extLst>
          </p:cNvPr>
          <p:cNvCxnSpPr>
            <a:cxnSpLocks/>
          </p:cNvCxnSpPr>
          <p:nvPr/>
        </p:nvCxnSpPr>
        <p:spPr>
          <a:xfrm>
            <a:off x="9203473" y="5948604"/>
            <a:ext cx="2020" cy="20592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71" name="Flèche : double flèche horizontale 2070">
            <a:extLst>
              <a:ext uri="{FF2B5EF4-FFF2-40B4-BE49-F238E27FC236}">
                <a16:creationId xmlns:a16="http://schemas.microsoft.com/office/drawing/2014/main" id="{E73438EA-F141-FC58-89B0-C83C6D7D199A}"/>
              </a:ext>
            </a:extLst>
          </p:cNvPr>
          <p:cNvSpPr/>
          <p:nvPr/>
        </p:nvSpPr>
        <p:spPr>
          <a:xfrm>
            <a:off x="4570960" y="6711091"/>
            <a:ext cx="2143382" cy="395706"/>
          </a:xfrm>
          <a:prstGeom prst="leftRightArrow">
            <a:avLst>
              <a:gd name="adj1" fmla="val 100000"/>
              <a:gd name="adj2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/>
              <a:t>Tenu à disposition du public  (L 2243-2 CGCT)</a:t>
            </a:r>
          </a:p>
        </p:txBody>
      </p:sp>
      <p:sp>
        <p:nvSpPr>
          <p:cNvPr id="2072" name="Flèche : bas 2071">
            <a:extLst>
              <a:ext uri="{FF2B5EF4-FFF2-40B4-BE49-F238E27FC236}">
                <a16:creationId xmlns:a16="http://schemas.microsoft.com/office/drawing/2014/main" id="{DE5A705D-326A-539E-5C77-CD7F4CDF26C1}"/>
              </a:ext>
            </a:extLst>
          </p:cNvPr>
          <p:cNvSpPr/>
          <p:nvPr/>
        </p:nvSpPr>
        <p:spPr>
          <a:xfrm>
            <a:off x="8965636" y="6876987"/>
            <a:ext cx="533400" cy="22981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5022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6343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dirty="0" smtClean="0">
            <a:solidFill>
              <a:schemeClr val="bg1"/>
            </a:solidFill>
            <a:latin typeface="Myriad Pro Light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10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11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12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13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14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15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16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17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18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19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2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20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21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22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23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24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25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26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27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3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4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5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6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7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8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9.xml><?xml version="1.0" encoding="utf-8"?>
<Control xmlns="http://schemas.microsoft.com/VisualStudio/2011/storyboarding/control">
  <Id Name="a316acfb-21a4-4149-b64b-8a42685767f0" Revision="1" Stencil="System.MyShapes" StencilVersion="1.0"/>
</Control>
</file>

<file path=customXml/itemProps1.xml><?xml version="1.0" encoding="utf-8"?>
<ds:datastoreItem xmlns:ds="http://schemas.openxmlformats.org/officeDocument/2006/customXml" ds:itemID="{34008318-88EF-4D8E-B4C3-0AC6CC11C949}">
  <ds:schemaRefs>
    <ds:schemaRef ds:uri="http://schemas.microsoft.com/VisualStudio/2011/storyboarding/control"/>
  </ds:schemaRefs>
</ds:datastoreItem>
</file>

<file path=customXml/itemProps10.xml><?xml version="1.0" encoding="utf-8"?>
<ds:datastoreItem xmlns:ds="http://schemas.openxmlformats.org/officeDocument/2006/customXml" ds:itemID="{06A33073-C41F-4ACF-89D0-ED288EE64F45}">
  <ds:schemaRefs>
    <ds:schemaRef ds:uri="http://schemas.microsoft.com/VisualStudio/2011/storyboarding/control"/>
  </ds:schemaRefs>
</ds:datastoreItem>
</file>

<file path=customXml/itemProps11.xml><?xml version="1.0" encoding="utf-8"?>
<ds:datastoreItem xmlns:ds="http://schemas.openxmlformats.org/officeDocument/2006/customXml" ds:itemID="{613EDB14-2A03-4F73-BCB0-50337CBA391E}">
  <ds:schemaRefs>
    <ds:schemaRef ds:uri="http://schemas.microsoft.com/VisualStudio/2011/storyboarding/control"/>
  </ds:schemaRefs>
</ds:datastoreItem>
</file>

<file path=customXml/itemProps12.xml><?xml version="1.0" encoding="utf-8"?>
<ds:datastoreItem xmlns:ds="http://schemas.openxmlformats.org/officeDocument/2006/customXml" ds:itemID="{5B816AC7-DC6F-4F37-BDC9-F720E107E49D}">
  <ds:schemaRefs>
    <ds:schemaRef ds:uri="http://schemas.microsoft.com/VisualStudio/2011/storyboarding/control"/>
  </ds:schemaRefs>
</ds:datastoreItem>
</file>

<file path=customXml/itemProps13.xml><?xml version="1.0" encoding="utf-8"?>
<ds:datastoreItem xmlns:ds="http://schemas.openxmlformats.org/officeDocument/2006/customXml" ds:itemID="{FD4BC97E-54DC-45B8-B405-4466F7BC95E0}">
  <ds:schemaRefs>
    <ds:schemaRef ds:uri="http://schemas.microsoft.com/VisualStudio/2011/storyboarding/control"/>
  </ds:schemaRefs>
</ds:datastoreItem>
</file>

<file path=customXml/itemProps14.xml><?xml version="1.0" encoding="utf-8"?>
<ds:datastoreItem xmlns:ds="http://schemas.openxmlformats.org/officeDocument/2006/customXml" ds:itemID="{A3E2558C-1259-4D2C-99E4-7B2494A4D58E}">
  <ds:schemaRefs>
    <ds:schemaRef ds:uri="http://schemas.microsoft.com/VisualStudio/2011/storyboarding/control"/>
  </ds:schemaRefs>
</ds:datastoreItem>
</file>

<file path=customXml/itemProps15.xml><?xml version="1.0" encoding="utf-8"?>
<ds:datastoreItem xmlns:ds="http://schemas.openxmlformats.org/officeDocument/2006/customXml" ds:itemID="{9BD6CC8A-D04B-4BAC-B6DC-771E712B5093}">
  <ds:schemaRefs>
    <ds:schemaRef ds:uri="http://schemas.microsoft.com/VisualStudio/2011/storyboarding/control"/>
  </ds:schemaRefs>
</ds:datastoreItem>
</file>

<file path=customXml/itemProps16.xml><?xml version="1.0" encoding="utf-8"?>
<ds:datastoreItem xmlns:ds="http://schemas.openxmlformats.org/officeDocument/2006/customXml" ds:itemID="{04DA201F-EAD5-4C53-81C7-DD03CF22BA08}">
  <ds:schemaRefs>
    <ds:schemaRef ds:uri="http://schemas.microsoft.com/VisualStudio/2011/storyboarding/control"/>
  </ds:schemaRefs>
</ds:datastoreItem>
</file>

<file path=customXml/itemProps17.xml><?xml version="1.0" encoding="utf-8"?>
<ds:datastoreItem xmlns:ds="http://schemas.openxmlformats.org/officeDocument/2006/customXml" ds:itemID="{DD641A10-B493-4062-996C-D9735A1F7442}">
  <ds:schemaRefs>
    <ds:schemaRef ds:uri="http://schemas.microsoft.com/VisualStudio/2011/storyboarding/control"/>
  </ds:schemaRefs>
</ds:datastoreItem>
</file>

<file path=customXml/itemProps18.xml><?xml version="1.0" encoding="utf-8"?>
<ds:datastoreItem xmlns:ds="http://schemas.openxmlformats.org/officeDocument/2006/customXml" ds:itemID="{DF869233-4588-49DF-8308-FBF56F1BEE76}">
  <ds:schemaRefs>
    <ds:schemaRef ds:uri="http://schemas.microsoft.com/VisualStudio/2011/storyboarding/control"/>
  </ds:schemaRefs>
</ds:datastoreItem>
</file>

<file path=customXml/itemProps19.xml><?xml version="1.0" encoding="utf-8"?>
<ds:datastoreItem xmlns:ds="http://schemas.openxmlformats.org/officeDocument/2006/customXml" ds:itemID="{D7778275-C282-4591-91E0-E0AF0A949A80}">
  <ds:schemaRefs>
    <ds:schemaRef ds:uri="http://schemas.microsoft.com/VisualStudio/2011/storyboarding/control"/>
  </ds:schemaRefs>
</ds:datastoreItem>
</file>

<file path=customXml/itemProps2.xml><?xml version="1.0" encoding="utf-8"?>
<ds:datastoreItem xmlns:ds="http://schemas.openxmlformats.org/officeDocument/2006/customXml" ds:itemID="{86DC3C0E-1260-481B-BF1F-6E8B5020949C}">
  <ds:schemaRefs>
    <ds:schemaRef ds:uri="http://schemas.microsoft.com/VisualStudio/2011/storyboarding/control"/>
  </ds:schemaRefs>
</ds:datastoreItem>
</file>

<file path=customXml/itemProps20.xml><?xml version="1.0" encoding="utf-8"?>
<ds:datastoreItem xmlns:ds="http://schemas.openxmlformats.org/officeDocument/2006/customXml" ds:itemID="{F4291A59-A316-4002-99B0-463535EBE41A}">
  <ds:schemaRefs>
    <ds:schemaRef ds:uri="http://schemas.microsoft.com/VisualStudio/2011/storyboarding/control"/>
  </ds:schemaRefs>
</ds:datastoreItem>
</file>

<file path=customXml/itemProps21.xml><?xml version="1.0" encoding="utf-8"?>
<ds:datastoreItem xmlns:ds="http://schemas.openxmlformats.org/officeDocument/2006/customXml" ds:itemID="{7B0412F8-3881-4234-947A-AA62F39E25E2}">
  <ds:schemaRefs>
    <ds:schemaRef ds:uri="http://schemas.microsoft.com/VisualStudio/2011/storyboarding/control"/>
  </ds:schemaRefs>
</ds:datastoreItem>
</file>

<file path=customXml/itemProps22.xml><?xml version="1.0" encoding="utf-8"?>
<ds:datastoreItem xmlns:ds="http://schemas.openxmlformats.org/officeDocument/2006/customXml" ds:itemID="{A0FE0120-8C82-41AD-B208-EFEF4AAF933C}">
  <ds:schemaRefs>
    <ds:schemaRef ds:uri="http://schemas.microsoft.com/VisualStudio/2011/storyboarding/control"/>
  </ds:schemaRefs>
</ds:datastoreItem>
</file>

<file path=customXml/itemProps23.xml><?xml version="1.0" encoding="utf-8"?>
<ds:datastoreItem xmlns:ds="http://schemas.openxmlformats.org/officeDocument/2006/customXml" ds:itemID="{527865A1-DFFC-476F-B2FB-3C044C01D6E3}">
  <ds:schemaRefs>
    <ds:schemaRef ds:uri="http://schemas.microsoft.com/VisualStudio/2011/storyboarding/control"/>
  </ds:schemaRefs>
</ds:datastoreItem>
</file>

<file path=customXml/itemProps24.xml><?xml version="1.0" encoding="utf-8"?>
<ds:datastoreItem xmlns:ds="http://schemas.openxmlformats.org/officeDocument/2006/customXml" ds:itemID="{273E1AF2-D2DF-460A-9ABA-9E512A44C3D8}">
  <ds:schemaRefs>
    <ds:schemaRef ds:uri="http://schemas.microsoft.com/VisualStudio/2011/storyboarding/control"/>
  </ds:schemaRefs>
</ds:datastoreItem>
</file>

<file path=customXml/itemProps25.xml><?xml version="1.0" encoding="utf-8"?>
<ds:datastoreItem xmlns:ds="http://schemas.openxmlformats.org/officeDocument/2006/customXml" ds:itemID="{5729190E-A196-4BC4-B16C-D8E15C305291}">
  <ds:schemaRefs>
    <ds:schemaRef ds:uri="http://schemas.microsoft.com/VisualStudio/2011/storyboarding/control"/>
  </ds:schemaRefs>
</ds:datastoreItem>
</file>

<file path=customXml/itemProps26.xml><?xml version="1.0" encoding="utf-8"?>
<ds:datastoreItem xmlns:ds="http://schemas.openxmlformats.org/officeDocument/2006/customXml" ds:itemID="{1D479F50-BCE4-46E7-B8C1-B5327325B5C7}">
  <ds:schemaRefs>
    <ds:schemaRef ds:uri="http://schemas.microsoft.com/VisualStudio/2011/storyboarding/control"/>
  </ds:schemaRefs>
</ds:datastoreItem>
</file>

<file path=customXml/itemProps27.xml><?xml version="1.0" encoding="utf-8"?>
<ds:datastoreItem xmlns:ds="http://schemas.openxmlformats.org/officeDocument/2006/customXml" ds:itemID="{D2253D4E-244A-4ABA-986A-19EC98E9D65E}">
  <ds:schemaRefs>
    <ds:schemaRef ds:uri="http://schemas.microsoft.com/VisualStudio/2011/storyboarding/control"/>
  </ds:schemaRefs>
</ds:datastoreItem>
</file>

<file path=customXml/itemProps3.xml><?xml version="1.0" encoding="utf-8"?>
<ds:datastoreItem xmlns:ds="http://schemas.openxmlformats.org/officeDocument/2006/customXml" ds:itemID="{A661B779-ED19-4059-9727-B828D124A585}">
  <ds:schemaRefs>
    <ds:schemaRef ds:uri="http://schemas.microsoft.com/VisualStudio/2011/storyboarding/control"/>
  </ds:schemaRefs>
</ds:datastoreItem>
</file>

<file path=customXml/itemProps4.xml><?xml version="1.0" encoding="utf-8"?>
<ds:datastoreItem xmlns:ds="http://schemas.openxmlformats.org/officeDocument/2006/customXml" ds:itemID="{8030AC23-D2F0-46E9-B24E-BAA3C47D1E6E}">
  <ds:schemaRefs>
    <ds:schemaRef ds:uri="http://schemas.microsoft.com/VisualStudio/2011/storyboarding/control"/>
  </ds:schemaRefs>
</ds:datastoreItem>
</file>

<file path=customXml/itemProps5.xml><?xml version="1.0" encoding="utf-8"?>
<ds:datastoreItem xmlns:ds="http://schemas.openxmlformats.org/officeDocument/2006/customXml" ds:itemID="{59940BB4-E905-449D-A143-76B6EEA456B6}">
  <ds:schemaRefs>
    <ds:schemaRef ds:uri="http://schemas.microsoft.com/VisualStudio/2011/storyboarding/control"/>
  </ds:schemaRefs>
</ds:datastoreItem>
</file>

<file path=customXml/itemProps6.xml><?xml version="1.0" encoding="utf-8"?>
<ds:datastoreItem xmlns:ds="http://schemas.openxmlformats.org/officeDocument/2006/customXml" ds:itemID="{D48D11AA-9E3E-4369-8B63-C67ED6C458E7}">
  <ds:schemaRefs>
    <ds:schemaRef ds:uri="http://schemas.microsoft.com/VisualStudio/2011/storyboarding/control"/>
  </ds:schemaRefs>
</ds:datastoreItem>
</file>

<file path=customXml/itemProps7.xml><?xml version="1.0" encoding="utf-8"?>
<ds:datastoreItem xmlns:ds="http://schemas.openxmlformats.org/officeDocument/2006/customXml" ds:itemID="{347AA44B-05B4-45D6-99F4-66260FCB040D}">
  <ds:schemaRefs>
    <ds:schemaRef ds:uri="http://schemas.microsoft.com/VisualStudio/2011/storyboarding/control"/>
  </ds:schemaRefs>
</ds:datastoreItem>
</file>

<file path=customXml/itemProps8.xml><?xml version="1.0" encoding="utf-8"?>
<ds:datastoreItem xmlns:ds="http://schemas.openxmlformats.org/officeDocument/2006/customXml" ds:itemID="{1D9B1B62-D248-4CE9-8243-75D2E08DF08A}">
  <ds:schemaRefs>
    <ds:schemaRef ds:uri="http://schemas.microsoft.com/VisualStudio/2011/storyboarding/control"/>
  </ds:schemaRefs>
</ds:datastoreItem>
</file>

<file path=customXml/itemProps9.xml><?xml version="1.0" encoding="utf-8"?>
<ds:datastoreItem xmlns:ds="http://schemas.openxmlformats.org/officeDocument/2006/customXml" ds:itemID="{3F5E779B-B5CC-47E4-8A83-91142DDAED85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31405</TotalTime>
  <Words>942</Words>
  <Application>Microsoft Office PowerPoint</Application>
  <PresentationFormat>Personnalisé</PresentationFormat>
  <Paragraphs>161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Myriad Pro Light</vt:lpstr>
      <vt:lpstr>Segoe UI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laurent</dc:creator>
  <cp:lastModifiedBy>sophie</cp:lastModifiedBy>
  <cp:revision>520</cp:revision>
  <cp:lastPrinted>2020-06-12T17:22:59Z</cp:lastPrinted>
  <dcterms:modified xsi:type="dcterms:W3CDTF">2022-09-12T16:11:15Z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</Properties>
</file>