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2" r:id="rId1"/>
  </p:sldMasterIdLst>
  <p:notesMasterIdLst>
    <p:notesMasterId r:id="rId57"/>
  </p:notesMasterIdLst>
  <p:sldIdLst>
    <p:sldId id="259" r:id="rId2"/>
    <p:sldId id="266" r:id="rId3"/>
    <p:sldId id="262" r:id="rId4"/>
    <p:sldId id="267" r:id="rId5"/>
    <p:sldId id="334" r:id="rId6"/>
    <p:sldId id="336" r:id="rId7"/>
    <p:sldId id="335" r:id="rId8"/>
    <p:sldId id="332" r:id="rId9"/>
    <p:sldId id="333" r:id="rId10"/>
    <p:sldId id="265" r:id="rId11"/>
    <p:sldId id="330" r:id="rId12"/>
    <p:sldId id="268" r:id="rId13"/>
    <p:sldId id="313" r:id="rId14"/>
    <p:sldId id="310" r:id="rId15"/>
    <p:sldId id="311" r:id="rId16"/>
    <p:sldId id="273" r:id="rId17"/>
    <p:sldId id="320" r:id="rId18"/>
    <p:sldId id="324" r:id="rId19"/>
    <p:sldId id="321" r:id="rId20"/>
    <p:sldId id="323" r:id="rId21"/>
    <p:sldId id="274" r:id="rId22"/>
    <p:sldId id="275" r:id="rId23"/>
    <p:sldId id="276" r:id="rId24"/>
    <p:sldId id="280" r:id="rId25"/>
    <p:sldId id="279" r:id="rId26"/>
    <p:sldId id="281" r:id="rId27"/>
    <p:sldId id="314" r:id="rId28"/>
    <p:sldId id="278" r:id="rId29"/>
    <p:sldId id="284" r:id="rId30"/>
    <p:sldId id="285" r:id="rId31"/>
    <p:sldId id="286" r:id="rId32"/>
    <p:sldId id="287" r:id="rId33"/>
    <p:sldId id="277" r:id="rId34"/>
    <p:sldId id="288" r:id="rId35"/>
    <p:sldId id="290" r:id="rId36"/>
    <p:sldId id="291" r:id="rId37"/>
    <p:sldId id="293" r:id="rId38"/>
    <p:sldId id="294" r:id="rId39"/>
    <p:sldId id="296" r:id="rId40"/>
    <p:sldId id="297" r:id="rId41"/>
    <p:sldId id="295" r:id="rId42"/>
    <p:sldId id="298" r:id="rId43"/>
    <p:sldId id="299" r:id="rId44"/>
    <p:sldId id="301" r:id="rId45"/>
    <p:sldId id="337" r:id="rId46"/>
    <p:sldId id="338" r:id="rId47"/>
    <p:sldId id="300" r:id="rId48"/>
    <p:sldId id="302" r:id="rId49"/>
    <p:sldId id="326" r:id="rId50"/>
    <p:sldId id="327" r:id="rId51"/>
    <p:sldId id="328" r:id="rId52"/>
    <p:sldId id="329" r:id="rId53"/>
    <p:sldId id="339" r:id="rId54"/>
    <p:sldId id="331" r:id="rId55"/>
    <p:sldId id="325" r:id="rId56"/>
  </p:sldIdLst>
  <p:sldSz cx="12192000" cy="6858000"/>
  <p:notesSz cx="6805613" cy="99441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fmel07" initials="c" lastIdx="1" clrIdx="0">
    <p:extLst>
      <p:ext uri="{19B8F6BF-5375-455C-9EA6-DF929625EA0E}">
        <p15:presenceInfo xmlns:p15="http://schemas.microsoft.com/office/powerpoint/2012/main" userId="cfmel07"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24485"/>
    <a:srgbClr val="EF3F4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83" autoAdjust="0"/>
    <p:restoredTop sz="87367" autoAdjust="0"/>
  </p:normalViewPr>
  <p:slideViewPr>
    <p:cSldViewPr snapToGrid="0">
      <p:cViewPr varScale="1">
        <p:scale>
          <a:sx n="99" d="100"/>
          <a:sy n="99" d="100"/>
        </p:scale>
        <p:origin x="978" y="84"/>
      </p:cViewPr>
      <p:guideLst/>
    </p:cSldViewPr>
  </p:slideViewPr>
  <p:notesTextViewPr>
    <p:cViewPr>
      <p:scale>
        <a:sx n="1" d="1"/>
        <a:sy n="1" d="1"/>
      </p:scale>
      <p:origin x="0" y="0"/>
    </p:cViewPr>
  </p:notesTextViewPr>
  <p:sorterViewPr>
    <p:cViewPr>
      <p:scale>
        <a:sx n="100" d="100"/>
        <a:sy n="100" d="100"/>
      </p:scale>
      <p:origin x="0" y="-35598"/>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notesMaster" Target="notesMasters/notesMaster1.xml"/><Relationship Id="rId61"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1" y="0"/>
            <a:ext cx="2949575" cy="498475"/>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54451" y="0"/>
            <a:ext cx="2949575" cy="498475"/>
          </a:xfrm>
          <a:prstGeom prst="rect">
            <a:avLst/>
          </a:prstGeom>
        </p:spPr>
        <p:txBody>
          <a:bodyPr vert="horz" lIns="91440" tIns="45720" rIns="91440" bIns="45720" rtlCol="0"/>
          <a:lstStyle>
            <a:lvl1pPr algn="r">
              <a:defRPr sz="1200"/>
            </a:lvl1pPr>
          </a:lstStyle>
          <a:p>
            <a:fld id="{6E55F731-52F2-40F8-BF0C-C92F05193654}" type="datetimeFigureOut">
              <a:rPr lang="fr-FR" smtClean="0"/>
              <a:t>19/02/2024</a:t>
            </a:fld>
            <a:endParaRPr lang="fr-FR"/>
          </a:p>
        </p:txBody>
      </p:sp>
      <p:sp>
        <p:nvSpPr>
          <p:cNvPr id="4" name="Espace réservé de l'image des diapositives 3"/>
          <p:cNvSpPr>
            <a:spLocks noGrp="1" noRot="1" noChangeAspect="1"/>
          </p:cNvSpPr>
          <p:nvPr>
            <p:ph type="sldImg" idx="2"/>
          </p:nvPr>
        </p:nvSpPr>
        <p:spPr>
          <a:xfrm>
            <a:off x="420688" y="1243013"/>
            <a:ext cx="5964237" cy="3355975"/>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1039" y="4786314"/>
            <a:ext cx="5443537" cy="3914775"/>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1" y="9445625"/>
            <a:ext cx="2949575" cy="498475"/>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54451" y="9445625"/>
            <a:ext cx="2949575" cy="498475"/>
          </a:xfrm>
          <a:prstGeom prst="rect">
            <a:avLst/>
          </a:prstGeom>
        </p:spPr>
        <p:txBody>
          <a:bodyPr vert="horz" lIns="91440" tIns="45720" rIns="91440" bIns="45720" rtlCol="0" anchor="b"/>
          <a:lstStyle>
            <a:lvl1pPr algn="r">
              <a:defRPr sz="1200"/>
            </a:lvl1pPr>
          </a:lstStyle>
          <a:p>
            <a:fld id="{AA9717EC-938C-4050-B64E-F126C6F36024}" type="slidenum">
              <a:rPr lang="fr-FR" smtClean="0"/>
              <a:t>‹N°›</a:t>
            </a:fld>
            <a:endParaRPr lang="fr-FR"/>
          </a:p>
        </p:txBody>
      </p:sp>
    </p:spTree>
    <p:extLst>
      <p:ext uri="{BB962C8B-B14F-4D97-AF65-F5344CB8AC3E}">
        <p14:creationId xmlns:p14="http://schemas.microsoft.com/office/powerpoint/2010/main" val="27638304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AA9717EC-938C-4050-B64E-F126C6F36024}" type="slidenum">
              <a:rPr lang="fr-FR" smtClean="0"/>
              <a:t>1</a:t>
            </a:fld>
            <a:endParaRPr lang="fr-FR"/>
          </a:p>
        </p:txBody>
      </p:sp>
    </p:spTree>
    <p:extLst>
      <p:ext uri="{BB962C8B-B14F-4D97-AF65-F5344CB8AC3E}">
        <p14:creationId xmlns:p14="http://schemas.microsoft.com/office/powerpoint/2010/main" val="391435906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Initiative de la procédure entre les mains du titulaire du marché, qui informe la maitrise d’œuvre et l’acheteur de la date d’achèvement des travaux. A partir de cette date que la maitrise d’œuvre doit convoquer.</a:t>
            </a:r>
          </a:p>
          <a:p>
            <a:endParaRPr lang="fr-FR" dirty="0"/>
          </a:p>
          <a:p>
            <a:r>
              <a:rPr lang="fr-FR" dirty="0"/>
              <a:t>On a parlé du </a:t>
            </a:r>
            <a:r>
              <a:rPr lang="fr-FR" dirty="0" err="1"/>
              <a:t>parrallèle</a:t>
            </a:r>
            <a:r>
              <a:rPr lang="fr-FR" dirty="0"/>
              <a:t> avec la phase d’admission : ici pour les travaux c’est plus contraignants </a:t>
            </a:r>
          </a:p>
          <a:p>
            <a:endParaRPr lang="fr-FR" dirty="0"/>
          </a:p>
          <a:p>
            <a:r>
              <a:rPr lang="fr-FR" dirty="0"/>
              <a:t>OPR qui se déroulent sur site avec l’ensemble des parties aux contrats</a:t>
            </a:r>
          </a:p>
        </p:txBody>
      </p:sp>
      <p:sp>
        <p:nvSpPr>
          <p:cNvPr id="4" name="Espace réservé du numéro de diapositive 3"/>
          <p:cNvSpPr>
            <a:spLocks noGrp="1"/>
          </p:cNvSpPr>
          <p:nvPr>
            <p:ph type="sldNum" sz="quarter" idx="5"/>
          </p:nvPr>
        </p:nvSpPr>
        <p:spPr/>
        <p:txBody>
          <a:bodyPr/>
          <a:lstStyle/>
          <a:p>
            <a:fld id="{AA9717EC-938C-4050-B64E-F126C6F36024}" type="slidenum">
              <a:rPr lang="fr-FR" smtClean="0"/>
              <a:t>10</a:t>
            </a:fld>
            <a:endParaRPr lang="fr-FR"/>
          </a:p>
        </p:txBody>
      </p:sp>
    </p:spTree>
    <p:extLst>
      <p:ext uri="{BB962C8B-B14F-4D97-AF65-F5344CB8AC3E}">
        <p14:creationId xmlns:p14="http://schemas.microsoft.com/office/powerpoint/2010/main" val="121640615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CCAG Travaux 2021 : approuvé par arrêté. </a:t>
            </a:r>
          </a:p>
          <a:p>
            <a:endParaRPr lang="fr-FR" dirty="0"/>
          </a:p>
          <a:p>
            <a:r>
              <a:rPr lang="fr-FR" dirty="0"/>
              <a:t>Document contractuel facultatif </a:t>
            </a:r>
          </a:p>
          <a:p>
            <a:r>
              <a:rPr lang="fr-FR" dirty="0"/>
              <a:t>Vous devez le mentionner dans vos documents de marché et bien préciser les articles auxquels vous voulez déroger, C’est une obligation prévu dans le code de la commande publique de mentionner les dérogations qui y sont faites</a:t>
            </a:r>
          </a:p>
          <a:p>
            <a:endParaRPr lang="fr-FR" dirty="0"/>
          </a:p>
          <a:p>
            <a:r>
              <a:rPr lang="fr-FR" dirty="0"/>
              <a:t>C’est quoi les OPR : recensement et identification des ouvrages exécutés et vérification de la réalisation et de la qualité des </a:t>
            </a:r>
            <a:r>
              <a:rPr lang="fr-FR" dirty="0" err="1"/>
              <a:t>batiments</a:t>
            </a:r>
            <a:endParaRPr lang="fr-FR" dirty="0"/>
          </a:p>
          <a:p>
            <a:endParaRPr lang="fr-FR" dirty="0"/>
          </a:p>
          <a:p>
            <a:r>
              <a:rPr lang="fr-FR" dirty="0"/>
              <a:t>PV </a:t>
            </a:r>
            <a:r>
              <a:rPr lang="fr-FR" dirty="0" err="1"/>
              <a:t>dréssé</a:t>
            </a:r>
            <a:r>
              <a:rPr lang="fr-FR" dirty="0"/>
              <a:t> avec signature du titulaire (s’il refuse c’est mentionné dans le PV)</a:t>
            </a:r>
          </a:p>
        </p:txBody>
      </p:sp>
      <p:sp>
        <p:nvSpPr>
          <p:cNvPr id="4" name="Espace réservé du numéro de diapositive 3"/>
          <p:cNvSpPr>
            <a:spLocks noGrp="1"/>
          </p:cNvSpPr>
          <p:nvPr>
            <p:ph type="sldNum" sz="quarter" idx="5"/>
          </p:nvPr>
        </p:nvSpPr>
        <p:spPr/>
        <p:txBody>
          <a:bodyPr/>
          <a:lstStyle/>
          <a:p>
            <a:fld id="{AA9717EC-938C-4050-B64E-F126C6F36024}" type="slidenum">
              <a:rPr lang="fr-FR" smtClean="0"/>
              <a:t>11</a:t>
            </a:fld>
            <a:endParaRPr lang="fr-FR"/>
          </a:p>
        </p:txBody>
      </p:sp>
    </p:spTree>
    <p:extLst>
      <p:ext uri="{BB962C8B-B14F-4D97-AF65-F5344CB8AC3E}">
        <p14:creationId xmlns:p14="http://schemas.microsoft.com/office/powerpoint/2010/main" val="179964117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AA9717EC-938C-4050-B64E-F126C6F36024}" type="slidenum">
              <a:rPr lang="fr-FR" smtClean="0"/>
              <a:t>12</a:t>
            </a:fld>
            <a:endParaRPr lang="fr-FR"/>
          </a:p>
        </p:txBody>
      </p:sp>
    </p:spTree>
    <p:extLst>
      <p:ext uri="{BB962C8B-B14F-4D97-AF65-F5344CB8AC3E}">
        <p14:creationId xmlns:p14="http://schemas.microsoft.com/office/powerpoint/2010/main" val="424538667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Pour reprendre au niveau des OPR : fonctionnement normal </a:t>
            </a:r>
          </a:p>
          <a:p>
            <a:endParaRPr lang="fr-FR" dirty="0"/>
          </a:p>
          <a:p>
            <a:r>
              <a:rPr lang="fr-FR" dirty="0"/>
              <a:t>L’acheteur peut se faire représenter lors des OPR, sa participation est facultative.</a:t>
            </a:r>
          </a:p>
        </p:txBody>
      </p:sp>
      <p:sp>
        <p:nvSpPr>
          <p:cNvPr id="4" name="Espace réservé du numéro de diapositive 3"/>
          <p:cNvSpPr>
            <a:spLocks noGrp="1"/>
          </p:cNvSpPr>
          <p:nvPr>
            <p:ph type="sldNum" sz="quarter" idx="5"/>
          </p:nvPr>
        </p:nvSpPr>
        <p:spPr/>
        <p:txBody>
          <a:bodyPr/>
          <a:lstStyle/>
          <a:p>
            <a:fld id="{AA9717EC-938C-4050-B64E-F126C6F36024}" type="slidenum">
              <a:rPr lang="fr-FR" smtClean="0"/>
              <a:t>13</a:t>
            </a:fld>
            <a:endParaRPr lang="fr-FR"/>
          </a:p>
        </p:txBody>
      </p:sp>
    </p:spTree>
    <p:extLst>
      <p:ext uri="{BB962C8B-B14F-4D97-AF65-F5344CB8AC3E}">
        <p14:creationId xmlns:p14="http://schemas.microsoft.com/office/powerpoint/2010/main" val="399516951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AA9717EC-938C-4050-B64E-F126C6F36024}" type="slidenum">
              <a:rPr lang="fr-FR" smtClean="0"/>
              <a:t>14</a:t>
            </a:fld>
            <a:endParaRPr lang="fr-FR"/>
          </a:p>
        </p:txBody>
      </p:sp>
    </p:spTree>
    <p:extLst>
      <p:ext uri="{BB962C8B-B14F-4D97-AF65-F5344CB8AC3E}">
        <p14:creationId xmlns:p14="http://schemas.microsoft.com/office/powerpoint/2010/main" val="393523603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Avec toutes les conséquences que ça emporte : </a:t>
            </a:r>
          </a:p>
          <a:p>
            <a:r>
              <a:rPr lang="fr-FR" dirty="0"/>
              <a:t>- responsabilité contractuelle de l’entreprise titulaire qu’on ne peut plus rechercher </a:t>
            </a:r>
          </a:p>
          <a:p>
            <a:endParaRPr lang="fr-FR" dirty="0"/>
          </a:p>
        </p:txBody>
      </p:sp>
      <p:sp>
        <p:nvSpPr>
          <p:cNvPr id="4" name="Espace réservé du numéro de diapositive 3"/>
          <p:cNvSpPr>
            <a:spLocks noGrp="1"/>
          </p:cNvSpPr>
          <p:nvPr>
            <p:ph type="sldNum" sz="quarter" idx="5"/>
          </p:nvPr>
        </p:nvSpPr>
        <p:spPr/>
        <p:txBody>
          <a:bodyPr/>
          <a:lstStyle/>
          <a:p>
            <a:fld id="{AA9717EC-938C-4050-B64E-F126C6F36024}" type="slidenum">
              <a:rPr lang="fr-FR" smtClean="0"/>
              <a:t>15</a:t>
            </a:fld>
            <a:endParaRPr lang="fr-FR"/>
          </a:p>
        </p:txBody>
      </p:sp>
    </p:spTree>
    <p:extLst>
      <p:ext uri="{BB962C8B-B14F-4D97-AF65-F5344CB8AC3E}">
        <p14:creationId xmlns:p14="http://schemas.microsoft.com/office/powerpoint/2010/main" val="339451666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Une fois que les OPR sont passés : PV </a:t>
            </a:r>
            <a:r>
              <a:rPr lang="fr-FR" dirty="0" err="1"/>
              <a:t>dréssé</a:t>
            </a:r>
            <a:r>
              <a:rPr lang="fr-FR" dirty="0"/>
              <a:t> </a:t>
            </a:r>
          </a:p>
          <a:p>
            <a:endParaRPr lang="fr-FR" dirty="0"/>
          </a:p>
          <a:p>
            <a:r>
              <a:rPr lang="fr-FR" dirty="0"/>
              <a:t>Devoir de conseil du MOE auprès de l’acheteur</a:t>
            </a:r>
          </a:p>
          <a:p>
            <a:endParaRPr lang="fr-FR" dirty="0"/>
          </a:p>
          <a:p>
            <a:r>
              <a:rPr lang="fr-FR" b="0" i="0" dirty="0">
                <a:solidFill>
                  <a:srgbClr val="323440"/>
                </a:solidFill>
                <a:effectLst/>
                <a:latin typeface="Lato" panose="020F0502020204030203" pitchFamily="34" charset="0"/>
              </a:rPr>
              <a:t>En principe, la réception marque la fin de la période contractuelle, ce qui signifie que l'acte de réception met fin à la responsabilité contractuelle du maître d’</a:t>
            </a:r>
            <a:r>
              <a:rPr lang="fr-FR" b="0" i="0" dirty="0" err="1">
                <a:solidFill>
                  <a:srgbClr val="323440"/>
                </a:solidFill>
                <a:effectLst/>
                <a:latin typeface="Lato" panose="020F0502020204030203" pitchFamily="34" charset="0"/>
              </a:rPr>
              <a:t>oeuvre</a:t>
            </a:r>
            <a:r>
              <a:rPr lang="fr-FR" b="0" i="0" dirty="0">
                <a:solidFill>
                  <a:srgbClr val="323440"/>
                </a:solidFill>
                <a:effectLst/>
                <a:latin typeface="Lato" panose="020F0502020204030203" pitchFamily="34" charset="0"/>
              </a:rPr>
              <a:t> en matière de travaux. </a:t>
            </a:r>
          </a:p>
          <a:p>
            <a:endParaRPr lang="fr-FR" b="0" i="0" dirty="0">
              <a:solidFill>
                <a:srgbClr val="323440"/>
              </a:solidFill>
              <a:effectLst/>
              <a:latin typeface="Lato" panose="020F0502020204030203" pitchFamily="34" charset="0"/>
            </a:endParaRPr>
          </a:p>
          <a:p>
            <a:r>
              <a:rPr lang="fr-FR" b="0" i="0" dirty="0">
                <a:solidFill>
                  <a:srgbClr val="323440"/>
                </a:solidFill>
                <a:effectLst/>
                <a:latin typeface="Lato" panose="020F0502020204030203" pitchFamily="34" charset="0"/>
              </a:rPr>
              <a:t>exception s’agissant du maître d’</a:t>
            </a:r>
            <a:r>
              <a:rPr lang="fr-FR" b="0" i="0" dirty="0" err="1">
                <a:solidFill>
                  <a:srgbClr val="323440"/>
                </a:solidFill>
                <a:effectLst/>
                <a:latin typeface="Lato" panose="020F0502020204030203" pitchFamily="34" charset="0"/>
              </a:rPr>
              <a:t>oeuvre</a:t>
            </a:r>
            <a:r>
              <a:rPr lang="fr-FR" b="0" i="0" dirty="0">
                <a:solidFill>
                  <a:srgbClr val="323440"/>
                </a:solidFill>
                <a:effectLst/>
                <a:latin typeface="Lato" panose="020F0502020204030203" pitchFamily="34" charset="0"/>
              </a:rPr>
              <a:t>. En effet, afin de ne pas permettre au maître d’</a:t>
            </a:r>
            <a:r>
              <a:rPr lang="fr-FR" b="0" i="0" dirty="0" err="1">
                <a:solidFill>
                  <a:srgbClr val="323440"/>
                </a:solidFill>
                <a:effectLst/>
                <a:latin typeface="Lato" panose="020F0502020204030203" pitchFamily="34" charset="0"/>
              </a:rPr>
              <a:t>oeuvre</a:t>
            </a:r>
            <a:r>
              <a:rPr lang="fr-FR" b="0" i="0" dirty="0">
                <a:solidFill>
                  <a:srgbClr val="323440"/>
                </a:solidFill>
                <a:effectLst/>
                <a:latin typeface="Lato" panose="020F0502020204030203" pitchFamily="34" charset="0"/>
              </a:rPr>
              <a:t> de se prévaloir de cette règle en n’alertant pas le maître de l’ouvrage sur les désordres apparents qui résultent de ses propres erreurs, le juge considère que le devoir de conseil du maître d’</a:t>
            </a:r>
            <a:r>
              <a:rPr lang="fr-FR" b="0" i="0" dirty="0" err="1">
                <a:solidFill>
                  <a:srgbClr val="323440"/>
                </a:solidFill>
                <a:effectLst/>
                <a:latin typeface="Lato" panose="020F0502020204030203" pitchFamily="34" charset="0"/>
              </a:rPr>
              <a:t>oeuvre</a:t>
            </a:r>
            <a:r>
              <a:rPr lang="fr-FR" b="0" i="0" dirty="0">
                <a:solidFill>
                  <a:srgbClr val="323440"/>
                </a:solidFill>
                <a:effectLst/>
                <a:latin typeface="Lato" panose="020F0502020204030203" pitchFamily="34" charset="0"/>
              </a:rPr>
              <a:t> engage sa responsabilité contractuelle après l’acte de réception</a:t>
            </a:r>
            <a:endParaRPr lang="fr-FR" dirty="0"/>
          </a:p>
        </p:txBody>
      </p:sp>
      <p:sp>
        <p:nvSpPr>
          <p:cNvPr id="4" name="Espace réservé du numéro de diapositive 3"/>
          <p:cNvSpPr>
            <a:spLocks noGrp="1"/>
          </p:cNvSpPr>
          <p:nvPr>
            <p:ph type="sldNum" sz="quarter" idx="5"/>
          </p:nvPr>
        </p:nvSpPr>
        <p:spPr/>
        <p:txBody>
          <a:bodyPr/>
          <a:lstStyle/>
          <a:p>
            <a:fld id="{AA9717EC-938C-4050-B64E-F126C6F36024}" type="slidenum">
              <a:rPr lang="fr-FR" smtClean="0"/>
              <a:t>16</a:t>
            </a:fld>
            <a:endParaRPr lang="fr-FR"/>
          </a:p>
        </p:txBody>
      </p:sp>
    </p:spTree>
    <p:extLst>
      <p:ext uri="{BB962C8B-B14F-4D97-AF65-F5344CB8AC3E}">
        <p14:creationId xmlns:p14="http://schemas.microsoft.com/office/powerpoint/2010/main" val="40027356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AA9717EC-938C-4050-B64E-F126C6F36024}" type="slidenum">
              <a:rPr lang="fr-FR" smtClean="0"/>
              <a:t>17</a:t>
            </a:fld>
            <a:endParaRPr lang="fr-FR"/>
          </a:p>
        </p:txBody>
      </p:sp>
    </p:spTree>
    <p:extLst>
      <p:ext uri="{BB962C8B-B14F-4D97-AF65-F5344CB8AC3E}">
        <p14:creationId xmlns:p14="http://schemas.microsoft.com/office/powerpoint/2010/main" val="203477652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AA9717EC-938C-4050-B64E-F126C6F36024}" type="slidenum">
              <a:rPr lang="fr-FR" smtClean="0"/>
              <a:t>18</a:t>
            </a:fld>
            <a:endParaRPr lang="fr-FR"/>
          </a:p>
        </p:txBody>
      </p:sp>
    </p:spTree>
    <p:extLst>
      <p:ext uri="{BB962C8B-B14F-4D97-AF65-F5344CB8AC3E}">
        <p14:creationId xmlns:p14="http://schemas.microsoft.com/office/powerpoint/2010/main" val="371181922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AA9717EC-938C-4050-B64E-F126C6F36024}" type="slidenum">
              <a:rPr lang="fr-FR" smtClean="0"/>
              <a:t>19</a:t>
            </a:fld>
            <a:endParaRPr lang="fr-FR"/>
          </a:p>
        </p:txBody>
      </p:sp>
    </p:spTree>
    <p:extLst>
      <p:ext uri="{BB962C8B-B14F-4D97-AF65-F5344CB8AC3E}">
        <p14:creationId xmlns:p14="http://schemas.microsoft.com/office/powerpoint/2010/main" val="11751670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AA9717EC-938C-4050-B64E-F126C6F36024}" type="slidenum">
              <a:rPr lang="fr-FR" smtClean="0"/>
              <a:t>2</a:t>
            </a:fld>
            <a:endParaRPr lang="fr-FR"/>
          </a:p>
        </p:txBody>
      </p:sp>
    </p:spTree>
    <p:extLst>
      <p:ext uri="{BB962C8B-B14F-4D97-AF65-F5344CB8AC3E}">
        <p14:creationId xmlns:p14="http://schemas.microsoft.com/office/powerpoint/2010/main" val="355662452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Dans cette hypothèse, vous n’êtes plus recevable à rechercher la responsabilité contractuelle de l’entreprise en ce qui concerne la réalisation de l’ouvrage</a:t>
            </a:r>
          </a:p>
        </p:txBody>
      </p:sp>
      <p:sp>
        <p:nvSpPr>
          <p:cNvPr id="4" name="Espace réservé du numéro de diapositive 3"/>
          <p:cNvSpPr>
            <a:spLocks noGrp="1"/>
          </p:cNvSpPr>
          <p:nvPr>
            <p:ph type="sldNum" sz="quarter" idx="5"/>
          </p:nvPr>
        </p:nvSpPr>
        <p:spPr/>
        <p:txBody>
          <a:bodyPr/>
          <a:lstStyle/>
          <a:p>
            <a:fld id="{AA9717EC-938C-4050-B64E-F126C6F36024}" type="slidenum">
              <a:rPr lang="fr-FR" smtClean="0"/>
              <a:t>20</a:t>
            </a:fld>
            <a:endParaRPr lang="fr-FR"/>
          </a:p>
        </p:txBody>
      </p:sp>
    </p:spTree>
    <p:extLst>
      <p:ext uri="{BB962C8B-B14F-4D97-AF65-F5344CB8AC3E}">
        <p14:creationId xmlns:p14="http://schemas.microsoft.com/office/powerpoint/2010/main" val="370521823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AA9717EC-938C-4050-B64E-F126C6F36024}" type="slidenum">
              <a:rPr lang="fr-FR" smtClean="0"/>
              <a:t>21</a:t>
            </a:fld>
            <a:endParaRPr lang="fr-FR"/>
          </a:p>
        </p:txBody>
      </p:sp>
    </p:spTree>
    <p:extLst>
      <p:ext uri="{BB962C8B-B14F-4D97-AF65-F5344CB8AC3E}">
        <p14:creationId xmlns:p14="http://schemas.microsoft.com/office/powerpoint/2010/main" val="267199983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AA9717EC-938C-4050-B64E-F126C6F36024}" type="slidenum">
              <a:rPr lang="fr-FR" smtClean="0"/>
              <a:t>22</a:t>
            </a:fld>
            <a:endParaRPr lang="fr-FR"/>
          </a:p>
        </p:txBody>
      </p:sp>
    </p:spTree>
    <p:extLst>
      <p:ext uri="{BB962C8B-B14F-4D97-AF65-F5344CB8AC3E}">
        <p14:creationId xmlns:p14="http://schemas.microsoft.com/office/powerpoint/2010/main" val="420995727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Pour les vices cachés, on pourra soit rechercher la responsabilité du maître d’œuvre pour manquement à son devoir de conseil (pour les vices dont le MOE aurait eu ou du avoir connaissance en cours de chantier) soit regarder du coté des garanties légales, que nous évoquerons après.</a:t>
            </a:r>
          </a:p>
          <a:p>
            <a:endParaRPr lang="fr-FR" dirty="0"/>
          </a:p>
          <a:p>
            <a:r>
              <a:rPr lang="fr-FR" dirty="0" err="1"/>
              <a:t>Reception</a:t>
            </a:r>
            <a:r>
              <a:rPr lang="fr-FR" dirty="0"/>
              <a:t> sans réserve prive le maitre d’ouvrage de contester les défauts et malfaçons apparents</a:t>
            </a:r>
          </a:p>
        </p:txBody>
      </p:sp>
      <p:sp>
        <p:nvSpPr>
          <p:cNvPr id="4" name="Espace réservé du numéro de diapositive 3"/>
          <p:cNvSpPr>
            <a:spLocks noGrp="1"/>
          </p:cNvSpPr>
          <p:nvPr>
            <p:ph type="sldNum" sz="quarter" idx="5"/>
          </p:nvPr>
        </p:nvSpPr>
        <p:spPr/>
        <p:txBody>
          <a:bodyPr/>
          <a:lstStyle/>
          <a:p>
            <a:fld id="{AA9717EC-938C-4050-B64E-F126C6F36024}" type="slidenum">
              <a:rPr lang="fr-FR" smtClean="0"/>
              <a:t>23</a:t>
            </a:fld>
            <a:endParaRPr lang="fr-FR"/>
          </a:p>
        </p:txBody>
      </p:sp>
    </p:spTree>
    <p:extLst>
      <p:ext uri="{BB962C8B-B14F-4D97-AF65-F5344CB8AC3E}">
        <p14:creationId xmlns:p14="http://schemas.microsoft.com/office/powerpoint/2010/main" val="325348901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L’acheteur constate l’existence de malfaçons et d’imperfections. Si absence de réserve = impossibilité de les déclarer postérieurement</a:t>
            </a:r>
          </a:p>
          <a:p>
            <a:endParaRPr lang="fr-FR" dirty="0"/>
          </a:p>
          <a:p>
            <a:r>
              <a:rPr lang="fr-FR" dirty="0"/>
              <a:t>GPA : Garantie de parfait </a:t>
            </a:r>
            <a:r>
              <a:rPr lang="fr-FR" dirty="0" err="1"/>
              <a:t>achevement</a:t>
            </a:r>
            <a:endParaRPr lang="fr-FR" dirty="0"/>
          </a:p>
          <a:p>
            <a:endParaRPr lang="fr-FR" dirty="0"/>
          </a:p>
          <a:p>
            <a:r>
              <a:rPr lang="fr-FR" dirty="0"/>
              <a:t>Il est tout à fait possible de </a:t>
            </a:r>
            <a:r>
              <a:rPr lang="fr-FR" dirty="0" err="1"/>
              <a:t>prorger</a:t>
            </a:r>
            <a:r>
              <a:rPr lang="fr-FR" dirty="0"/>
              <a:t> le délai de GPA jusqu’à ce que les travaux soient réalisés</a:t>
            </a:r>
          </a:p>
          <a:p>
            <a:endParaRPr lang="fr-FR" dirty="0"/>
          </a:p>
          <a:p>
            <a:r>
              <a:rPr lang="fr-FR" dirty="0"/>
              <a:t>Alerter sur la formulation précise des réserves : formulée en termes clairs et détaillés.</a:t>
            </a:r>
          </a:p>
          <a:p>
            <a:r>
              <a:rPr lang="fr-FR" dirty="0" err="1"/>
              <a:t>Defaçon</a:t>
            </a:r>
            <a:r>
              <a:rPr lang="fr-FR" dirty="0"/>
              <a:t> à ce que l’entreprise titulaire du LOT puisse reprendre les imperfections et les malfaçons </a:t>
            </a:r>
          </a:p>
          <a:p>
            <a:endParaRPr lang="fr-FR" dirty="0"/>
          </a:p>
          <a:p>
            <a:r>
              <a:rPr lang="fr-FR" dirty="0"/>
              <a:t>Il n’existe pas de définition de la « réserve » mais si termes trop généraux ça peut porter préjudice pour l’acheteur dans le cadre d’un contentieux par exemple.</a:t>
            </a:r>
          </a:p>
        </p:txBody>
      </p:sp>
      <p:sp>
        <p:nvSpPr>
          <p:cNvPr id="4" name="Espace réservé du numéro de diapositive 3"/>
          <p:cNvSpPr>
            <a:spLocks noGrp="1"/>
          </p:cNvSpPr>
          <p:nvPr>
            <p:ph type="sldNum" sz="quarter" idx="5"/>
          </p:nvPr>
        </p:nvSpPr>
        <p:spPr/>
        <p:txBody>
          <a:bodyPr/>
          <a:lstStyle/>
          <a:p>
            <a:fld id="{AA9717EC-938C-4050-B64E-F126C6F36024}" type="slidenum">
              <a:rPr lang="fr-FR" smtClean="0"/>
              <a:t>24</a:t>
            </a:fld>
            <a:endParaRPr lang="fr-FR"/>
          </a:p>
        </p:txBody>
      </p:sp>
    </p:spTree>
    <p:extLst>
      <p:ext uri="{BB962C8B-B14F-4D97-AF65-F5344CB8AC3E}">
        <p14:creationId xmlns:p14="http://schemas.microsoft.com/office/powerpoint/2010/main" val="74382787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Après mise en demeure = exécution aux frais et risques du titulaire (marché de substitution qui reprend strictement les conditions du contrat initial, il ne doit pas permettre de faire +). </a:t>
            </a:r>
          </a:p>
          <a:p>
            <a:endParaRPr lang="fr-FR" dirty="0"/>
          </a:p>
          <a:p>
            <a:r>
              <a:rPr lang="fr-FR" dirty="0"/>
              <a:t>Pour marché de substitution il n’y a pas de dérogation au code de la commande </a:t>
            </a:r>
            <a:r>
              <a:rPr lang="fr-FR" dirty="0" err="1"/>
              <a:t>publuique</a:t>
            </a:r>
            <a:r>
              <a:rPr lang="fr-FR" dirty="0"/>
              <a:t>, c’est un marché classique en terme de passation</a:t>
            </a:r>
          </a:p>
        </p:txBody>
      </p:sp>
      <p:sp>
        <p:nvSpPr>
          <p:cNvPr id="4" name="Espace réservé du numéro de diapositive 3"/>
          <p:cNvSpPr>
            <a:spLocks noGrp="1"/>
          </p:cNvSpPr>
          <p:nvPr>
            <p:ph type="sldNum" sz="quarter" idx="5"/>
          </p:nvPr>
        </p:nvSpPr>
        <p:spPr/>
        <p:txBody>
          <a:bodyPr/>
          <a:lstStyle/>
          <a:p>
            <a:fld id="{AA9717EC-938C-4050-B64E-F126C6F36024}" type="slidenum">
              <a:rPr lang="fr-FR" smtClean="0"/>
              <a:t>25</a:t>
            </a:fld>
            <a:endParaRPr lang="fr-FR"/>
          </a:p>
        </p:txBody>
      </p:sp>
    </p:spTree>
    <p:extLst>
      <p:ext uri="{BB962C8B-B14F-4D97-AF65-F5344CB8AC3E}">
        <p14:creationId xmlns:p14="http://schemas.microsoft.com/office/powerpoint/2010/main" val="149830382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AA9717EC-938C-4050-B64E-F126C6F36024}" type="slidenum">
              <a:rPr lang="fr-FR" smtClean="0"/>
              <a:t>26</a:t>
            </a:fld>
            <a:endParaRPr lang="fr-FR"/>
          </a:p>
        </p:txBody>
      </p:sp>
    </p:spTree>
    <p:extLst>
      <p:ext uri="{BB962C8B-B14F-4D97-AF65-F5344CB8AC3E}">
        <p14:creationId xmlns:p14="http://schemas.microsoft.com/office/powerpoint/2010/main" val="290561648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AA9717EC-938C-4050-B64E-F126C6F36024}" type="slidenum">
              <a:rPr lang="fr-FR" smtClean="0"/>
              <a:t>27</a:t>
            </a:fld>
            <a:endParaRPr lang="fr-FR"/>
          </a:p>
        </p:txBody>
      </p:sp>
    </p:spTree>
    <p:extLst>
      <p:ext uri="{BB962C8B-B14F-4D97-AF65-F5344CB8AC3E}">
        <p14:creationId xmlns:p14="http://schemas.microsoft.com/office/powerpoint/2010/main" val="351880197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Transfert entre les mains de l’acheteur à compter de la réception. Donc acheteur responsable de l’ouvrage et des dommages qu’il cause.</a:t>
            </a:r>
          </a:p>
        </p:txBody>
      </p:sp>
      <p:sp>
        <p:nvSpPr>
          <p:cNvPr id="4" name="Espace réservé du numéro de diapositive 3"/>
          <p:cNvSpPr>
            <a:spLocks noGrp="1"/>
          </p:cNvSpPr>
          <p:nvPr>
            <p:ph type="sldNum" sz="quarter" idx="5"/>
          </p:nvPr>
        </p:nvSpPr>
        <p:spPr/>
        <p:txBody>
          <a:bodyPr/>
          <a:lstStyle/>
          <a:p>
            <a:fld id="{AA9717EC-938C-4050-B64E-F126C6F36024}" type="slidenum">
              <a:rPr lang="fr-FR" smtClean="0"/>
              <a:t>28</a:t>
            </a:fld>
            <a:endParaRPr lang="fr-FR"/>
          </a:p>
        </p:txBody>
      </p:sp>
    </p:spTree>
    <p:extLst>
      <p:ext uri="{BB962C8B-B14F-4D97-AF65-F5344CB8AC3E}">
        <p14:creationId xmlns:p14="http://schemas.microsoft.com/office/powerpoint/2010/main" val="382237072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GPA (réception avec réserves): travaux de finition non exécutés, malfaçons évidentes. Vise à terminer l’ouvrage d’un point de vue matériel</a:t>
            </a:r>
          </a:p>
          <a:p>
            <a:r>
              <a:rPr lang="fr-FR" dirty="0"/>
              <a:t> vise les constructeurs pas la maitrise d’œuvre </a:t>
            </a:r>
          </a:p>
          <a:p>
            <a:endParaRPr lang="fr-FR" dirty="0"/>
          </a:p>
          <a:p>
            <a:r>
              <a:rPr lang="fr-FR" b="0" i="0" dirty="0">
                <a:solidFill>
                  <a:srgbClr val="323440"/>
                </a:solidFill>
                <a:effectLst/>
                <a:latin typeface="Lato" panose="020F0502020204030203" pitchFamily="34" charset="0"/>
              </a:rPr>
              <a:t>En pratique, la garantie de parfait achèvement doit se comprendre comme le prolongement, pendant un an, de la responsabilité contractuelle du constructeur</a:t>
            </a:r>
            <a:endParaRPr lang="fr-FR" dirty="0"/>
          </a:p>
          <a:p>
            <a:endParaRPr lang="fr-FR" dirty="0"/>
          </a:p>
          <a:p>
            <a:r>
              <a:rPr lang="fr-FR" dirty="0"/>
              <a:t>Bon fonctionnement : uniquement applicable aux MP de travaux de bâtiment</a:t>
            </a:r>
          </a:p>
          <a:p>
            <a:endParaRPr lang="fr-FR" dirty="0"/>
          </a:p>
          <a:p>
            <a:r>
              <a:rPr lang="fr-FR" dirty="0"/>
              <a:t>Garantie décennale : désordres évolutifs et futurs sont pris en compte au titre de la garantie </a:t>
            </a:r>
            <a:r>
              <a:rPr lang="fr-FR" dirty="0" err="1"/>
              <a:t>décenale</a:t>
            </a:r>
            <a:r>
              <a:rPr lang="fr-FR" dirty="0"/>
              <a:t> par le juge administratif, vision plus large </a:t>
            </a:r>
            <a:r>
              <a:rPr lang="fr-FR" dirty="0" err="1"/>
              <a:t>qeu</a:t>
            </a:r>
            <a:r>
              <a:rPr lang="fr-FR" dirty="0"/>
              <a:t> le juge judiciaire contrairement au juge </a:t>
            </a:r>
            <a:r>
              <a:rPr lang="fr-FR" dirty="0" err="1"/>
              <a:t>judiciare</a:t>
            </a:r>
            <a:r>
              <a:rPr lang="fr-FR" dirty="0"/>
              <a:t>.</a:t>
            </a:r>
          </a:p>
        </p:txBody>
      </p:sp>
      <p:sp>
        <p:nvSpPr>
          <p:cNvPr id="4" name="Espace réservé du numéro de diapositive 3"/>
          <p:cNvSpPr>
            <a:spLocks noGrp="1"/>
          </p:cNvSpPr>
          <p:nvPr>
            <p:ph type="sldNum" sz="quarter" idx="5"/>
          </p:nvPr>
        </p:nvSpPr>
        <p:spPr/>
        <p:txBody>
          <a:bodyPr/>
          <a:lstStyle/>
          <a:p>
            <a:fld id="{AA9717EC-938C-4050-B64E-F126C6F36024}" type="slidenum">
              <a:rPr lang="fr-FR" smtClean="0"/>
              <a:t>29</a:t>
            </a:fld>
            <a:endParaRPr lang="fr-FR"/>
          </a:p>
        </p:txBody>
      </p:sp>
    </p:spTree>
    <p:extLst>
      <p:ext uri="{BB962C8B-B14F-4D97-AF65-F5344CB8AC3E}">
        <p14:creationId xmlns:p14="http://schemas.microsoft.com/office/powerpoint/2010/main" val="37382233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AA9717EC-938C-4050-B64E-F126C6F36024}" type="slidenum">
              <a:rPr lang="fr-FR" smtClean="0"/>
              <a:t>3</a:t>
            </a:fld>
            <a:endParaRPr lang="fr-FR"/>
          </a:p>
        </p:txBody>
      </p:sp>
    </p:spTree>
    <p:extLst>
      <p:ext uri="{BB962C8B-B14F-4D97-AF65-F5344CB8AC3E}">
        <p14:creationId xmlns:p14="http://schemas.microsoft.com/office/powerpoint/2010/main" val="264948607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AA9717EC-938C-4050-B64E-F126C6F36024}" type="slidenum">
              <a:rPr lang="fr-FR" smtClean="0"/>
              <a:t>30</a:t>
            </a:fld>
            <a:endParaRPr lang="fr-FR"/>
          </a:p>
        </p:txBody>
      </p:sp>
    </p:spTree>
    <p:extLst>
      <p:ext uri="{BB962C8B-B14F-4D97-AF65-F5344CB8AC3E}">
        <p14:creationId xmlns:p14="http://schemas.microsoft.com/office/powerpoint/2010/main" val="246076609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AA9717EC-938C-4050-B64E-F126C6F36024}" type="slidenum">
              <a:rPr lang="fr-FR" smtClean="0"/>
              <a:t>31</a:t>
            </a:fld>
            <a:endParaRPr lang="fr-FR"/>
          </a:p>
        </p:txBody>
      </p:sp>
    </p:spTree>
    <p:extLst>
      <p:ext uri="{BB962C8B-B14F-4D97-AF65-F5344CB8AC3E}">
        <p14:creationId xmlns:p14="http://schemas.microsoft.com/office/powerpoint/2010/main" val="251537364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AA9717EC-938C-4050-B64E-F126C6F36024}" type="slidenum">
              <a:rPr lang="fr-FR" smtClean="0"/>
              <a:t>32</a:t>
            </a:fld>
            <a:endParaRPr lang="fr-FR"/>
          </a:p>
        </p:txBody>
      </p:sp>
    </p:spTree>
    <p:extLst>
      <p:ext uri="{BB962C8B-B14F-4D97-AF65-F5344CB8AC3E}">
        <p14:creationId xmlns:p14="http://schemas.microsoft.com/office/powerpoint/2010/main" val="367232487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Phase ultime de l’exécution contractuelle, reprend l’ensemble des </a:t>
            </a:r>
            <a:r>
              <a:rPr lang="fr-FR" dirty="0" err="1"/>
              <a:t>élements</a:t>
            </a:r>
            <a:r>
              <a:rPr lang="fr-FR" dirty="0"/>
              <a:t> actifs et passifs résultant des obligations des cocontractants,</a:t>
            </a:r>
          </a:p>
          <a:p>
            <a:endParaRPr lang="fr-FR" dirty="0"/>
          </a:p>
          <a:p>
            <a:r>
              <a:rPr lang="fr-FR" dirty="0"/>
              <a:t>Titulaire peut être rémunéré dans le cadre d’</a:t>
            </a:r>
            <a:r>
              <a:rPr lang="fr-FR" dirty="0" err="1"/>
              <a:t>accomptes</a:t>
            </a:r>
            <a:r>
              <a:rPr lang="fr-FR" dirty="0"/>
              <a:t> mensuels qui se font sous la forme de décompte mensuel. Ces décomptes n’ont pas de caractère définitif et ne lient pas les parties</a:t>
            </a:r>
          </a:p>
          <a:p>
            <a:endParaRPr lang="fr-FR" dirty="0"/>
          </a:p>
          <a:p>
            <a:r>
              <a:rPr lang="fr-FR" dirty="0"/>
              <a:t>Document intangible qui ne peut être remis en cause même dans le cadre d’une procédure contentieuse. C’est sur ce point qu’il faut être vigilant.</a:t>
            </a:r>
          </a:p>
          <a:p>
            <a:endParaRPr lang="fr-FR" dirty="0"/>
          </a:p>
          <a:p>
            <a:r>
              <a:rPr lang="fr-FR" dirty="0"/>
              <a:t>En cas de Fraude ou d’erreur il peut y avoir  des modifications.</a:t>
            </a:r>
          </a:p>
          <a:p>
            <a:endParaRPr lang="fr-FR" dirty="0"/>
          </a:p>
        </p:txBody>
      </p:sp>
      <p:sp>
        <p:nvSpPr>
          <p:cNvPr id="4" name="Espace réservé du numéro de diapositive 3"/>
          <p:cNvSpPr>
            <a:spLocks noGrp="1"/>
          </p:cNvSpPr>
          <p:nvPr>
            <p:ph type="sldNum" sz="quarter" idx="5"/>
          </p:nvPr>
        </p:nvSpPr>
        <p:spPr/>
        <p:txBody>
          <a:bodyPr/>
          <a:lstStyle/>
          <a:p>
            <a:fld id="{AA9717EC-938C-4050-B64E-F126C6F36024}" type="slidenum">
              <a:rPr lang="fr-FR" smtClean="0"/>
              <a:t>33</a:t>
            </a:fld>
            <a:endParaRPr lang="fr-FR"/>
          </a:p>
        </p:txBody>
      </p:sp>
    </p:spTree>
    <p:extLst>
      <p:ext uri="{BB962C8B-B14F-4D97-AF65-F5344CB8AC3E}">
        <p14:creationId xmlns:p14="http://schemas.microsoft.com/office/powerpoint/2010/main" val="128851963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b="0" i="0" dirty="0">
                <a:solidFill>
                  <a:srgbClr val="323440"/>
                </a:solidFill>
                <a:effectLst/>
                <a:latin typeface="Lato" panose="020F0502020204030203" pitchFamily="34" charset="0"/>
              </a:rPr>
              <a:t>Transmission prématurée : pas de DGD.</a:t>
            </a:r>
          </a:p>
          <a:p>
            <a:r>
              <a:rPr lang="fr-FR" b="0" i="0" dirty="0">
                <a:solidFill>
                  <a:srgbClr val="323440"/>
                </a:solidFill>
                <a:effectLst/>
                <a:latin typeface="Lato" panose="020F0502020204030203" pitchFamily="34" charset="0"/>
              </a:rPr>
              <a:t>Réception mixte proposée par la MOE : on prend en compte la date la plus loin donc PV levée des réservés </a:t>
            </a:r>
          </a:p>
          <a:p>
            <a:r>
              <a:rPr lang="fr-FR" b="0" i="0" dirty="0">
                <a:solidFill>
                  <a:srgbClr val="323440"/>
                </a:solidFill>
                <a:effectLst/>
                <a:latin typeface="Lato" panose="020F0502020204030203" pitchFamily="34" charset="0"/>
              </a:rPr>
              <a:t>Jurisprudence de juin 2023 n°468268</a:t>
            </a:r>
          </a:p>
          <a:p>
            <a:endParaRPr lang="fr-FR" b="0" i="0" dirty="0">
              <a:solidFill>
                <a:srgbClr val="323440"/>
              </a:solidFill>
              <a:effectLst/>
              <a:latin typeface="Lato" panose="020F0502020204030203" pitchFamily="34" charset="0"/>
            </a:endParaRPr>
          </a:p>
          <a:p>
            <a:r>
              <a:rPr lang="fr-FR" b="0" i="0" dirty="0">
                <a:solidFill>
                  <a:srgbClr val="323440"/>
                </a:solidFill>
                <a:effectLst/>
                <a:latin typeface="Lato" panose="020F0502020204030203" pitchFamily="34" charset="0"/>
              </a:rPr>
              <a:t>Pour Sous réserves : Lorsque les réserves n'ont pu être levées, faute pour l'entrepreneur d'avoir exécuté les travaux de reprise, le maître de l'ouvrage peut surseoir à l'établissement du décompte général et définitif et au règlement du marché sans devoir aucun intérêt moratoire contractuel au titulaire entrepreneur</a:t>
            </a:r>
            <a:endParaRPr lang="fr-FR" dirty="0"/>
          </a:p>
        </p:txBody>
      </p:sp>
      <p:sp>
        <p:nvSpPr>
          <p:cNvPr id="4" name="Espace réservé du numéro de diapositive 3"/>
          <p:cNvSpPr>
            <a:spLocks noGrp="1"/>
          </p:cNvSpPr>
          <p:nvPr>
            <p:ph type="sldNum" sz="quarter" idx="5"/>
          </p:nvPr>
        </p:nvSpPr>
        <p:spPr/>
        <p:txBody>
          <a:bodyPr/>
          <a:lstStyle/>
          <a:p>
            <a:fld id="{AA9717EC-938C-4050-B64E-F126C6F36024}" type="slidenum">
              <a:rPr lang="fr-FR" smtClean="0"/>
              <a:t>34</a:t>
            </a:fld>
            <a:endParaRPr lang="fr-FR"/>
          </a:p>
        </p:txBody>
      </p:sp>
    </p:spTree>
    <p:extLst>
      <p:ext uri="{BB962C8B-B14F-4D97-AF65-F5344CB8AC3E}">
        <p14:creationId xmlns:p14="http://schemas.microsoft.com/office/powerpoint/2010/main" val="2508607042"/>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b="0" i="0" dirty="0" err="1">
                <a:solidFill>
                  <a:srgbClr val="323440"/>
                </a:solidFill>
                <a:effectLst/>
                <a:latin typeface="Lato" panose="020F0502020204030203" pitchFamily="34" charset="0"/>
              </a:rPr>
              <a:t>Tranmission</a:t>
            </a:r>
            <a:r>
              <a:rPr lang="fr-FR" b="0" i="0" dirty="0">
                <a:solidFill>
                  <a:srgbClr val="323440"/>
                </a:solidFill>
                <a:effectLst/>
                <a:latin typeface="Lato" panose="020F0502020204030203" pitchFamily="34" charset="0"/>
              </a:rPr>
              <a:t> simultanée au MOE et à la MOA</a:t>
            </a:r>
          </a:p>
        </p:txBody>
      </p:sp>
      <p:sp>
        <p:nvSpPr>
          <p:cNvPr id="4" name="Espace réservé du numéro de diapositive 3"/>
          <p:cNvSpPr>
            <a:spLocks noGrp="1"/>
          </p:cNvSpPr>
          <p:nvPr>
            <p:ph type="sldNum" sz="quarter" idx="5"/>
          </p:nvPr>
        </p:nvSpPr>
        <p:spPr/>
        <p:txBody>
          <a:bodyPr/>
          <a:lstStyle/>
          <a:p>
            <a:fld id="{AA9717EC-938C-4050-B64E-F126C6F36024}" type="slidenum">
              <a:rPr lang="fr-FR" smtClean="0"/>
              <a:t>35</a:t>
            </a:fld>
            <a:endParaRPr lang="fr-FR"/>
          </a:p>
        </p:txBody>
      </p:sp>
    </p:spTree>
    <p:extLst>
      <p:ext uri="{BB962C8B-B14F-4D97-AF65-F5344CB8AC3E}">
        <p14:creationId xmlns:p14="http://schemas.microsoft.com/office/powerpoint/2010/main" val="3483324176"/>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Dans ce cas </a:t>
            </a:r>
            <a:r>
              <a:rPr lang="fr-FR" b="0" i="0" dirty="0">
                <a:solidFill>
                  <a:srgbClr val="323440"/>
                </a:solidFill>
                <a:effectLst/>
                <a:latin typeface="Lato" panose="020F0502020204030203" pitchFamily="34" charset="0"/>
              </a:rPr>
              <a:t> le titulaire dispose du droit de former une réclamation, quand bien même elle porterait sur un poste de rémunération ou d’indemnisation qui n’avait pas été mentionné dans le décompte final établi d’office par le maître d’</a:t>
            </a:r>
            <a:r>
              <a:rPr lang="fr-FR" b="0" i="0" dirty="0" err="1">
                <a:solidFill>
                  <a:srgbClr val="323440"/>
                </a:solidFill>
                <a:effectLst/>
                <a:latin typeface="Lato" panose="020F0502020204030203" pitchFamily="34" charset="0"/>
              </a:rPr>
              <a:t>oeuvre</a:t>
            </a:r>
            <a:endParaRPr lang="fr-FR" dirty="0"/>
          </a:p>
        </p:txBody>
      </p:sp>
      <p:sp>
        <p:nvSpPr>
          <p:cNvPr id="4" name="Espace réservé du numéro de diapositive 3"/>
          <p:cNvSpPr>
            <a:spLocks noGrp="1"/>
          </p:cNvSpPr>
          <p:nvPr>
            <p:ph type="sldNum" sz="quarter" idx="5"/>
          </p:nvPr>
        </p:nvSpPr>
        <p:spPr/>
        <p:txBody>
          <a:bodyPr/>
          <a:lstStyle/>
          <a:p>
            <a:fld id="{AA9717EC-938C-4050-B64E-F126C6F36024}" type="slidenum">
              <a:rPr lang="fr-FR" smtClean="0"/>
              <a:t>36</a:t>
            </a:fld>
            <a:endParaRPr lang="fr-FR"/>
          </a:p>
        </p:txBody>
      </p:sp>
    </p:spTree>
    <p:extLst>
      <p:ext uri="{BB962C8B-B14F-4D97-AF65-F5344CB8AC3E}">
        <p14:creationId xmlns:p14="http://schemas.microsoft.com/office/powerpoint/2010/main" val="4133485559"/>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Le titulaire transmet son projet de décompte final : MOA et maitrise d’œuvre.</a:t>
            </a:r>
          </a:p>
          <a:p>
            <a:endParaRPr lang="fr-FR" dirty="0"/>
          </a:p>
          <a:p>
            <a:r>
              <a:rPr lang="fr-FR" dirty="0"/>
              <a:t>Délai de 30 jours qui s’apprécie au regard de la plus tardive des deux dates de réception. </a:t>
            </a:r>
          </a:p>
          <a:p>
            <a:r>
              <a:rPr lang="fr-FR" dirty="0"/>
              <a:t>Le délai ne peut pas courir tant que les deux n’ont pas reçus le document en cause,</a:t>
            </a:r>
          </a:p>
        </p:txBody>
      </p:sp>
      <p:sp>
        <p:nvSpPr>
          <p:cNvPr id="4" name="Espace réservé du numéro de diapositive 3"/>
          <p:cNvSpPr>
            <a:spLocks noGrp="1"/>
          </p:cNvSpPr>
          <p:nvPr>
            <p:ph type="sldNum" sz="quarter" idx="5"/>
          </p:nvPr>
        </p:nvSpPr>
        <p:spPr/>
        <p:txBody>
          <a:bodyPr/>
          <a:lstStyle/>
          <a:p>
            <a:fld id="{AA9717EC-938C-4050-B64E-F126C6F36024}" type="slidenum">
              <a:rPr lang="fr-FR" smtClean="0"/>
              <a:t>37</a:t>
            </a:fld>
            <a:endParaRPr lang="fr-FR"/>
          </a:p>
        </p:txBody>
      </p:sp>
    </p:spTree>
    <p:extLst>
      <p:ext uri="{BB962C8B-B14F-4D97-AF65-F5344CB8AC3E}">
        <p14:creationId xmlns:p14="http://schemas.microsoft.com/office/powerpoint/2010/main" val="4244694870"/>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AA9717EC-938C-4050-B64E-F126C6F36024}" type="slidenum">
              <a:rPr lang="fr-FR" smtClean="0"/>
              <a:t>38</a:t>
            </a:fld>
            <a:endParaRPr lang="fr-FR"/>
          </a:p>
        </p:txBody>
      </p:sp>
    </p:spTree>
    <p:extLst>
      <p:ext uri="{BB962C8B-B14F-4D97-AF65-F5344CB8AC3E}">
        <p14:creationId xmlns:p14="http://schemas.microsoft.com/office/powerpoint/2010/main" val="11737421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b="0" i="0" dirty="0">
                <a:solidFill>
                  <a:srgbClr val="455A64"/>
                </a:solidFill>
                <a:effectLst/>
                <a:latin typeface="Lato" panose="020F0502020204030203" pitchFamily="34" charset="0"/>
              </a:rPr>
              <a:t>Lorsque les sommes dues au titulaire n'ont pas été payées à l'échéance du délai de paiement, celui-ci a droit à des intérêts moratoires</a:t>
            </a:r>
            <a:endParaRPr lang="fr-FR" dirty="0"/>
          </a:p>
          <a:p>
            <a:endParaRPr lang="fr-FR" dirty="0"/>
          </a:p>
          <a:p>
            <a:r>
              <a:rPr lang="fr-FR" dirty="0"/>
              <a:t>JP du CE du 2 février 2024 : n°471122 : le respect de le délai de </a:t>
            </a:r>
            <a:r>
              <a:rPr lang="fr-FR" b="1" dirty="0"/>
              <a:t>30 jours </a:t>
            </a:r>
            <a:r>
              <a:rPr lang="fr-FR" b="1"/>
              <a:t>pour </a:t>
            </a:r>
            <a:r>
              <a:rPr lang="fr-FR"/>
              <a:t>s’apprécie </a:t>
            </a:r>
            <a:r>
              <a:rPr lang="fr-FR" dirty="0"/>
              <a:t>à la date de réception du mémoire en réclamation tant pour le pouvoir adjudicateur que pour le maitre d’œuvre </a:t>
            </a:r>
          </a:p>
          <a:p>
            <a:endParaRPr lang="fr-FR" dirty="0"/>
          </a:p>
          <a:p>
            <a:r>
              <a:rPr lang="fr-FR" b="0" i="0" dirty="0">
                <a:solidFill>
                  <a:srgbClr val="455A64"/>
                </a:solidFill>
                <a:effectLst/>
                <a:latin typeface="Lato" panose="020F0502020204030203" pitchFamily="34" charset="0"/>
              </a:rPr>
              <a:t>À défaut de contestation dans le délai imparti, le décompte général est réputé accepté sans réserve et lie définitivement les parties.</a:t>
            </a:r>
            <a:endParaRPr lang="fr-FR" dirty="0"/>
          </a:p>
        </p:txBody>
      </p:sp>
      <p:sp>
        <p:nvSpPr>
          <p:cNvPr id="4" name="Espace réservé du numéro de diapositive 3"/>
          <p:cNvSpPr>
            <a:spLocks noGrp="1"/>
          </p:cNvSpPr>
          <p:nvPr>
            <p:ph type="sldNum" sz="quarter" idx="5"/>
          </p:nvPr>
        </p:nvSpPr>
        <p:spPr/>
        <p:txBody>
          <a:bodyPr/>
          <a:lstStyle/>
          <a:p>
            <a:fld id="{AA9717EC-938C-4050-B64E-F126C6F36024}" type="slidenum">
              <a:rPr lang="fr-FR" smtClean="0"/>
              <a:t>39</a:t>
            </a:fld>
            <a:endParaRPr lang="fr-FR"/>
          </a:p>
        </p:txBody>
      </p:sp>
    </p:spTree>
    <p:extLst>
      <p:ext uri="{BB962C8B-B14F-4D97-AF65-F5344CB8AC3E}">
        <p14:creationId xmlns:p14="http://schemas.microsoft.com/office/powerpoint/2010/main" val="28920117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La commande publique est l'ensemble des contrats passés par une personne publique pour satisfaire ses besoins</a:t>
            </a:r>
          </a:p>
          <a:p>
            <a:endParaRPr lang="fr-FR" dirty="0"/>
          </a:p>
          <a:p>
            <a:r>
              <a:rPr lang="fr-FR" dirty="0"/>
              <a:t>Contrats qui sont régis par le Code de la commande publique depuis le 1</a:t>
            </a:r>
            <a:r>
              <a:rPr lang="fr-FR" baseline="30000" dirty="0"/>
              <a:t>er</a:t>
            </a:r>
            <a:r>
              <a:rPr lang="fr-FR" dirty="0"/>
              <a:t> avril 2019 (avant décrets et ordonnances qui régissaient)</a:t>
            </a:r>
          </a:p>
          <a:p>
            <a:endParaRPr lang="fr-FR" dirty="0"/>
          </a:p>
          <a:p>
            <a:r>
              <a:rPr lang="fr-FR" dirty="0"/>
              <a:t>Définition du marché public elle a 3 éléments constitutif : </a:t>
            </a:r>
          </a:p>
          <a:p>
            <a:r>
              <a:rPr lang="fr-FR" dirty="0"/>
              <a:t>- La personne public (pouvoir adjudicateur et entité adjudicatrice)</a:t>
            </a:r>
          </a:p>
          <a:p>
            <a:r>
              <a:rPr lang="fr-FR" dirty="0"/>
              <a:t>- Besoin </a:t>
            </a:r>
          </a:p>
          <a:p>
            <a:r>
              <a:rPr lang="fr-FR" dirty="0"/>
              <a:t>- Contrepartie d’un prix</a:t>
            </a:r>
          </a:p>
          <a:p>
            <a:endParaRPr lang="fr-FR" dirty="0"/>
          </a:p>
          <a:p>
            <a:r>
              <a:rPr lang="fr-FR" dirty="0"/>
              <a:t>Différence avec la concession : le transfert du risque lié à la gestion, exploitation. Ainsi </a:t>
            </a:r>
            <a:r>
              <a:rPr lang="fr-FR" b="0" i="0" dirty="0">
                <a:solidFill>
                  <a:srgbClr val="3A3A3A"/>
                </a:solidFill>
                <a:effectLst/>
                <a:latin typeface="Marianne"/>
              </a:rPr>
              <a:t>il n’est pas rémunéré par un prix versé par l’administration, mais par les recettes d’exploitation du service.</a:t>
            </a:r>
            <a:endParaRPr lang="fr-FR" dirty="0"/>
          </a:p>
        </p:txBody>
      </p:sp>
      <p:sp>
        <p:nvSpPr>
          <p:cNvPr id="4" name="Espace réservé du numéro de diapositive 3"/>
          <p:cNvSpPr>
            <a:spLocks noGrp="1"/>
          </p:cNvSpPr>
          <p:nvPr>
            <p:ph type="sldNum" sz="quarter" idx="5"/>
          </p:nvPr>
        </p:nvSpPr>
        <p:spPr/>
        <p:txBody>
          <a:bodyPr/>
          <a:lstStyle/>
          <a:p>
            <a:fld id="{AA9717EC-938C-4050-B64E-F126C6F36024}" type="slidenum">
              <a:rPr lang="fr-FR" smtClean="0"/>
              <a:t>4</a:t>
            </a:fld>
            <a:endParaRPr lang="fr-FR"/>
          </a:p>
        </p:txBody>
      </p:sp>
    </p:spTree>
    <p:extLst>
      <p:ext uri="{BB962C8B-B14F-4D97-AF65-F5344CB8AC3E}">
        <p14:creationId xmlns:p14="http://schemas.microsoft.com/office/powerpoint/2010/main" val="2467431227"/>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b="0" i="0" dirty="0">
                <a:solidFill>
                  <a:srgbClr val="323440"/>
                </a:solidFill>
                <a:effectLst/>
                <a:latin typeface="Lato" panose="020F0502020204030203" pitchFamily="34" charset="0"/>
              </a:rPr>
              <a:t>en cas de contestation sur le montant des sommes dues, le représentant du pouvoir adjudicateur procède au paiement des sommes admises dans le décompte final dans un délai de 30 jours à compter de la date de réception de la notification du décompte général assorti de réserves ou de la date de réception des motifs pour lesquels le titulaire refuse de signer</a:t>
            </a:r>
          </a:p>
          <a:p>
            <a:endParaRPr lang="fr-FR" b="0" i="0" dirty="0">
              <a:solidFill>
                <a:srgbClr val="323440"/>
              </a:solidFill>
              <a:effectLst/>
              <a:latin typeface="Lato" panose="020F0502020204030203" pitchFamily="34" charset="0"/>
            </a:endParaRPr>
          </a:p>
          <a:p>
            <a:r>
              <a:rPr lang="fr-FR" b="0" i="0" dirty="0">
                <a:solidFill>
                  <a:srgbClr val="323440"/>
                </a:solidFill>
                <a:effectLst/>
                <a:latin typeface="Lato" panose="020F0502020204030203" pitchFamily="34" charset="0"/>
              </a:rPr>
              <a:t>Règlement amiable ou possibilité de saisir le Comités consultatifs de règlement amiable des différends ou litiges relatifs aux marchés publics (CCRA) pas une obligation mais une faculté pour la collectivité. </a:t>
            </a:r>
          </a:p>
          <a:p>
            <a:endParaRPr lang="fr-FR" b="0" i="0" dirty="0">
              <a:solidFill>
                <a:srgbClr val="323440"/>
              </a:solidFill>
              <a:effectLst/>
              <a:latin typeface="Lato" panose="020F0502020204030203" pitchFamily="34" charset="0"/>
            </a:endParaRPr>
          </a:p>
          <a:p>
            <a:endParaRPr lang="fr-FR" b="0" i="0" dirty="0">
              <a:solidFill>
                <a:srgbClr val="323440"/>
              </a:solidFill>
              <a:effectLst/>
              <a:latin typeface="Lato" panose="020F0502020204030203" pitchFamily="34" charset="0"/>
            </a:endParaRPr>
          </a:p>
        </p:txBody>
      </p:sp>
      <p:sp>
        <p:nvSpPr>
          <p:cNvPr id="4" name="Espace réservé du numéro de diapositive 3"/>
          <p:cNvSpPr>
            <a:spLocks noGrp="1"/>
          </p:cNvSpPr>
          <p:nvPr>
            <p:ph type="sldNum" sz="quarter" idx="5"/>
          </p:nvPr>
        </p:nvSpPr>
        <p:spPr/>
        <p:txBody>
          <a:bodyPr/>
          <a:lstStyle/>
          <a:p>
            <a:fld id="{AA9717EC-938C-4050-B64E-F126C6F36024}" type="slidenum">
              <a:rPr lang="fr-FR" smtClean="0"/>
              <a:t>40</a:t>
            </a:fld>
            <a:endParaRPr lang="fr-FR"/>
          </a:p>
        </p:txBody>
      </p:sp>
    </p:spTree>
    <p:extLst>
      <p:ext uri="{BB962C8B-B14F-4D97-AF65-F5344CB8AC3E}">
        <p14:creationId xmlns:p14="http://schemas.microsoft.com/office/powerpoint/2010/main" val="2138996307"/>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Erreur : relatif à l’article 1269 du Code de procédure civil</a:t>
            </a:r>
          </a:p>
          <a:p>
            <a:r>
              <a:rPr lang="fr-FR" dirty="0"/>
              <a:t>Fraude/Dol : </a:t>
            </a:r>
          </a:p>
          <a:p>
            <a:r>
              <a:rPr lang="fr-FR" dirty="0"/>
              <a:t>- obtenir le paiement de travaux non exécutés ou d’en obtenir plusieurs fois le paiement </a:t>
            </a:r>
          </a:p>
          <a:p>
            <a:r>
              <a:rPr lang="fr-FR" dirty="0"/>
              <a:t>- tromper l’administration sur la quantité et la nature des matériaux pour lesquels l’entrepreneur a été payé</a:t>
            </a:r>
          </a:p>
          <a:p>
            <a:endParaRPr lang="fr-FR" dirty="0"/>
          </a:p>
          <a:p>
            <a:r>
              <a:rPr lang="fr-FR" b="0" i="0" dirty="0">
                <a:solidFill>
                  <a:srgbClr val="323440"/>
                </a:solidFill>
                <a:effectLst/>
                <a:latin typeface="Lato" panose="020F0502020204030203" pitchFamily="34" charset="0"/>
              </a:rPr>
              <a:t>En dehors de ces hypothèses appréciées très strictement par le juge, l'approbation sans réserve du décompte par les parties interdit toute réclamation ultérieure</a:t>
            </a:r>
            <a:endParaRPr lang="fr-FR" dirty="0"/>
          </a:p>
        </p:txBody>
      </p:sp>
      <p:sp>
        <p:nvSpPr>
          <p:cNvPr id="4" name="Espace réservé du numéro de diapositive 3"/>
          <p:cNvSpPr>
            <a:spLocks noGrp="1"/>
          </p:cNvSpPr>
          <p:nvPr>
            <p:ph type="sldNum" sz="quarter" idx="5"/>
          </p:nvPr>
        </p:nvSpPr>
        <p:spPr/>
        <p:txBody>
          <a:bodyPr/>
          <a:lstStyle/>
          <a:p>
            <a:fld id="{AA9717EC-938C-4050-B64E-F126C6F36024}" type="slidenum">
              <a:rPr lang="fr-FR" smtClean="0"/>
              <a:t>41</a:t>
            </a:fld>
            <a:endParaRPr lang="fr-FR"/>
          </a:p>
        </p:txBody>
      </p:sp>
    </p:spTree>
    <p:extLst>
      <p:ext uri="{BB962C8B-B14F-4D97-AF65-F5344CB8AC3E}">
        <p14:creationId xmlns:p14="http://schemas.microsoft.com/office/powerpoint/2010/main" val="3533848406"/>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AA9717EC-938C-4050-B64E-F126C6F36024}" type="slidenum">
              <a:rPr lang="fr-FR" smtClean="0"/>
              <a:t>42</a:t>
            </a:fld>
            <a:endParaRPr lang="fr-FR"/>
          </a:p>
        </p:txBody>
      </p:sp>
    </p:spTree>
    <p:extLst>
      <p:ext uri="{BB962C8B-B14F-4D97-AF65-F5344CB8AC3E}">
        <p14:creationId xmlns:p14="http://schemas.microsoft.com/office/powerpoint/2010/main" val="1882029135"/>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Elaboré par la maitrise d’œuvre au frais du titulaire du marché</a:t>
            </a:r>
          </a:p>
        </p:txBody>
      </p:sp>
      <p:sp>
        <p:nvSpPr>
          <p:cNvPr id="4" name="Espace réservé du numéro de diapositive 3"/>
          <p:cNvSpPr>
            <a:spLocks noGrp="1"/>
          </p:cNvSpPr>
          <p:nvPr>
            <p:ph type="sldNum" sz="quarter" idx="5"/>
          </p:nvPr>
        </p:nvSpPr>
        <p:spPr/>
        <p:txBody>
          <a:bodyPr/>
          <a:lstStyle/>
          <a:p>
            <a:fld id="{AA9717EC-938C-4050-B64E-F126C6F36024}" type="slidenum">
              <a:rPr lang="fr-FR" smtClean="0"/>
              <a:t>43</a:t>
            </a:fld>
            <a:endParaRPr lang="fr-FR"/>
          </a:p>
        </p:txBody>
      </p:sp>
    </p:spTree>
    <p:extLst>
      <p:ext uri="{BB962C8B-B14F-4D97-AF65-F5344CB8AC3E}">
        <p14:creationId xmlns:p14="http://schemas.microsoft.com/office/powerpoint/2010/main" val="933330370"/>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Il revêt toutes les caractéristiques du DGD, il est intangible et ne peut être remis en cause,</a:t>
            </a:r>
          </a:p>
          <a:p>
            <a:r>
              <a:rPr lang="fr-FR" dirty="0"/>
              <a:t>Il nait de l’</a:t>
            </a:r>
            <a:r>
              <a:rPr lang="fr-FR" dirty="0" err="1"/>
              <a:t>intertie</a:t>
            </a:r>
            <a:r>
              <a:rPr lang="fr-FR" dirty="0"/>
              <a:t> de l’une ou l’autre des partis dans la procédure</a:t>
            </a:r>
          </a:p>
        </p:txBody>
      </p:sp>
      <p:sp>
        <p:nvSpPr>
          <p:cNvPr id="4" name="Espace réservé du numéro de diapositive 3"/>
          <p:cNvSpPr>
            <a:spLocks noGrp="1"/>
          </p:cNvSpPr>
          <p:nvPr>
            <p:ph type="sldNum" sz="quarter" idx="5"/>
          </p:nvPr>
        </p:nvSpPr>
        <p:spPr/>
        <p:txBody>
          <a:bodyPr/>
          <a:lstStyle/>
          <a:p>
            <a:fld id="{AA9717EC-938C-4050-B64E-F126C6F36024}" type="slidenum">
              <a:rPr lang="fr-FR" smtClean="0"/>
              <a:t>44</a:t>
            </a:fld>
            <a:endParaRPr lang="fr-FR"/>
          </a:p>
        </p:txBody>
      </p:sp>
    </p:spTree>
    <p:extLst>
      <p:ext uri="{BB962C8B-B14F-4D97-AF65-F5344CB8AC3E}">
        <p14:creationId xmlns:p14="http://schemas.microsoft.com/office/powerpoint/2010/main" val="1994472281"/>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219814-A86B-4A49-F109-0A01D339CB48}"/>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C56C4EBF-0028-115F-32DD-573F3EFC1018}"/>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F5476B34-9AE6-B6E2-BFD7-DDF80E174BA6}"/>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F4EAE08F-10CB-ED88-D581-B74433299156}"/>
              </a:ext>
            </a:extLst>
          </p:cNvPr>
          <p:cNvSpPr>
            <a:spLocks noGrp="1"/>
          </p:cNvSpPr>
          <p:nvPr>
            <p:ph type="sldNum" sz="quarter" idx="5"/>
          </p:nvPr>
        </p:nvSpPr>
        <p:spPr/>
        <p:txBody>
          <a:bodyPr/>
          <a:lstStyle/>
          <a:p>
            <a:fld id="{AA9717EC-938C-4050-B64E-F126C6F36024}" type="slidenum">
              <a:rPr lang="fr-FR" smtClean="0"/>
              <a:t>45</a:t>
            </a:fld>
            <a:endParaRPr lang="fr-FR"/>
          </a:p>
        </p:txBody>
      </p:sp>
    </p:spTree>
    <p:extLst>
      <p:ext uri="{BB962C8B-B14F-4D97-AF65-F5344CB8AC3E}">
        <p14:creationId xmlns:p14="http://schemas.microsoft.com/office/powerpoint/2010/main" val="601213843"/>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15C3A1-0187-28B5-A4F6-4A441D8B8BE0}"/>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E2FC6BFE-0B83-3892-FEA2-0C330D3D182C}"/>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D9A64A41-B693-7924-DDA0-04A4E775EF0B}"/>
              </a:ext>
            </a:extLst>
          </p:cNvPr>
          <p:cNvSpPr>
            <a:spLocks noGrp="1"/>
          </p:cNvSpPr>
          <p:nvPr>
            <p:ph type="body" idx="1"/>
          </p:nvPr>
        </p:nvSpPr>
        <p:spPr/>
        <p:txBody>
          <a:bodyPr/>
          <a:lstStyle/>
          <a:p>
            <a:r>
              <a:rPr lang="fr-FR" dirty="0"/>
              <a:t>En faveur du MOA : </a:t>
            </a:r>
          </a:p>
          <a:p>
            <a:r>
              <a:rPr lang="fr-FR" dirty="0"/>
              <a:t>L’absence de réponse de la part du titulaire s’</a:t>
            </a:r>
            <a:r>
              <a:rPr lang="fr-FR" dirty="0" err="1"/>
              <a:t>apprecie</a:t>
            </a:r>
            <a:r>
              <a:rPr lang="fr-FR" dirty="0"/>
              <a:t> largement : </a:t>
            </a:r>
          </a:p>
          <a:p>
            <a:r>
              <a:rPr lang="fr-FR" dirty="0"/>
              <a:t>- pas de réponse </a:t>
            </a:r>
          </a:p>
          <a:p>
            <a:r>
              <a:rPr lang="fr-FR" dirty="0"/>
              <a:t>- expression d’un refus</a:t>
            </a:r>
          </a:p>
          <a:p>
            <a:r>
              <a:rPr lang="fr-FR" dirty="0"/>
              <a:t>- réserves sans motivation pas assez explicites</a:t>
            </a:r>
          </a:p>
        </p:txBody>
      </p:sp>
      <p:sp>
        <p:nvSpPr>
          <p:cNvPr id="4" name="Espace réservé du numéro de diapositive 3">
            <a:extLst>
              <a:ext uri="{FF2B5EF4-FFF2-40B4-BE49-F238E27FC236}">
                <a16:creationId xmlns:a16="http://schemas.microsoft.com/office/drawing/2014/main" id="{0C16E16C-8E1A-CE9B-0E15-3BA798D976A0}"/>
              </a:ext>
            </a:extLst>
          </p:cNvPr>
          <p:cNvSpPr>
            <a:spLocks noGrp="1"/>
          </p:cNvSpPr>
          <p:nvPr>
            <p:ph type="sldNum" sz="quarter" idx="5"/>
          </p:nvPr>
        </p:nvSpPr>
        <p:spPr/>
        <p:txBody>
          <a:bodyPr/>
          <a:lstStyle/>
          <a:p>
            <a:fld id="{AA9717EC-938C-4050-B64E-F126C6F36024}" type="slidenum">
              <a:rPr lang="fr-FR" smtClean="0"/>
              <a:t>46</a:t>
            </a:fld>
            <a:endParaRPr lang="fr-FR"/>
          </a:p>
        </p:txBody>
      </p:sp>
    </p:spTree>
    <p:extLst>
      <p:ext uri="{BB962C8B-B14F-4D97-AF65-F5344CB8AC3E}">
        <p14:creationId xmlns:p14="http://schemas.microsoft.com/office/powerpoint/2010/main" val="980684754"/>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AA9717EC-938C-4050-B64E-F126C6F36024}" type="slidenum">
              <a:rPr lang="fr-FR" smtClean="0"/>
              <a:t>47</a:t>
            </a:fld>
            <a:endParaRPr lang="fr-FR"/>
          </a:p>
        </p:txBody>
      </p:sp>
    </p:spTree>
    <p:extLst>
      <p:ext uri="{BB962C8B-B14F-4D97-AF65-F5344CB8AC3E}">
        <p14:creationId xmlns:p14="http://schemas.microsoft.com/office/powerpoint/2010/main" val="3529128141"/>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AA9717EC-938C-4050-B64E-F126C6F36024}" type="slidenum">
              <a:rPr lang="fr-FR" smtClean="0"/>
              <a:t>48</a:t>
            </a:fld>
            <a:endParaRPr lang="fr-FR"/>
          </a:p>
        </p:txBody>
      </p:sp>
    </p:spTree>
    <p:extLst>
      <p:ext uri="{BB962C8B-B14F-4D97-AF65-F5344CB8AC3E}">
        <p14:creationId xmlns:p14="http://schemas.microsoft.com/office/powerpoint/2010/main" val="1846722425"/>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AA9717EC-938C-4050-B64E-F126C6F36024}" type="slidenum">
              <a:rPr lang="fr-FR" smtClean="0"/>
              <a:t>49</a:t>
            </a:fld>
            <a:endParaRPr lang="fr-FR"/>
          </a:p>
        </p:txBody>
      </p:sp>
    </p:spTree>
    <p:extLst>
      <p:ext uri="{BB962C8B-B14F-4D97-AF65-F5344CB8AC3E}">
        <p14:creationId xmlns:p14="http://schemas.microsoft.com/office/powerpoint/2010/main" val="247763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2FD119-EED8-AD2D-C383-2E780C6CE076}"/>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40491D55-7896-CD46-9A12-0592C8AC5E8B}"/>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C33DB732-B0CC-8FCA-900A-4F3BBD624181}"/>
              </a:ext>
            </a:extLst>
          </p:cNvPr>
          <p:cNvSpPr>
            <a:spLocks noGrp="1"/>
          </p:cNvSpPr>
          <p:nvPr>
            <p:ph type="body" idx="1"/>
          </p:nvPr>
        </p:nvSpPr>
        <p:spPr/>
        <p:txBody>
          <a:bodyPr/>
          <a:lstStyle/>
          <a:p>
            <a:r>
              <a:rPr lang="fr-FR" dirty="0"/>
              <a:t>Règles et principes contenus dans le code de la commande publique</a:t>
            </a:r>
          </a:p>
          <a:p>
            <a:endParaRPr lang="fr-FR" dirty="0"/>
          </a:p>
          <a:p>
            <a:r>
              <a:rPr lang="fr-FR" dirty="0"/>
              <a:t>Objectif : respect des principes de la commande publique qui s’avère indispensable :</a:t>
            </a:r>
          </a:p>
          <a:p>
            <a:r>
              <a:rPr lang="fr-FR" dirty="0"/>
              <a:t>- libre accès à la commande publique </a:t>
            </a:r>
          </a:p>
          <a:p>
            <a:r>
              <a:rPr lang="fr-FR" dirty="0"/>
              <a:t>- égalité de traitement</a:t>
            </a:r>
          </a:p>
          <a:p>
            <a:r>
              <a:rPr lang="fr-FR" dirty="0"/>
              <a:t>- transparence des procédures </a:t>
            </a:r>
          </a:p>
          <a:p>
            <a:endParaRPr lang="fr-FR" dirty="0"/>
          </a:p>
          <a:p>
            <a:r>
              <a:rPr lang="fr-FR" dirty="0"/>
              <a:t>Objectif de ces principes  : assurer l’efficacité de la commande publique et la bonne utilisation des deniers publics </a:t>
            </a:r>
          </a:p>
          <a:p>
            <a:endParaRPr lang="fr-FR" dirty="0"/>
          </a:p>
        </p:txBody>
      </p:sp>
      <p:sp>
        <p:nvSpPr>
          <p:cNvPr id="4" name="Espace réservé du numéro de diapositive 3">
            <a:extLst>
              <a:ext uri="{FF2B5EF4-FFF2-40B4-BE49-F238E27FC236}">
                <a16:creationId xmlns:a16="http://schemas.microsoft.com/office/drawing/2014/main" id="{1868D8E2-2A15-C6D8-8BA6-80529095F273}"/>
              </a:ext>
            </a:extLst>
          </p:cNvPr>
          <p:cNvSpPr>
            <a:spLocks noGrp="1"/>
          </p:cNvSpPr>
          <p:nvPr>
            <p:ph type="sldNum" sz="quarter" idx="5"/>
          </p:nvPr>
        </p:nvSpPr>
        <p:spPr/>
        <p:txBody>
          <a:bodyPr/>
          <a:lstStyle/>
          <a:p>
            <a:fld id="{AA9717EC-938C-4050-B64E-F126C6F36024}" type="slidenum">
              <a:rPr lang="fr-FR" smtClean="0"/>
              <a:t>5</a:t>
            </a:fld>
            <a:endParaRPr lang="fr-FR"/>
          </a:p>
        </p:txBody>
      </p:sp>
    </p:spTree>
    <p:extLst>
      <p:ext uri="{BB962C8B-B14F-4D97-AF65-F5344CB8AC3E}">
        <p14:creationId xmlns:p14="http://schemas.microsoft.com/office/powerpoint/2010/main" val="4078424870"/>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Définition de la MOE par le code de la commande </a:t>
            </a:r>
            <a:r>
              <a:rPr lang="fr-FR" dirty="0" err="1"/>
              <a:t>publuqe</a:t>
            </a:r>
            <a:r>
              <a:rPr lang="fr-FR" dirty="0"/>
              <a:t> :</a:t>
            </a:r>
          </a:p>
          <a:p>
            <a:r>
              <a:rPr lang="fr-FR" b="0" i="0" dirty="0">
                <a:solidFill>
                  <a:srgbClr val="323440"/>
                </a:solidFill>
                <a:effectLst/>
                <a:latin typeface="Lato" panose="020F0502020204030203" pitchFamily="34" charset="0"/>
              </a:rPr>
              <a:t>contrats qui, en vue de la réalisation d'un ouvrage ou d'un projet urbain ou paysager, ont pour objet l'exécution </a:t>
            </a:r>
            <a:r>
              <a:rPr lang="fr-FR" b="1" i="0" dirty="0">
                <a:solidFill>
                  <a:srgbClr val="000000"/>
                </a:solidFill>
                <a:effectLst/>
                <a:latin typeface="Lato" panose="020F0502020204030203" pitchFamily="34" charset="0"/>
              </a:rPr>
              <a:t>d'un ou de plusieurs éléments de mission</a:t>
            </a:r>
          </a:p>
          <a:p>
            <a:endParaRPr lang="fr-FR" b="1" i="0" dirty="0">
              <a:solidFill>
                <a:srgbClr val="000000"/>
              </a:solidFill>
              <a:effectLst/>
              <a:latin typeface="Lato" panose="020F0502020204030203" pitchFamily="34" charset="0"/>
            </a:endParaRPr>
          </a:p>
          <a:p>
            <a:r>
              <a:rPr lang="fr-FR" b="0" i="0" dirty="0">
                <a:solidFill>
                  <a:srgbClr val="323440"/>
                </a:solidFill>
                <a:effectLst/>
                <a:latin typeface="Lato" panose="020F0502020204030203" pitchFamily="34" charset="0"/>
              </a:rPr>
              <a:t>Réponse architecturale, technique et économique au programme défini par la collectivité</a:t>
            </a:r>
            <a:endParaRPr lang="fr-FR" dirty="0"/>
          </a:p>
          <a:p>
            <a:endParaRPr lang="fr-FR" dirty="0"/>
          </a:p>
          <a:p>
            <a:r>
              <a:rPr lang="fr-FR" dirty="0"/>
              <a:t>MOE a un rôle particulier tout au long de la procédure, que ce </a:t>
            </a:r>
            <a:r>
              <a:rPr lang="fr-FR" dirty="0" err="1"/>
              <a:t>soti</a:t>
            </a:r>
            <a:r>
              <a:rPr lang="fr-FR" dirty="0"/>
              <a:t> pour la réception ou le règlement financier du marché </a:t>
            </a:r>
          </a:p>
        </p:txBody>
      </p:sp>
      <p:sp>
        <p:nvSpPr>
          <p:cNvPr id="4" name="Espace réservé du numéro de diapositive 3"/>
          <p:cNvSpPr>
            <a:spLocks noGrp="1"/>
          </p:cNvSpPr>
          <p:nvPr>
            <p:ph type="sldNum" sz="quarter" idx="5"/>
          </p:nvPr>
        </p:nvSpPr>
        <p:spPr/>
        <p:txBody>
          <a:bodyPr/>
          <a:lstStyle/>
          <a:p>
            <a:fld id="{AA9717EC-938C-4050-B64E-F126C6F36024}" type="slidenum">
              <a:rPr lang="fr-FR" smtClean="0"/>
              <a:t>50</a:t>
            </a:fld>
            <a:endParaRPr lang="fr-FR"/>
          </a:p>
        </p:txBody>
      </p:sp>
    </p:spTree>
    <p:extLst>
      <p:ext uri="{BB962C8B-B14F-4D97-AF65-F5344CB8AC3E}">
        <p14:creationId xmlns:p14="http://schemas.microsoft.com/office/powerpoint/2010/main" val="2189334433"/>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JP : sur l’extension de la R’ CE 10 déc. 2020 n° 432783</a:t>
            </a:r>
          </a:p>
        </p:txBody>
      </p:sp>
      <p:sp>
        <p:nvSpPr>
          <p:cNvPr id="4" name="Espace réservé du numéro de diapositive 3"/>
          <p:cNvSpPr>
            <a:spLocks noGrp="1"/>
          </p:cNvSpPr>
          <p:nvPr>
            <p:ph type="sldNum" sz="quarter" idx="5"/>
          </p:nvPr>
        </p:nvSpPr>
        <p:spPr/>
        <p:txBody>
          <a:bodyPr/>
          <a:lstStyle/>
          <a:p>
            <a:fld id="{AA9717EC-938C-4050-B64E-F126C6F36024}" type="slidenum">
              <a:rPr lang="fr-FR" smtClean="0"/>
              <a:t>51</a:t>
            </a:fld>
            <a:endParaRPr lang="fr-FR"/>
          </a:p>
        </p:txBody>
      </p:sp>
    </p:spTree>
    <p:extLst>
      <p:ext uri="{BB962C8B-B14F-4D97-AF65-F5344CB8AC3E}">
        <p14:creationId xmlns:p14="http://schemas.microsoft.com/office/powerpoint/2010/main" val="1837424530"/>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Cas ou l’acheteur n’a pas prononcé la réception dans le délai imparti, les propositions du MOE vont s’imposer à lui et il ne pourra pas rechercher la responsabilité contractuelle de celui-ci.</a:t>
            </a:r>
          </a:p>
        </p:txBody>
      </p:sp>
      <p:sp>
        <p:nvSpPr>
          <p:cNvPr id="4" name="Espace réservé du numéro de diapositive 3"/>
          <p:cNvSpPr>
            <a:spLocks noGrp="1"/>
          </p:cNvSpPr>
          <p:nvPr>
            <p:ph type="sldNum" sz="quarter" idx="5"/>
          </p:nvPr>
        </p:nvSpPr>
        <p:spPr/>
        <p:txBody>
          <a:bodyPr/>
          <a:lstStyle/>
          <a:p>
            <a:fld id="{AA9717EC-938C-4050-B64E-F126C6F36024}" type="slidenum">
              <a:rPr lang="fr-FR" smtClean="0"/>
              <a:t>52</a:t>
            </a:fld>
            <a:endParaRPr lang="fr-FR"/>
          </a:p>
        </p:txBody>
      </p:sp>
    </p:spTree>
    <p:extLst>
      <p:ext uri="{BB962C8B-B14F-4D97-AF65-F5344CB8AC3E}">
        <p14:creationId xmlns:p14="http://schemas.microsoft.com/office/powerpoint/2010/main" val="1287020816"/>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D51525-D8CC-32A9-1E5E-E1B39D3C4B4F}"/>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D8F27972-F9E2-9A3B-AFC3-DA127C867990}"/>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81213EE0-EC09-3A33-A7C1-4E566F1BC82A}"/>
              </a:ext>
            </a:extLst>
          </p:cNvPr>
          <p:cNvSpPr>
            <a:spLocks noGrp="1"/>
          </p:cNvSpPr>
          <p:nvPr>
            <p:ph type="body" idx="1"/>
          </p:nvPr>
        </p:nvSpPr>
        <p:spPr/>
        <p:txBody>
          <a:bodyPr/>
          <a:lstStyle/>
          <a:p>
            <a:endParaRPr lang="fr-FR"/>
          </a:p>
        </p:txBody>
      </p:sp>
      <p:sp>
        <p:nvSpPr>
          <p:cNvPr id="4" name="Espace réservé du numéro de diapositive 3">
            <a:extLst>
              <a:ext uri="{FF2B5EF4-FFF2-40B4-BE49-F238E27FC236}">
                <a16:creationId xmlns:a16="http://schemas.microsoft.com/office/drawing/2014/main" id="{2F641D24-1898-ABC1-1D2A-9D763C606852}"/>
              </a:ext>
            </a:extLst>
          </p:cNvPr>
          <p:cNvSpPr>
            <a:spLocks noGrp="1"/>
          </p:cNvSpPr>
          <p:nvPr>
            <p:ph type="sldNum" sz="quarter" idx="5"/>
          </p:nvPr>
        </p:nvSpPr>
        <p:spPr/>
        <p:txBody>
          <a:bodyPr/>
          <a:lstStyle/>
          <a:p>
            <a:fld id="{AA9717EC-938C-4050-B64E-F126C6F36024}" type="slidenum">
              <a:rPr lang="fr-FR" smtClean="0"/>
              <a:t>53</a:t>
            </a:fld>
            <a:endParaRPr lang="fr-FR"/>
          </a:p>
        </p:txBody>
      </p:sp>
    </p:spTree>
    <p:extLst>
      <p:ext uri="{BB962C8B-B14F-4D97-AF65-F5344CB8AC3E}">
        <p14:creationId xmlns:p14="http://schemas.microsoft.com/office/powerpoint/2010/main" val="3413952514"/>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AA9717EC-938C-4050-B64E-F126C6F36024}" type="slidenum">
              <a:rPr lang="fr-FR" smtClean="0"/>
              <a:t>54</a:t>
            </a:fld>
            <a:endParaRPr lang="fr-FR"/>
          </a:p>
        </p:txBody>
      </p:sp>
    </p:spTree>
    <p:extLst>
      <p:ext uri="{BB962C8B-B14F-4D97-AF65-F5344CB8AC3E}">
        <p14:creationId xmlns:p14="http://schemas.microsoft.com/office/powerpoint/2010/main" val="350365953"/>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AA9717EC-938C-4050-B64E-F126C6F36024}" type="slidenum">
              <a:rPr lang="fr-FR" smtClean="0"/>
              <a:t>55</a:t>
            </a:fld>
            <a:endParaRPr lang="fr-FR"/>
          </a:p>
        </p:txBody>
      </p:sp>
    </p:spTree>
    <p:extLst>
      <p:ext uri="{BB962C8B-B14F-4D97-AF65-F5344CB8AC3E}">
        <p14:creationId xmlns:p14="http://schemas.microsoft.com/office/powerpoint/2010/main" val="10021557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DF960D-763E-E203-6BC8-F3FE021DCD1D}"/>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0E8B61AF-5917-CDE4-74F6-74FE0A3A4FCD}"/>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C3AF7BA4-118D-D91C-A3FB-03419EC0FC80}"/>
              </a:ext>
            </a:extLst>
          </p:cNvPr>
          <p:cNvSpPr>
            <a:spLocks noGrp="1"/>
          </p:cNvSpPr>
          <p:nvPr>
            <p:ph type="body" idx="1"/>
          </p:nvPr>
        </p:nvSpPr>
        <p:spPr/>
        <p:txBody>
          <a:bodyPr/>
          <a:lstStyle/>
          <a:p>
            <a:endParaRPr lang="fr-FR" dirty="0"/>
          </a:p>
          <a:p>
            <a:r>
              <a:rPr lang="fr-FR" dirty="0"/>
              <a:t>Même si dispensé de publicité et de mise en concurrence : respect des principes de la commande publique qui s’avère indispensable</a:t>
            </a:r>
          </a:p>
          <a:p>
            <a:endParaRPr lang="fr-FR" dirty="0"/>
          </a:p>
          <a:p>
            <a:r>
              <a:rPr lang="fr-FR" dirty="0"/>
              <a:t>En gras:  Seuil de procédure formalisé fixé par la Commission </a:t>
            </a:r>
            <a:r>
              <a:rPr lang="fr-FR" dirty="0" err="1"/>
              <a:t>Européene</a:t>
            </a:r>
            <a:r>
              <a:rPr lang="fr-FR" dirty="0"/>
              <a:t> tous les 2 ans sous forme d’avis au JORF</a:t>
            </a:r>
          </a:p>
        </p:txBody>
      </p:sp>
      <p:sp>
        <p:nvSpPr>
          <p:cNvPr id="4" name="Espace réservé du numéro de diapositive 3">
            <a:extLst>
              <a:ext uri="{FF2B5EF4-FFF2-40B4-BE49-F238E27FC236}">
                <a16:creationId xmlns:a16="http://schemas.microsoft.com/office/drawing/2014/main" id="{117F378D-CCAD-3098-2C42-EA9E66F5F2BC}"/>
              </a:ext>
            </a:extLst>
          </p:cNvPr>
          <p:cNvSpPr>
            <a:spLocks noGrp="1"/>
          </p:cNvSpPr>
          <p:nvPr>
            <p:ph type="sldNum" sz="quarter" idx="5"/>
          </p:nvPr>
        </p:nvSpPr>
        <p:spPr/>
        <p:txBody>
          <a:bodyPr/>
          <a:lstStyle/>
          <a:p>
            <a:fld id="{AA9717EC-938C-4050-B64E-F126C6F36024}" type="slidenum">
              <a:rPr lang="fr-FR" smtClean="0"/>
              <a:t>6</a:t>
            </a:fld>
            <a:endParaRPr lang="fr-FR"/>
          </a:p>
        </p:txBody>
      </p:sp>
    </p:spTree>
    <p:extLst>
      <p:ext uri="{BB962C8B-B14F-4D97-AF65-F5344CB8AC3E}">
        <p14:creationId xmlns:p14="http://schemas.microsoft.com/office/powerpoint/2010/main" val="27136420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F91D0B-2A53-259E-773E-42D98A7E4F15}"/>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5ACD5DDC-6413-A225-084D-3AC88ECB6D89}"/>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AF862B18-D279-DB85-7475-7790BC23D0B5}"/>
              </a:ext>
            </a:extLst>
          </p:cNvPr>
          <p:cNvSpPr>
            <a:spLocks noGrp="1"/>
          </p:cNvSpPr>
          <p:nvPr>
            <p:ph type="body" idx="1"/>
          </p:nvPr>
        </p:nvSpPr>
        <p:spPr/>
        <p:txBody>
          <a:bodyPr/>
          <a:lstStyle/>
          <a:p>
            <a:r>
              <a:rPr lang="fr-FR" dirty="0" err="1"/>
              <a:t>Shal</a:t>
            </a:r>
            <a:r>
              <a:rPr lang="fr-FR" dirty="0"/>
              <a:t> : Support habilité à recevoir des annonces légales</a:t>
            </a:r>
          </a:p>
          <a:p>
            <a:endParaRPr lang="fr-FR" dirty="0"/>
          </a:p>
          <a:p>
            <a:r>
              <a:rPr lang="fr-FR" dirty="0"/>
              <a:t>Surligné en JAUNE : Jusqu’au 31 décembre 2024, mis en œuvre par la Loi ASAP et prorogé par décret du 28 décembre 2022</a:t>
            </a:r>
          </a:p>
          <a:p>
            <a:endParaRPr lang="fr-FR" dirty="0"/>
          </a:p>
          <a:p>
            <a:r>
              <a:rPr lang="fr-FR" dirty="0"/>
              <a:t>Marché à procédure formalisé : </a:t>
            </a:r>
          </a:p>
          <a:p>
            <a:r>
              <a:rPr lang="fr-FR" dirty="0"/>
              <a:t>Appels d’offres </a:t>
            </a:r>
          </a:p>
          <a:p>
            <a:r>
              <a:rPr lang="fr-FR" dirty="0"/>
              <a:t>Procédure avec négociation </a:t>
            </a:r>
          </a:p>
          <a:p>
            <a:r>
              <a:rPr lang="fr-FR" dirty="0"/>
              <a:t>Dialogue compétitif </a:t>
            </a:r>
          </a:p>
        </p:txBody>
      </p:sp>
      <p:sp>
        <p:nvSpPr>
          <p:cNvPr id="4" name="Espace réservé du numéro de diapositive 3">
            <a:extLst>
              <a:ext uri="{FF2B5EF4-FFF2-40B4-BE49-F238E27FC236}">
                <a16:creationId xmlns:a16="http://schemas.microsoft.com/office/drawing/2014/main" id="{0CF9F9C7-E3F3-23A7-A1DC-3B6F2A32B38A}"/>
              </a:ext>
            </a:extLst>
          </p:cNvPr>
          <p:cNvSpPr>
            <a:spLocks noGrp="1"/>
          </p:cNvSpPr>
          <p:nvPr>
            <p:ph type="sldNum" sz="quarter" idx="5"/>
          </p:nvPr>
        </p:nvSpPr>
        <p:spPr/>
        <p:txBody>
          <a:bodyPr/>
          <a:lstStyle/>
          <a:p>
            <a:fld id="{AA9717EC-938C-4050-B64E-F126C6F36024}" type="slidenum">
              <a:rPr lang="fr-FR" smtClean="0"/>
              <a:t>7</a:t>
            </a:fld>
            <a:endParaRPr lang="fr-FR"/>
          </a:p>
        </p:txBody>
      </p:sp>
    </p:spTree>
    <p:extLst>
      <p:ext uri="{BB962C8B-B14F-4D97-AF65-F5344CB8AC3E}">
        <p14:creationId xmlns:p14="http://schemas.microsoft.com/office/powerpoint/2010/main" val="988185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AA9717EC-938C-4050-B64E-F126C6F36024}" type="slidenum">
              <a:rPr lang="fr-FR" smtClean="0"/>
              <a:t>8</a:t>
            </a:fld>
            <a:endParaRPr lang="fr-FR"/>
          </a:p>
        </p:txBody>
      </p:sp>
    </p:spTree>
    <p:extLst>
      <p:ext uri="{BB962C8B-B14F-4D97-AF65-F5344CB8AC3E}">
        <p14:creationId xmlns:p14="http://schemas.microsoft.com/office/powerpoint/2010/main" val="312465455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E4E42C-1AEF-D605-41DC-247CF5063F06}"/>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28A3CC20-31EC-4C70-7198-59AB3B8E43BA}"/>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E41F69C7-4BCC-EA1D-6449-B52AF48695BD}"/>
              </a:ext>
            </a:extLst>
          </p:cNvPr>
          <p:cNvSpPr>
            <a:spLocks noGrp="1"/>
          </p:cNvSpPr>
          <p:nvPr>
            <p:ph type="body" idx="1"/>
          </p:nvPr>
        </p:nvSpPr>
        <p:spPr/>
        <p:txBody>
          <a:bodyPr/>
          <a:lstStyle/>
          <a:p>
            <a:r>
              <a:rPr lang="fr-FR" dirty="0"/>
              <a:t>Marché public divisé en 3 temps préparation/passation/exécution) : réception = place majeur de l’exécution</a:t>
            </a:r>
          </a:p>
          <a:p>
            <a:endParaRPr lang="fr-FR" dirty="0"/>
          </a:p>
          <a:p>
            <a:r>
              <a:rPr lang="fr-FR" dirty="0"/>
              <a:t>Opération matérielle mais acte juridique essentiel pour clore le marché. Conséquences importante sur l’ouvrage et la suite de la procédure qu’on traitera ensemble aujourd’hui </a:t>
            </a:r>
          </a:p>
          <a:p>
            <a:endParaRPr lang="fr-FR" dirty="0"/>
          </a:p>
          <a:p>
            <a:r>
              <a:rPr lang="fr-FR" dirty="0" err="1"/>
              <a:t>Facutlatif</a:t>
            </a:r>
            <a:r>
              <a:rPr lang="fr-FR" dirty="0"/>
              <a:t> ? Prisse de possession peut valoir réception </a:t>
            </a:r>
          </a:p>
        </p:txBody>
      </p:sp>
      <p:sp>
        <p:nvSpPr>
          <p:cNvPr id="4" name="Espace réservé du numéro de diapositive 3">
            <a:extLst>
              <a:ext uri="{FF2B5EF4-FFF2-40B4-BE49-F238E27FC236}">
                <a16:creationId xmlns:a16="http://schemas.microsoft.com/office/drawing/2014/main" id="{3B960184-CDD2-8385-11F5-2BCDD8095C93}"/>
              </a:ext>
            </a:extLst>
          </p:cNvPr>
          <p:cNvSpPr>
            <a:spLocks noGrp="1"/>
          </p:cNvSpPr>
          <p:nvPr>
            <p:ph type="sldNum" sz="quarter" idx="5"/>
          </p:nvPr>
        </p:nvSpPr>
        <p:spPr/>
        <p:txBody>
          <a:bodyPr/>
          <a:lstStyle/>
          <a:p>
            <a:fld id="{AA9717EC-938C-4050-B64E-F126C6F36024}" type="slidenum">
              <a:rPr lang="fr-FR" smtClean="0"/>
              <a:t>9</a:t>
            </a:fld>
            <a:endParaRPr lang="fr-FR"/>
          </a:p>
        </p:txBody>
      </p:sp>
    </p:spTree>
    <p:extLst>
      <p:ext uri="{BB962C8B-B14F-4D97-AF65-F5344CB8AC3E}">
        <p14:creationId xmlns:p14="http://schemas.microsoft.com/office/powerpoint/2010/main" val="30722818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AA9774E-98CE-AC8B-F858-2C807E5AFB80}"/>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04B83C08-366F-75EE-94CD-B8C5C0E1E2A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F5DC4731-7050-7D50-F6A5-9E86F2FA90B4}"/>
              </a:ext>
            </a:extLst>
          </p:cNvPr>
          <p:cNvSpPr>
            <a:spLocks noGrp="1"/>
          </p:cNvSpPr>
          <p:nvPr>
            <p:ph type="dt" sz="half" idx="10"/>
          </p:nvPr>
        </p:nvSpPr>
        <p:spPr/>
        <p:txBody>
          <a:bodyPr/>
          <a:lstStyle/>
          <a:p>
            <a:fld id="{915A1613-C1F7-4162-A735-C3D6D5A9AE3B}" type="datetimeFigureOut">
              <a:rPr lang="fr-FR" smtClean="0"/>
              <a:t>19/02/2024</a:t>
            </a:fld>
            <a:endParaRPr lang="fr-FR"/>
          </a:p>
        </p:txBody>
      </p:sp>
      <p:sp>
        <p:nvSpPr>
          <p:cNvPr id="5" name="Espace réservé du pied de page 4">
            <a:extLst>
              <a:ext uri="{FF2B5EF4-FFF2-40B4-BE49-F238E27FC236}">
                <a16:creationId xmlns:a16="http://schemas.microsoft.com/office/drawing/2014/main" id="{DE2016EA-EB3D-1F0E-5376-E0F5F1B20A45}"/>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E9573807-7845-BD13-798F-BE8C681AFBEF}"/>
              </a:ext>
            </a:extLst>
          </p:cNvPr>
          <p:cNvSpPr>
            <a:spLocks noGrp="1"/>
          </p:cNvSpPr>
          <p:nvPr>
            <p:ph type="sldNum" sz="quarter" idx="12"/>
          </p:nvPr>
        </p:nvSpPr>
        <p:spPr/>
        <p:txBody>
          <a:bodyPr/>
          <a:lstStyle/>
          <a:p>
            <a:fld id="{9241549A-3204-4561-98F7-E47E4B33EF34}" type="slidenum">
              <a:rPr lang="fr-FR" smtClean="0"/>
              <a:t>‹N°›</a:t>
            </a:fld>
            <a:endParaRPr lang="fr-FR"/>
          </a:p>
        </p:txBody>
      </p:sp>
    </p:spTree>
    <p:extLst>
      <p:ext uri="{BB962C8B-B14F-4D97-AF65-F5344CB8AC3E}">
        <p14:creationId xmlns:p14="http://schemas.microsoft.com/office/powerpoint/2010/main" val="30793802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44B0326-F949-98CD-E015-68D4EB288D1F}"/>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FF16F546-6F46-ADC3-CAED-D076DD08BDAA}"/>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1FB7DDDF-B35D-41BC-E860-B35B90417700}"/>
              </a:ext>
            </a:extLst>
          </p:cNvPr>
          <p:cNvSpPr>
            <a:spLocks noGrp="1"/>
          </p:cNvSpPr>
          <p:nvPr>
            <p:ph type="dt" sz="half" idx="10"/>
          </p:nvPr>
        </p:nvSpPr>
        <p:spPr/>
        <p:txBody>
          <a:bodyPr/>
          <a:lstStyle/>
          <a:p>
            <a:fld id="{915A1613-C1F7-4162-A735-C3D6D5A9AE3B}" type="datetimeFigureOut">
              <a:rPr lang="fr-FR" smtClean="0"/>
              <a:t>19/02/2024</a:t>
            </a:fld>
            <a:endParaRPr lang="fr-FR"/>
          </a:p>
        </p:txBody>
      </p:sp>
      <p:sp>
        <p:nvSpPr>
          <p:cNvPr id="5" name="Espace réservé du pied de page 4">
            <a:extLst>
              <a:ext uri="{FF2B5EF4-FFF2-40B4-BE49-F238E27FC236}">
                <a16:creationId xmlns:a16="http://schemas.microsoft.com/office/drawing/2014/main" id="{9A6B2CD7-2B04-140B-3093-F1D9BCF1A400}"/>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D87B9CAE-C267-1FFA-3F19-E060ED105D6A}"/>
              </a:ext>
            </a:extLst>
          </p:cNvPr>
          <p:cNvSpPr>
            <a:spLocks noGrp="1"/>
          </p:cNvSpPr>
          <p:nvPr>
            <p:ph type="sldNum" sz="quarter" idx="12"/>
          </p:nvPr>
        </p:nvSpPr>
        <p:spPr/>
        <p:txBody>
          <a:bodyPr/>
          <a:lstStyle/>
          <a:p>
            <a:fld id="{9241549A-3204-4561-98F7-E47E4B33EF34}" type="slidenum">
              <a:rPr lang="fr-FR" smtClean="0"/>
              <a:t>‹N°›</a:t>
            </a:fld>
            <a:endParaRPr lang="fr-FR"/>
          </a:p>
        </p:txBody>
      </p:sp>
    </p:spTree>
    <p:extLst>
      <p:ext uri="{BB962C8B-B14F-4D97-AF65-F5344CB8AC3E}">
        <p14:creationId xmlns:p14="http://schemas.microsoft.com/office/powerpoint/2010/main" val="19402865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0D7CA037-63E3-F86D-3C65-A4103B025A8A}"/>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081C77CB-C1D8-919C-79D6-48896428AB91}"/>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F8183321-BF02-313E-597A-D2639E30E197}"/>
              </a:ext>
            </a:extLst>
          </p:cNvPr>
          <p:cNvSpPr>
            <a:spLocks noGrp="1"/>
          </p:cNvSpPr>
          <p:nvPr>
            <p:ph type="dt" sz="half" idx="10"/>
          </p:nvPr>
        </p:nvSpPr>
        <p:spPr/>
        <p:txBody>
          <a:bodyPr/>
          <a:lstStyle/>
          <a:p>
            <a:fld id="{915A1613-C1F7-4162-A735-C3D6D5A9AE3B}" type="datetimeFigureOut">
              <a:rPr lang="fr-FR" smtClean="0"/>
              <a:t>19/02/2024</a:t>
            </a:fld>
            <a:endParaRPr lang="fr-FR"/>
          </a:p>
        </p:txBody>
      </p:sp>
      <p:sp>
        <p:nvSpPr>
          <p:cNvPr id="5" name="Espace réservé du pied de page 4">
            <a:extLst>
              <a:ext uri="{FF2B5EF4-FFF2-40B4-BE49-F238E27FC236}">
                <a16:creationId xmlns:a16="http://schemas.microsoft.com/office/drawing/2014/main" id="{006BC198-C939-5DA0-A3DA-22257409E1B2}"/>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C004636C-9ED3-7EE4-4473-2F70E943FE80}"/>
              </a:ext>
            </a:extLst>
          </p:cNvPr>
          <p:cNvSpPr>
            <a:spLocks noGrp="1"/>
          </p:cNvSpPr>
          <p:nvPr>
            <p:ph type="sldNum" sz="quarter" idx="12"/>
          </p:nvPr>
        </p:nvSpPr>
        <p:spPr/>
        <p:txBody>
          <a:bodyPr/>
          <a:lstStyle/>
          <a:p>
            <a:fld id="{9241549A-3204-4561-98F7-E47E4B33EF34}" type="slidenum">
              <a:rPr lang="fr-FR" smtClean="0"/>
              <a:t>‹N°›</a:t>
            </a:fld>
            <a:endParaRPr lang="fr-FR"/>
          </a:p>
        </p:txBody>
      </p:sp>
    </p:spTree>
    <p:extLst>
      <p:ext uri="{BB962C8B-B14F-4D97-AF65-F5344CB8AC3E}">
        <p14:creationId xmlns:p14="http://schemas.microsoft.com/office/powerpoint/2010/main" val="14694658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D70A8C7-284F-453A-3F9B-95B6D8A9A963}"/>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7E2B03CB-6F4A-31CE-92F5-4BCC361C532E}"/>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41E0DEA6-0D54-49BA-17EE-395E743ED789}"/>
              </a:ext>
            </a:extLst>
          </p:cNvPr>
          <p:cNvSpPr>
            <a:spLocks noGrp="1"/>
          </p:cNvSpPr>
          <p:nvPr>
            <p:ph type="dt" sz="half" idx="10"/>
          </p:nvPr>
        </p:nvSpPr>
        <p:spPr/>
        <p:txBody>
          <a:bodyPr/>
          <a:lstStyle/>
          <a:p>
            <a:fld id="{915A1613-C1F7-4162-A735-C3D6D5A9AE3B}" type="datetimeFigureOut">
              <a:rPr lang="fr-FR" smtClean="0"/>
              <a:t>19/02/2024</a:t>
            </a:fld>
            <a:endParaRPr lang="fr-FR"/>
          </a:p>
        </p:txBody>
      </p:sp>
      <p:sp>
        <p:nvSpPr>
          <p:cNvPr id="5" name="Espace réservé du pied de page 4">
            <a:extLst>
              <a:ext uri="{FF2B5EF4-FFF2-40B4-BE49-F238E27FC236}">
                <a16:creationId xmlns:a16="http://schemas.microsoft.com/office/drawing/2014/main" id="{B7012C5F-E43D-C422-330C-CDB208918A5D}"/>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564D6151-F8AD-F077-998F-E3029160CE3B}"/>
              </a:ext>
            </a:extLst>
          </p:cNvPr>
          <p:cNvSpPr>
            <a:spLocks noGrp="1"/>
          </p:cNvSpPr>
          <p:nvPr>
            <p:ph type="sldNum" sz="quarter" idx="12"/>
          </p:nvPr>
        </p:nvSpPr>
        <p:spPr/>
        <p:txBody>
          <a:bodyPr/>
          <a:lstStyle/>
          <a:p>
            <a:fld id="{9241549A-3204-4561-98F7-E47E4B33EF34}" type="slidenum">
              <a:rPr lang="fr-FR" smtClean="0"/>
              <a:t>‹N°›</a:t>
            </a:fld>
            <a:endParaRPr lang="fr-FR"/>
          </a:p>
        </p:txBody>
      </p:sp>
    </p:spTree>
    <p:extLst>
      <p:ext uri="{BB962C8B-B14F-4D97-AF65-F5344CB8AC3E}">
        <p14:creationId xmlns:p14="http://schemas.microsoft.com/office/powerpoint/2010/main" val="13942818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D0EDA2A-0151-01C2-5AC1-E7AC2C5B09A7}"/>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F917213E-48A9-4AC7-D7B6-6CEA81D0909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FD7AB53A-4EEF-11CD-8DCC-CC9115E12321}"/>
              </a:ext>
            </a:extLst>
          </p:cNvPr>
          <p:cNvSpPr>
            <a:spLocks noGrp="1"/>
          </p:cNvSpPr>
          <p:nvPr>
            <p:ph type="dt" sz="half" idx="10"/>
          </p:nvPr>
        </p:nvSpPr>
        <p:spPr/>
        <p:txBody>
          <a:bodyPr/>
          <a:lstStyle/>
          <a:p>
            <a:fld id="{915A1613-C1F7-4162-A735-C3D6D5A9AE3B}" type="datetimeFigureOut">
              <a:rPr lang="fr-FR" smtClean="0"/>
              <a:t>19/02/2024</a:t>
            </a:fld>
            <a:endParaRPr lang="fr-FR"/>
          </a:p>
        </p:txBody>
      </p:sp>
      <p:sp>
        <p:nvSpPr>
          <p:cNvPr id="5" name="Espace réservé du pied de page 4">
            <a:extLst>
              <a:ext uri="{FF2B5EF4-FFF2-40B4-BE49-F238E27FC236}">
                <a16:creationId xmlns:a16="http://schemas.microsoft.com/office/drawing/2014/main" id="{F8E38EB1-5A0D-9D1F-A0F2-8093A7B9A5A5}"/>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4562D5FD-91AA-F32C-1DE0-48F3C3D35C82}"/>
              </a:ext>
            </a:extLst>
          </p:cNvPr>
          <p:cNvSpPr>
            <a:spLocks noGrp="1"/>
          </p:cNvSpPr>
          <p:nvPr>
            <p:ph type="sldNum" sz="quarter" idx="12"/>
          </p:nvPr>
        </p:nvSpPr>
        <p:spPr/>
        <p:txBody>
          <a:bodyPr/>
          <a:lstStyle/>
          <a:p>
            <a:fld id="{9241549A-3204-4561-98F7-E47E4B33EF34}" type="slidenum">
              <a:rPr lang="fr-FR" smtClean="0"/>
              <a:t>‹N°›</a:t>
            </a:fld>
            <a:endParaRPr lang="fr-FR"/>
          </a:p>
        </p:txBody>
      </p:sp>
    </p:spTree>
    <p:extLst>
      <p:ext uri="{BB962C8B-B14F-4D97-AF65-F5344CB8AC3E}">
        <p14:creationId xmlns:p14="http://schemas.microsoft.com/office/powerpoint/2010/main" val="31443586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4AD9C9E-3D49-B9C4-2C31-6943E3C2AC11}"/>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52138B21-8FB0-F423-DC67-59B4CB300ACA}"/>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13014F55-5453-4DED-EE16-D5B40DFFF9D2}"/>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E427743A-B89D-5865-2641-7CCFB36B79E7}"/>
              </a:ext>
            </a:extLst>
          </p:cNvPr>
          <p:cNvSpPr>
            <a:spLocks noGrp="1"/>
          </p:cNvSpPr>
          <p:nvPr>
            <p:ph type="dt" sz="half" idx="10"/>
          </p:nvPr>
        </p:nvSpPr>
        <p:spPr/>
        <p:txBody>
          <a:bodyPr/>
          <a:lstStyle/>
          <a:p>
            <a:fld id="{915A1613-C1F7-4162-A735-C3D6D5A9AE3B}" type="datetimeFigureOut">
              <a:rPr lang="fr-FR" smtClean="0"/>
              <a:t>19/02/2024</a:t>
            </a:fld>
            <a:endParaRPr lang="fr-FR"/>
          </a:p>
        </p:txBody>
      </p:sp>
      <p:sp>
        <p:nvSpPr>
          <p:cNvPr id="6" name="Espace réservé du pied de page 5">
            <a:extLst>
              <a:ext uri="{FF2B5EF4-FFF2-40B4-BE49-F238E27FC236}">
                <a16:creationId xmlns:a16="http://schemas.microsoft.com/office/drawing/2014/main" id="{9DEF1D6A-0FE5-B3D5-4434-DDD5C986CB21}"/>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75CFA989-F136-DD5A-C370-5C47C1AA9099}"/>
              </a:ext>
            </a:extLst>
          </p:cNvPr>
          <p:cNvSpPr>
            <a:spLocks noGrp="1"/>
          </p:cNvSpPr>
          <p:nvPr>
            <p:ph type="sldNum" sz="quarter" idx="12"/>
          </p:nvPr>
        </p:nvSpPr>
        <p:spPr/>
        <p:txBody>
          <a:bodyPr/>
          <a:lstStyle/>
          <a:p>
            <a:fld id="{9241549A-3204-4561-98F7-E47E4B33EF34}" type="slidenum">
              <a:rPr lang="fr-FR" smtClean="0"/>
              <a:t>‹N°›</a:t>
            </a:fld>
            <a:endParaRPr lang="fr-FR"/>
          </a:p>
        </p:txBody>
      </p:sp>
    </p:spTree>
    <p:extLst>
      <p:ext uri="{BB962C8B-B14F-4D97-AF65-F5344CB8AC3E}">
        <p14:creationId xmlns:p14="http://schemas.microsoft.com/office/powerpoint/2010/main" val="7577894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8B47E0F-BFC1-E2CD-6D4B-605A30CF40D9}"/>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96C2DD65-F954-5E4F-A37E-913355BF370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BA5023E3-F6EE-1603-C985-4970EAA69AFE}"/>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3F116670-BCAC-85EF-1125-8A2410BC1DE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1601FCE3-5295-4E80-28FA-66D5E7102FE4}"/>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AC4B11D9-BE90-D083-B40C-6752DFEF5E34}"/>
              </a:ext>
            </a:extLst>
          </p:cNvPr>
          <p:cNvSpPr>
            <a:spLocks noGrp="1"/>
          </p:cNvSpPr>
          <p:nvPr>
            <p:ph type="dt" sz="half" idx="10"/>
          </p:nvPr>
        </p:nvSpPr>
        <p:spPr/>
        <p:txBody>
          <a:bodyPr/>
          <a:lstStyle/>
          <a:p>
            <a:fld id="{915A1613-C1F7-4162-A735-C3D6D5A9AE3B}" type="datetimeFigureOut">
              <a:rPr lang="fr-FR" smtClean="0"/>
              <a:t>19/02/2024</a:t>
            </a:fld>
            <a:endParaRPr lang="fr-FR"/>
          </a:p>
        </p:txBody>
      </p:sp>
      <p:sp>
        <p:nvSpPr>
          <p:cNvPr id="8" name="Espace réservé du pied de page 7">
            <a:extLst>
              <a:ext uri="{FF2B5EF4-FFF2-40B4-BE49-F238E27FC236}">
                <a16:creationId xmlns:a16="http://schemas.microsoft.com/office/drawing/2014/main" id="{35D34A03-9054-6B2B-5678-FFF54AA1131B}"/>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1CCF4904-CB88-DA3D-6336-82B195413B06}"/>
              </a:ext>
            </a:extLst>
          </p:cNvPr>
          <p:cNvSpPr>
            <a:spLocks noGrp="1"/>
          </p:cNvSpPr>
          <p:nvPr>
            <p:ph type="sldNum" sz="quarter" idx="12"/>
          </p:nvPr>
        </p:nvSpPr>
        <p:spPr/>
        <p:txBody>
          <a:bodyPr/>
          <a:lstStyle/>
          <a:p>
            <a:fld id="{9241549A-3204-4561-98F7-E47E4B33EF34}" type="slidenum">
              <a:rPr lang="fr-FR" smtClean="0"/>
              <a:t>‹N°›</a:t>
            </a:fld>
            <a:endParaRPr lang="fr-FR"/>
          </a:p>
        </p:txBody>
      </p:sp>
    </p:spTree>
    <p:extLst>
      <p:ext uri="{BB962C8B-B14F-4D97-AF65-F5344CB8AC3E}">
        <p14:creationId xmlns:p14="http://schemas.microsoft.com/office/powerpoint/2010/main" val="33197512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6CAA2DE-8F33-EF47-3081-ADF787FB9397}"/>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DFF0D992-3A47-D10B-CC3B-E404580CECE0}"/>
              </a:ext>
            </a:extLst>
          </p:cNvPr>
          <p:cNvSpPr>
            <a:spLocks noGrp="1"/>
          </p:cNvSpPr>
          <p:nvPr>
            <p:ph type="dt" sz="half" idx="10"/>
          </p:nvPr>
        </p:nvSpPr>
        <p:spPr/>
        <p:txBody>
          <a:bodyPr/>
          <a:lstStyle/>
          <a:p>
            <a:fld id="{915A1613-C1F7-4162-A735-C3D6D5A9AE3B}" type="datetimeFigureOut">
              <a:rPr lang="fr-FR" smtClean="0"/>
              <a:t>19/02/2024</a:t>
            </a:fld>
            <a:endParaRPr lang="fr-FR"/>
          </a:p>
        </p:txBody>
      </p:sp>
      <p:sp>
        <p:nvSpPr>
          <p:cNvPr id="4" name="Espace réservé du pied de page 3">
            <a:extLst>
              <a:ext uri="{FF2B5EF4-FFF2-40B4-BE49-F238E27FC236}">
                <a16:creationId xmlns:a16="http://schemas.microsoft.com/office/drawing/2014/main" id="{5A8C609D-D51C-534B-46F1-1964797C647C}"/>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E3F8D173-47FE-960A-BEED-0C2044AC1880}"/>
              </a:ext>
            </a:extLst>
          </p:cNvPr>
          <p:cNvSpPr>
            <a:spLocks noGrp="1"/>
          </p:cNvSpPr>
          <p:nvPr>
            <p:ph type="sldNum" sz="quarter" idx="12"/>
          </p:nvPr>
        </p:nvSpPr>
        <p:spPr/>
        <p:txBody>
          <a:bodyPr/>
          <a:lstStyle/>
          <a:p>
            <a:fld id="{9241549A-3204-4561-98F7-E47E4B33EF34}" type="slidenum">
              <a:rPr lang="fr-FR" smtClean="0"/>
              <a:t>‹N°›</a:t>
            </a:fld>
            <a:endParaRPr lang="fr-FR"/>
          </a:p>
        </p:txBody>
      </p:sp>
    </p:spTree>
    <p:extLst>
      <p:ext uri="{BB962C8B-B14F-4D97-AF65-F5344CB8AC3E}">
        <p14:creationId xmlns:p14="http://schemas.microsoft.com/office/powerpoint/2010/main" val="16683706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3B01294F-BC2E-C8ED-CBE7-6BDE37142CBE}"/>
              </a:ext>
            </a:extLst>
          </p:cNvPr>
          <p:cNvSpPr>
            <a:spLocks noGrp="1"/>
          </p:cNvSpPr>
          <p:nvPr>
            <p:ph type="dt" sz="half" idx="10"/>
          </p:nvPr>
        </p:nvSpPr>
        <p:spPr/>
        <p:txBody>
          <a:bodyPr/>
          <a:lstStyle/>
          <a:p>
            <a:fld id="{915A1613-C1F7-4162-A735-C3D6D5A9AE3B}" type="datetimeFigureOut">
              <a:rPr lang="fr-FR" smtClean="0"/>
              <a:t>19/02/2024</a:t>
            </a:fld>
            <a:endParaRPr lang="fr-FR"/>
          </a:p>
        </p:txBody>
      </p:sp>
      <p:sp>
        <p:nvSpPr>
          <p:cNvPr id="3" name="Espace réservé du pied de page 2">
            <a:extLst>
              <a:ext uri="{FF2B5EF4-FFF2-40B4-BE49-F238E27FC236}">
                <a16:creationId xmlns:a16="http://schemas.microsoft.com/office/drawing/2014/main" id="{0A25BCCB-807B-1D92-935D-F507479307AC}"/>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DAE9A094-DD10-0CA3-8FBF-28550B1EBB4D}"/>
              </a:ext>
            </a:extLst>
          </p:cNvPr>
          <p:cNvSpPr>
            <a:spLocks noGrp="1"/>
          </p:cNvSpPr>
          <p:nvPr>
            <p:ph type="sldNum" sz="quarter" idx="12"/>
          </p:nvPr>
        </p:nvSpPr>
        <p:spPr/>
        <p:txBody>
          <a:bodyPr/>
          <a:lstStyle/>
          <a:p>
            <a:fld id="{9241549A-3204-4561-98F7-E47E4B33EF34}" type="slidenum">
              <a:rPr lang="fr-FR" smtClean="0"/>
              <a:t>‹N°›</a:t>
            </a:fld>
            <a:endParaRPr lang="fr-FR"/>
          </a:p>
        </p:txBody>
      </p:sp>
    </p:spTree>
    <p:extLst>
      <p:ext uri="{BB962C8B-B14F-4D97-AF65-F5344CB8AC3E}">
        <p14:creationId xmlns:p14="http://schemas.microsoft.com/office/powerpoint/2010/main" val="19308344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E5FE0A3-6D87-E571-5090-519BF8D3CC30}"/>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684DE656-78A5-CBD6-C752-9DF749ACFA5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FB6DA56E-2D99-D903-ABBD-CA9C646887C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8388EC6B-E643-C8DC-AAB1-F4B1EC5E509F}"/>
              </a:ext>
            </a:extLst>
          </p:cNvPr>
          <p:cNvSpPr>
            <a:spLocks noGrp="1"/>
          </p:cNvSpPr>
          <p:nvPr>
            <p:ph type="dt" sz="half" idx="10"/>
          </p:nvPr>
        </p:nvSpPr>
        <p:spPr/>
        <p:txBody>
          <a:bodyPr/>
          <a:lstStyle/>
          <a:p>
            <a:fld id="{915A1613-C1F7-4162-A735-C3D6D5A9AE3B}" type="datetimeFigureOut">
              <a:rPr lang="fr-FR" smtClean="0"/>
              <a:t>19/02/2024</a:t>
            </a:fld>
            <a:endParaRPr lang="fr-FR"/>
          </a:p>
        </p:txBody>
      </p:sp>
      <p:sp>
        <p:nvSpPr>
          <p:cNvPr id="6" name="Espace réservé du pied de page 5">
            <a:extLst>
              <a:ext uri="{FF2B5EF4-FFF2-40B4-BE49-F238E27FC236}">
                <a16:creationId xmlns:a16="http://schemas.microsoft.com/office/drawing/2014/main" id="{F0652C9D-9720-5E18-A08E-AAFBD43D4EE1}"/>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62F02014-314E-3081-3B9F-09D4AD7C5848}"/>
              </a:ext>
            </a:extLst>
          </p:cNvPr>
          <p:cNvSpPr>
            <a:spLocks noGrp="1"/>
          </p:cNvSpPr>
          <p:nvPr>
            <p:ph type="sldNum" sz="quarter" idx="12"/>
          </p:nvPr>
        </p:nvSpPr>
        <p:spPr/>
        <p:txBody>
          <a:bodyPr/>
          <a:lstStyle/>
          <a:p>
            <a:fld id="{9241549A-3204-4561-98F7-E47E4B33EF34}" type="slidenum">
              <a:rPr lang="fr-FR" smtClean="0"/>
              <a:t>‹N°›</a:t>
            </a:fld>
            <a:endParaRPr lang="fr-FR"/>
          </a:p>
        </p:txBody>
      </p:sp>
    </p:spTree>
    <p:extLst>
      <p:ext uri="{BB962C8B-B14F-4D97-AF65-F5344CB8AC3E}">
        <p14:creationId xmlns:p14="http://schemas.microsoft.com/office/powerpoint/2010/main" val="32633650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B402AE1-7778-3049-03E4-98D9ABC1A5A4}"/>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82BB9793-159C-B3E6-8180-B26093B2B0A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EDB19A90-80AC-095D-33DE-9A41D6D968A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0A763B8F-3813-3445-D098-389B278D29FA}"/>
              </a:ext>
            </a:extLst>
          </p:cNvPr>
          <p:cNvSpPr>
            <a:spLocks noGrp="1"/>
          </p:cNvSpPr>
          <p:nvPr>
            <p:ph type="dt" sz="half" idx="10"/>
          </p:nvPr>
        </p:nvSpPr>
        <p:spPr/>
        <p:txBody>
          <a:bodyPr/>
          <a:lstStyle/>
          <a:p>
            <a:fld id="{915A1613-C1F7-4162-A735-C3D6D5A9AE3B}" type="datetimeFigureOut">
              <a:rPr lang="fr-FR" smtClean="0"/>
              <a:t>19/02/2024</a:t>
            </a:fld>
            <a:endParaRPr lang="fr-FR"/>
          </a:p>
        </p:txBody>
      </p:sp>
      <p:sp>
        <p:nvSpPr>
          <p:cNvPr id="6" name="Espace réservé du pied de page 5">
            <a:extLst>
              <a:ext uri="{FF2B5EF4-FFF2-40B4-BE49-F238E27FC236}">
                <a16:creationId xmlns:a16="http://schemas.microsoft.com/office/drawing/2014/main" id="{E10B4312-55E6-FA77-C142-853A0D338889}"/>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8FF3BE76-E4D9-C483-C785-C708327773EF}"/>
              </a:ext>
            </a:extLst>
          </p:cNvPr>
          <p:cNvSpPr>
            <a:spLocks noGrp="1"/>
          </p:cNvSpPr>
          <p:nvPr>
            <p:ph type="sldNum" sz="quarter" idx="12"/>
          </p:nvPr>
        </p:nvSpPr>
        <p:spPr/>
        <p:txBody>
          <a:bodyPr/>
          <a:lstStyle/>
          <a:p>
            <a:fld id="{9241549A-3204-4561-98F7-E47E4B33EF34}" type="slidenum">
              <a:rPr lang="fr-FR" smtClean="0"/>
              <a:t>‹N°›</a:t>
            </a:fld>
            <a:endParaRPr lang="fr-FR"/>
          </a:p>
        </p:txBody>
      </p:sp>
    </p:spTree>
    <p:extLst>
      <p:ext uri="{BB962C8B-B14F-4D97-AF65-F5344CB8AC3E}">
        <p14:creationId xmlns:p14="http://schemas.microsoft.com/office/powerpoint/2010/main" val="35111035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53E20E4E-57AA-39BB-4F4F-3CBA94C3A3E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C805AD95-93E5-B166-8949-9138C37D4B3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5C6CE52D-4B65-02D9-20F8-5A574D61029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15A1613-C1F7-4162-A735-C3D6D5A9AE3B}" type="datetimeFigureOut">
              <a:rPr lang="fr-FR" smtClean="0"/>
              <a:t>19/02/2024</a:t>
            </a:fld>
            <a:endParaRPr lang="fr-FR"/>
          </a:p>
        </p:txBody>
      </p:sp>
      <p:sp>
        <p:nvSpPr>
          <p:cNvPr id="5" name="Espace réservé du pied de page 4">
            <a:extLst>
              <a:ext uri="{FF2B5EF4-FFF2-40B4-BE49-F238E27FC236}">
                <a16:creationId xmlns:a16="http://schemas.microsoft.com/office/drawing/2014/main" id="{B90AD185-C383-4224-DB92-D3249B92716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15F4408E-B7A1-33E8-6FBB-004C585AEC4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41549A-3204-4561-98F7-E47E4B33EF34}" type="slidenum">
              <a:rPr lang="fr-FR" smtClean="0"/>
              <a:t>‹N°›</a:t>
            </a:fld>
            <a:endParaRPr lang="fr-FR"/>
          </a:p>
        </p:txBody>
      </p:sp>
    </p:spTree>
    <p:extLst>
      <p:ext uri="{BB962C8B-B14F-4D97-AF65-F5344CB8AC3E}">
        <p14:creationId xmlns:p14="http://schemas.microsoft.com/office/powerpoint/2010/main" val="883959664"/>
      </p:ext>
    </p:extLst>
  </p:cSld>
  <p:clrMap bg1="lt1" tx1="dk1" bg2="lt2" tx2="dk2" accent1="accent1" accent2="accent2" accent3="accent3" accent4="accent4" accent5="accent5" accent6="accent6" hlink="hlink" folHlink="folHlink"/>
  <p:sldLayoutIdLst>
    <p:sldLayoutId id="2147483763" r:id="rId1"/>
    <p:sldLayoutId id="2147483764" r:id="rId2"/>
    <p:sldLayoutId id="2147483765" r:id="rId3"/>
    <p:sldLayoutId id="2147483766" r:id="rId4"/>
    <p:sldLayoutId id="2147483767" r:id="rId5"/>
    <p:sldLayoutId id="2147483768" r:id="rId6"/>
    <p:sldLayoutId id="2147483769" r:id="rId7"/>
    <p:sldLayoutId id="2147483770" r:id="rId8"/>
    <p:sldLayoutId id="2147483771" r:id="rId9"/>
    <p:sldLayoutId id="2147483772" r:id="rId10"/>
    <p:sldLayoutId id="214748377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9.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0.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4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1.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2.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3.xm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4.xml"/><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5.xml"/><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6.xml"/><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7.xml"/><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9.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0.xml"/><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1.xml"/><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2.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5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5.xml"/><Relationship Id="rId1" Type="http://schemas.openxmlformats.org/officeDocument/2006/relationships/slideLayout" Target="../slideLayouts/slideLayout1.xml"/><Relationship Id="rId5" Type="http://schemas.openxmlformats.org/officeDocument/2006/relationships/hyperlink" Target="http://www.cfmel.fr/" TargetMode="Externa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rgbClr val="324485"/>
            </a:gs>
            <a:gs pos="98000">
              <a:schemeClr val="accent1">
                <a:lumMod val="45000"/>
                <a:lumOff val="55000"/>
              </a:schemeClr>
            </a:gs>
            <a:gs pos="100000">
              <a:schemeClr val="accent1">
                <a:lumMod val="45000"/>
                <a:lumOff val="55000"/>
              </a:schemeClr>
            </a:gs>
            <a:gs pos="100000">
              <a:schemeClr val="accent1">
                <a:lumMod val="30000"/>
                <a:lumOff val="70000"/>
              </a:schemeClr>
            </a:gs>
          </a:gsLst>
          <a:lin ang="10800000" scaled="0"/>
        </a:gradFill>
        <a:effectLst/>
      </p:bgPr>
    </p:bg>
    <p:spTree>
      <p:nvGrpSpPr>
        <p:cNvPr id="1" name=""/>
        <p:cNvGrpSpPr/>
        <p:nvPr/>
      </p:nvGrpSpPr>
      <p:grpSpPr>
        <a:xfrm>
          <a:off x="0" y="0"/>
          <a:ext cx="0" cy="0"/>
          <a:chOff x="0" y="0"/>
          <a:chExt cx="0" cy="0"/>
        </a:xfrm>
      </p:grpSpPr>
      <p:pic>
        <p:nvPicPr>
          <p:cNvPr id="7" name="Image 6">
            <a:extLst>
              <a:ext uri="{FF2B5EF4-FFF2-40B4-BE49-F238E27FC236}">
                <a16:creationId xmlns:a16="http://schemas.microsoft.com/office/drawing/2014/main" id="{7CFBA06C-72BD-DCAB-1016-399CD76F590C}"/>
              </a:ext>
            </a:extLst>
          </p:cNvPr>
          <p:cNvPicPr>
            <a:picLocks noChangeAspect="1"/>
          </p:cNvPicPr>
          <p:nvPr/>
        </p:nvPicPr>
        <p:blipFill>
          <a:blip r:embed="rId3">
            <a:duotone>
              <a:prstClr val="black"/>
              <a:schemeClr val="accent1">
                <a:tint val="45000"/>
                <a:satMod val="400000"/>
              </a:schemeClr>
            </a:duotone>
            <a:extLst>
              <a:ext uri="{28A0092B-C50C-407E-A947-70E740481C1C}">
                <a14:useLocalDpi xmlns:a14="http://schemas.microsoft.com/office/drawing/2010/main" val="0"/>
              </a:ext>
            </a:extLst>
          </a:blip>
          <a:stretch>
            <a:fillRect/>
          </a:stretch>
        </p:blipFill>
        <p:spPr>
          <a:xfrm>
            <a:off x="5139887" y="0"/>
            <a:ext cx="6788270" cy="6858000"/>
          </a:xfrm>
          <a:prstGeom prst="rect">
            <a:avLst/>
          </a:prstGeom>
          <a:ln>
            <a:noFill/>
          </a:ln>
          <a:effectLst>
            <a:outerShdw blurRad="63500" algn="ctr" rotWithShape="0">
              <a:prstClr val="black">
                <a:alpha val="50000"/>
              </a:prstClr>
            </a:outerShdw>
          </a:effectLst>
        </p:spPr>
      </p:pic>
      <p:sp>
        <p:nvSpPr>
          <p:cNvPr id="2" name="Titre 1">
            <a:extLst>
              <a:ext uri="{FF2B5EF4-FFF2-40B4-BE49-F238E27FC236}">
                <a16:creationId xmlns:a16="http://schemas.microsoft.com/office/drawing/2014/main" id="{80433FBA-416E-AF85-471D-791C9EDAAF8B}"/>
              </a:ext>
            </a:extLst>
          </p:cNvPr>
          <p:cNvSpPr>
            <a:spLocks noGrp="1"/>
          </p:cNvSpPr>
          <p:nvPr>
            <p:ph type="ctrTitle"/>
          </p:nvPr>
        </p:nvSpPr>
        <p:spPr>
          <a:xfrm>
            <a:off x="476049" y="2235200"/>
            <a:ext cx="9327675" cy="2387600"/>
          </a:xfrm>
        </p:spPr>
        <p:txBody>
          <a:bodyPr>
            <a:normAutofit/>
          </a:bodyPr>
          <a:lstStyle/>
          <a:p>
            <a:r>
              <a:rPr lang="fr-FR" sz="5300" b="1" dirty="0">
                <a:solidFill>
                  <a:schemeClr val="bg1"/>
                </a:solidFill>
                <a:latin typeface="+mn-lt"/>
              </a:rPr>
              <a:t>Comment préparer la réception et sécuriser la fin de vos marchés publics de travaux</a:t>
            </a:r>
          </a:p>
        </p:txBody>
      </p:sp>
      <p:pic>
        <p:nvPicPr>
          <p:cNvPr id="9" name="Image 8" descr="Une image contenant Police, texte, Graphique, logo&#10;&#10;Description générée automatiquement">
            <a:extLst>
              <a:ext uri="{FF2B5EF4-FFF2-40B4-BE49-F238E27FC236}">
                <a16:creationId xmlns:a16="http://schemas.microsoft.com/office/drawing/2014/main" id="{78C7162A-E115-A9B4-7045-C4003AAD0A5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84719" y="134449"/>
            <a:ext cx="2175495" cy="1155732"/>
          </a:xfrm>
          <a:prstGeom prst="rect">
            <a:avLst/>
          </a:prstGeom>
        </p:spPr>
      </p:pic>
      <p:sp>
        <p:nvSpPr>
          <p:cNvPr id="6" name="ZoneTexte 5">
            <a:extLst>
              <a:ext uri="{FF2B5EF4-FFF2-40B4-BE49-F238E27FC236}">
                <a16:creationId xmlns:a16="http://schemas.microsoft.com/office/drawing/2014/main" id="{A1C5CA07-B06D-C343-0C76-0F825B2433C2}"/>
              </a:ext>
            </a:extLst>
          </p:cNvPr>
          <p:cNvSpPr txBox="1"/>
          <p:nvPr/>
        </p:nvSpPr>
        <p:spPr>
          <a:xfrm>
            <a:off x="1372466" y="4910643"/>
            <a:ext cx="925446" cy="369332"/>
          </a:xfrm>
          <a:prstGeom prst="rect">
            <a:avLst/>
          </a:prstGeom>
          <a:solidFill>
            <a:srgbClr val="EF3F4B"/>
          </a:solidFill>
        </p:spPr>
        <p:txBody>
          <a:bodyPr wrap="none" rtlCol="0">
            <a:spAutoFit/>
          </a:bodyPr>
          <a:lstStyle/>
          <a:p>
            <a:r>
              <a:rPr lang="fr-FR" b="1" dirty="0">
                <a:solidFill>
                  <a:schemeClr val="bg1"/>
                </a:solidFill>
              </a:rPr>
              <a:t>Durée : </a:t>
            </a:r>
          </a:p>
        </p:txBody>
      </p:sp>
      <p:sp>
        <p:nvSpPr>
          <p:cNvPr id="8" name="ZoneTexte 7">
            <a:extLst>
              <a:ext uri="{FF2B5EF4-FFF2-40B4-BE49-F238E27FC236}">
                <a16:creationId xmlns:a16="http://schemas.microsoft.com/office/drawing/2014/main" id="{030A0310-1372-E526-C2A0-25F0C787E963}"/>
              </a:ext>
            </a:extLst>
          </p:cNvPr>
          <p:cNvSpPr txBox="1"/>
          <p:nvPr/>
        </p:nvSpPr>
        <p:spPr>
          <a:xfrm>
            <a:off x="1372466" y="5567819"/>
            <a:ext cx="1604222" cy="369332"/>
          </a:xfrm>
          <a:prstGeom prst="rect">
            <a:avLst/>
          </a:prstGeom>
          <a:solidFill>
            <a:srgbClr val="EF3F4B"/>
          </a:solidFill>
        </p:spPr>
        <p:txBody>
          <a:bodyPr wrap="none" rtlCol="0">
            <a:spAutoFit/>
          </a:bodyPr>
          <a:lstStyle/>
          <a:p>
            <a:r>
              <a:rPr lang="fr-FR" b="1" dirty="0">
                <a:solidFill>
                  <a:schemeClr val="bg1"/>
                </a:solidFill>
              </a:rPr>
              <a:t>Intervenant(s):</a:t>
            </a:r>
          </a:p>
        </p:txBody>
      </p:sp>
      <p:sp>
        <p:nvSpPr>
          <p:cNvPr id="11" name="ZoneTexte 10">
            <a:extLst>
              <a:ext uri="{FF2B5EF4-FFF2-40B4-BE49-F238E27FC236}">
                <a16:creationId xmlns:a16="http://schemas.microsoft.com/office/drawing/2014/main" id="{FDC1C6B5-76C7-0CD8-5DCB-17B2212A70AA}"/>
              </a:ext>
            </a:extLst>
          </p:cNvPr>
          <p:cNvSpPr txBox="1"/>
          <p:nvPr/>
        </p:nvSpPr>
        <p:spPr>
          <a:xfrm>
            <a:off x="2297912" y="4910643"/>
            <a:ext cx="2305439" cy="369332"/>
          </a:xfrm>
          <a:prstGeom prst="rect">
            <a:avLst/>
          </a:prstGeom>
          <a:noFill/>
        </p:spPr>
        <p:txBody>
          <a:bodyPr wrap="none" rtlCol="0">
            <a:spAutoFit/>
          </a:bodyPr>
          <a:lstStyle/>
          <a:p>
            <a:r>
              <a:rPr lang="fr-FR" dirty="0"/>
              <a:t>10h30 – 12h00 (1h30) </a:t>
            </a:r>
          </a:p>
        </p:txBody>
      </p:sp>
      <p:sp>
        <p:nvSpPr>
          <p:cNvPr id="12" name="ZoneTexte 11">
            <a:extLst>
              <a:ext uri="{FF2B5EF4-FFF2-40B4-BE49-F238E27FC236}">
                <a16:creationId xmlns:a16="http://schemas.microsoft.com/office/drawing/2014/main" id="{DA21CAA1-841E-3508-81E4-F58842C5E4DC}"/>
              </a:ext>
            </a:extLst>
          </p:cNvPr>
          <p:cNvSpPr txBox="1"/>
          <p:nvPr/>
        </p:nvSpPr>
        <p:spPr>
          <a:xfrm>
            <a:off x="2946253" y="5429319"/>
            <a:ext cx="2288191" cy="646331"/>
          </a:xfrm>
          <a:prstGeom prst="rect">
            <a:avLst/>
          </a:prstGeom>
          <a:noFill/>
        </p:spPr>
        <p:txBody>
          <a:bodyPr wrap="none" rtlCol="0">
            <a:spAutoFit/>
          </a:bodyPr>
          <a:lstStyle/>
          <a:p>
            <a:r>
              <a:rPr lang="fr-FR" dirty="0"/>
              <a:t>- MACHEREZ Théo</a:t>
            </a:r>
          </a:p>
          <a:p>
            <a:r>
              <a:rPr lang="fr-FR" dirty="0"/>
              <a:t>- VAN-MIGOM Sophie</a:t>
            </a:r>
          </a:p>
        </p:txBody>
      </p:sp>
    </p:spTree>
    <p:extLst>
      <p:ext uri="{BB962C8B-B14F-4D97-AF65-F5344CB8AC3E}">
        <p14:creationId xmlns:p14="http://schemas.microsoft.com/office/powerpoint/2010/main" val="34343092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Image 6">
            <a:extLst>
              <a:ext uri="{FF2B5EF4-FFF2-40B4-BE49-F238E27FC236}">
                <a16:creationId xmlns:a16="http://schemas.microsoft.com/office/drawing/2014/main" id="{7CFBA06C-72BD-DCAB-1016-399CD76F590C}"/>
              </a:ext>
            </a:extLst>
          </p:cNvPr>
          <p:cNvPicPr>
            <a:picLocks noChangeAspect="1"/>
          </p:cNvPicPr>
          <p:nvPr/>
        </p:nvPicPr>
        <p:blipFill rotWithShape="1">
          <a:blip r:embed="rId3">
            <a:extLst>
              <a:ext uri="{28A0092B-C50C-407E-A947-70E740481C1C}">
                <a14:useLocalDpi xmlns:a14="http://schemas.microsoft.com/office/drawing/2010/main" val="0"/>
              </a:ext>
            </a:extLst>
          </a:blip>
          <a:srcRect b="33046"/>
          <a:stretch/>
        </p:blipFill>
        <p:spPr>
          <a:xfrm>
            <a:off x="355676" y="5621073"/>
            <a:ext cx="1828648" cy="1236927"/>
          </a:xfrm>
          <a:prstGeom prst="rect">
            <a:avLst/>
          </a:prstGeom>
          <a:ln>
            <a:noFill/>
          </a:ln>
          <a:effectLst>
            <a:outerShdw blurRad="63500" algn="ctr" rotWithShape="0">
              <a:prstClr val="black">
                <a:alpha val="50000"/>
              </a:prstClr>
            </a:outerShdw>
          </a:effectLst>
        </p:spPr>
      </p:pic>
      <p:sp>
        <p:nvSpPr>
          <p:cNvPr id="2" name="ZoneTexte 1">
            <a:extLst>
              <a:ext uri="{FF2B5EF4-FFF2-40B4-BE49-F238E27FC236}">
                <a16:creationId xmlns:a16="http://schemas.microsoft.com/office/drawing/2014/main" id="{04606DA2-94ED-2006-B59C-E15160EB0958}"/>
              </a:ext>
            </a:extLst>
          </p:cNvPr>
          <p:cNvSpPr txBox="1"/>
          <p:nvPr/>
        </p:nvSpPr>
        <p:spPr>
          <a:xfrm>
            <a:off x="1066800" y="842822"/>
            <a:ext cx="6617389" cy="461665"/>
          </a:xfrm>
          <a:prstGeom prst="rect">
            <a:avLst/>
          </a:prstGeom>
          <a:solidFill>
            <a:srgbClr val="EF3F4B"/>
          </a:solidFill>
        </p:spPr>
        <p:txBody>
          <a:bodyPr wrap="none" rtlCol="0">
            <a:spAutoFit/>
          </a:bodyPr>
          <a:lstStyle/>
          <a:p>
            <a:r>
              <a:rPr lang="fr-FR" sz="2400" b="1" dirty="0">
                <a:solidFill>
                  <a:schemeClr val="bg1"/>
                </a:solidFill>
              </a:rPr>
              <a:t>A - Les opérations préalables à la réception (OPR) :</a:t>
            </a:r>
          </a:p>
        </p:txBody>
      </p:sp>
      <p:sp>
        <p:nvSpPr>
          <p:cNvPr id="3" name="ZoneTexte 2">
            <a:extLst>
              <a:ext uri="{FF2B5EF4-FFF2-40B4-BE49-F238E27FC236}">
                <a16:creationId xmlns:a16="http://schemas.microsoft.com/office/drawing/2014/main" id="{D99E648D-3DC4-399F-EB5C-CD9299F1D038}"/>
              </a:ext>
            </a:extLst>
          </p:cNvPr>
          <p:cNvSpPr txBox="1"/>
          <p:nvPr/>
        </p:nvSpPr>
        <p:spPr>
          <a:xfrm>
            <a:off x="1981124" y="2156164"/>
            <a:ext cx="2697726" cy="369332"/>
          </a:xfrm>
          <a:prstGeom prst="rect">
            <a:avLst/>
          </a:prstGeom>
          <a:noFill/>
        </p:spPr>
        <p:txBody>
          <a:bodyPr wrap="none" rtlCol="0">
            <a:spAutoFit/>
          </a:bodyPr>
          <a:lstStyle/>
          <a:p>
            <a:r>
              <a:rPr lang="fr-FR" dirty="0"/>
              <a:t>Qui ? La maîtrise d’œuvre ;</a:t>
            </a:r>
          </a:p>
        </p:txBody>
      </p:sp>
      <p:sp>
        <p:nvSpPr>
          <p:cNvPr id="5" name="ZoneTexte 4">
            <a:extLst>
              <a:ext uri="{FF2B5EF4-FFF2-40B4-BE49-F238E27FC236}">
                <a16:creationId xmlns:a16="http://schemas.microsoft.com/office/drawing/2014/main" id="{E163AE2F-533B-5F0C-34D9-4D672BAE6420}"/>
              </a:ext>
            </a:extLst>
          </p:cNvPr>
          <p:cNvSpPr txBox="1"/>
          <p:nvPr/>
        </p:nvSpPr>
        <p:spPr>
          <a:xfrm>
            <a:off x="1981125" y="2525496"/>
            <a:ext cx="10210875" cy="369332"/>
          </a:xfrm>
          <a:prstGeom prst="rect">
            <a:avLst/>
          </a:prstGeom>
          <a:noFill/>
        </p:spPr>
        <p:txBody>
          <a:bodyPr wrap="square" rtlCol="0">
            <a:spAutoFit/>
          </a:bodyPr>
          <a:lstStyle/>
          <a:p>
            <a:r>
              <a:rPr lang="fr-FR" dirty="0"/>
              <a:t>Quand ? Dans un délai de 20 jours ;</a:t>
            </a:r>
          </a:p>
        </p:txBody>
      </p:sp>
      <p:sp>
        <p:nvSpPr>
          <p:cNvPr id="6" name="ZoneTexte 5">
            <a:extLst>
              <a:ext uri="{FF2B5EF4-FFF2-40B4-BE49-F238E27FC236}">
                <a16:creationId xmlns:a16="http://schemas.microsoft.com/office/drawing/2014/main" id="{A58B7E4C-7D5B-2D71-2408-456A9F6B5805}"/>
              </a:ext>
            </a:extLst>
          </p:cNvPr>
          <p:cNvSpPr txBox="1"/>
          <p:nvPr/>
        </p:nvSpPr>
        <p:spPr>
          <a:xfrm>
            <a:off x="1981124" y="2894828"/>
            <a:ext cx="10058402" cy="369332"/>
          </a:xfrm>
          <a:prstGeom prst="rect">
            <a:avLst/>
          </a:prstGeom>
          <a:noFill/>
        </p:spPr>
        <p:txBody>
          <a:bodyPr wrap="square" rtlCol="0">
            <a:spAutoFit/>
          </a:bodyPr>
          <a:lstStyle/>
          <a:p>
            <a:r>
              <a:rPr lang="fr-FR" dirty="0"/>
              <a:t>Quoi ? Convocation aux OPR ;</a:t>
            </a:r>
          </a:p>
        </p:txBody>
      </p:sp>
      <p:sp>
        <p:nvSpPr>
          <p:cNvPr id="10" name="Rectangle 9">
            <a:extLst>
              <a:ext uri="{FF2B5EF4-FFF2-40B4-BE49-F238E27FC236}">
                <a16:creationId xmlns:a16="http://schemas.microsoft.com/office/drawing/2014/main" id="{58AC74DC-309A-29C3-8DD2-5E843FB65B97}"/>
              </a:ext>
            </a:extLst>
          </p:cNvPr>
          <p:cNvSpPr/>
          <p:nvPr/>
        </p:nvSpPr>
        <p:spPr>
          <a:xfrm>
            <a:off x="0" y="0"/>
            <a:ext cx="241376" cy="6858000"/>
          </a:xfrm>
          <a:prstGeom prst="rect">
            <a:avLst/>
          </a:prstGeom>
          <a:solidFill>
            <a:srgbClr val="32448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35971008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Image 6">
            <a:extLst>
              <a:ext uri="{FF2B5EF4-FFF2-40B4-BE49-F238E27FC236}">
                <a16:creationId xmlns:a16="http://schemas.microsoft.com/office/drawing/2014/main" id="{7CFBA06C-72BD-DCAB-1016-399CD76F590C}"/>
              </a:ext>
            </a:extLst>
          </p:cNvPr>
          <p:cNvPicPr>
            <a:picLocks noChangeAspect="1"/>
          </p:cNvPicPr>
          <p:nvPr/>
        </p:nvPicPr>
        <p:blipFill rotWithShape="1">
          <a:blip r:embed="rId3">
            <a:extLst>
              <a:ext uri="{28A0092B-C50C-407E-A947-70E740481C1C}">
                <a14:useLocalDpi xmlns:a14="http://schemas.microsoft.com/office/drawing/2010/main" val="0"/>
              </a:ext>
            </a:extLst>
          </a:blip>
          <a:srcRect b="33046"/>
          <a:stretch/>
        </p:blipFill>
        <p:spPr>
          <a:xfrm>
            <a:off x="355676" y="5621073"/>
            <a:ext cx="1828648" cy="1236927"/>
          </a:xfrm>
          <a:prstGeom prst="rect">
            <a:avLst/>
          </a:prstGeom>
          <a:ln>
            <a:noFill/>
          </a:ln>
          <a:effectLst>
            <a:outerShdw blurRad="63500" algn="ctr" rotWithShape="0">
              <a:prstClr val="black">
                <a:alpha val="50000"/>
              </a:prstClr>
            </a:outerShdw>
          </a:effectLst>
        </p:spPr>
      </p:pic>
      <p:sp>
        <p:nvSpPr>
          <p:cNvPr id="2" name="ZoneTexte 1">
            <a:extLst>
              <a:ext uri="{FF2B5EF4-FFF2-40B4-BE49-F238E27FC236}">
                <a16:creationId xmlns:a16="http://schemas.microsoft.com/office/drawing/2014/main" id="{04606DA2-94ED-2006-B59C-E15160EB0958}"/>
              </a:ext>
            </a:extLst>
          </p:cNvPr>
          <p:cNvSpPr txBox="1"/>
          <p:nvPr/>
        </p:nvSpPr>
        <p:spPr>
          <a:xfrm>
            <a:off x="1066800" y="842822"/>
            <a:ext cx="6617389" cy="461665"/>
          </a:xfrm>
          <a:prstGeom prst="rect">
            <a:avLst/>
          </a:prstGeom>
          <a:solidFill>
            <a:srgbClr val="EF3F4B"/>
          </a:solidFill>
        </p:spPr>
        <p:txBody>
          <a:bodyPr wrap="none" rtlCol="0">
            <a:spAutoFit/>
          </a:bodyPr>
          <a:lstStyle/>
          <a:p>
            <a:r>
              <a:rPr lang="fr-FR" sz="2400" b="1" dirty="0">
                <a:solidFill>
                  <a:schemeClr val="bg1"/>
                </a:solidFill>
              </a:rPr>
              <a:t>A - Les opérations préalables à la réception (OPR) :</a:t>
            </a:r>
          </a:p>
        </p:txBody>
      </p:sp>
      <p:sp>
        <p:nvSpPr>
          <p:cNvPr id="3" name="ZoneTexte 2">
            <a:extLst>
              <a:ext uri="{FF2B5EF4-FFF2-40B4-BE49-F238E27FC236}">
                <a16:creationId xmlns:a16="http://schemas.microsoft.com/office/drawing/2014/main" id="{D99E648D-3DC4-399F-EB5C-CD9299F1D038}"/>
              </a:ext>
            </a:extLst>
          </p:cNvPr>
          <p:cNvSpPr txBox="1"/>
          <p:nvPr/>
        </p:nvSpPr>
        <p:spPr>
          <a:xfrm>
            <a:off x="1981124" y="2156164"/>
            <a:ext cx="2697726" cy="369332"/>
          </a:xfrm>
          <a:prstGeom prst="rect">
            <a:avLst/>
          </a:prstGeom>
          <a:noFill/>
        </p:spPr>
        <p:txBody>
          <a:bodyPr wrap="none" rtlCol="0">
            <a:spAutoFit/>
          </a:bodyPr>
          <a:lstStyle/>
          <a:p>
            <a:r>
              <a:rPr lang="fr-FR" dirty="0"/>
              <a:t>Qui ? La maîtrise d’œuvre ;</a:t>
            </a:r>
          </a:p>
        </p:txBody>
      </p:sp>
      <p:sp>
        <p:nvSpPr>
          <p:cNvPr id="5" name="ZoneTexte 4">
            <a:extLst>
              <a:ext uri="{FF2B5EF4-FFF2-40B4-BE49-F238E27FC236}">
                <a16:creationId xmlns:a16="http://schemas.microsoft.com/office/drawing/2014/main" id="{E163AE2F-533B-5F0C-34D9-4D672BAE6420}"/>
              </a:ext>
            </a:extLst>
          </p:cNvPr>
          <p:cNvSpPr txBox="1"/>
          <p:nvPr/>
        </p:nvSpPr>
        <p:spPr>
          <a:xfrm>
            <a:off x="1981125" y="2525496"/>
            <a:ext cx="10210875" cy="369332"/>
          </a:xfrm>
          <a:prstGeom prst="rect">
            <a:avLst/>
          </a:prstGeom>
          <a:noFill/>
        </p:spPr>
        <p:txBody>
          <a:bodyPr wrap="square" rtlCol="0">
            <a:spAutoFit/>
          </a:bodyPr>
          <a:lstStyle/>
          <a:p>
            <a:r>
              <a:rPr lang="fr-FR" dirty="0"/>
              <a:t>Quand ? Dans un délai de 20 jours ;</a:t>
            </a:r>
          </a:p>
        </p:txBody>
      </p:sp>
      <p:sp>
        <p:nvSpPr>
          <p:cNvPr id="6" name="ZoneTexte 5">
            <a:extLst>
              <a:ext uri="{FF2B5EF4-FFF2-40B4-BE49-F238E27FC236}">
                <a16:creationId xmlns:a16="http://schemas.microsoft.com/office/drawing/2014/main" id="{A58B7E4C-7D5B-2D71-2408-456A9F6B5805}"/>
              </a:ext>
            </a:extLst>
          </p:cNvPr>
          <p:cNvSpPr txBox="1"/>
          <p:nvPr/>
        </p:nvSpPr>
        <p:spPr>
          <a:xfrm>
            <a:off x="1981124" y="2894828"/>
            <a:ext cx="10058402" cy="369332"/>
          </a:xfrm>
          <a:prstGeom prst="rect">
            <a:avLst/>
          </a:prstGeom>
          <a:noFill/>
        </p:spPr>
        <p:txBody>
          <a:bodyPr wrap="square" rtlCol="0">
            <a:spAutoFit/>
          </a:bodyPr>
          <a:lstStyle/>
          <a:p>
            <a:r>
              <a:rPr lang="fr-FR" dirty="0"/>
              <a:t>Quoi ? Convocation aux OPR ;</a:t>
            </a:r>
          </a:p>
        </p:txBody>
      </p:sp>
      <p:sp>
        <p:nvSpPr>
          <p:cNvPr id="10" name="Rectangle 9">
            <a:extLst>
              <a:ext uri="{FF2B5EF4-FFF2-40B4-BE49-F238E27FC236}">
                <a16:creationId xmlns:a16="http://schemas.microsoft.com/office/drawing/2014/main" id="{58AC74DC-309A-29C3-8DD2-5E843FB65B97}"/>
              </a:ext>
            </a:extLst>
          </p:cNvPr>
          <p:cNvSpPr/>
          <p:nvPr/>
        </p:nvSpPr>
        <p:spPr>
          <a:xfrm>
            <a:off x="0" y="0"/>
            <a:ext cx="241376" cy="6858000"/>
          </a:xfrm>
          <a:prstGeom prst="rect">
            <a:avLst/>
          </a:prstGeom>
          <a:solidFill>
            <a:srgbClr val="32448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ZoneTexte 10">
            <a:extLst>
              <a:ext uri="{FF2B5EF4-FFF2-40B4-BE49-F238E27FC236}">
                <a16:creationId xmlns:a16="http://schemas.microsoft.com/office/drawing/2014/main" id="{BC096E4C-2687-6C2C-00BD-38C19121B5DE}"/>
              </a:ext>
            </a:extLst>
          </p:cNvPr>
          <p:cNvSpPr txBox="1"/>
          <p:nvPr/>
        </p:nvSpPr>
        <p:spPr>
          <a:xfrm>
            <a:off x="5247919" y="4625139"/>
            <a:ext cx="6926999" cy="2086884"/>
          </a:xfrm>
          <a:prstGeom prst="rect">
            <a:avLst/>
          </a:prstGeom>
          <a:noFill/>
        </p:spPr>
        <p:txBody>
          <a:bodyPr wrap="square" rtlCol="0">
            <a:spAutoFit/>
          </a:bodyPr>
          <a:lstStyle/>
          <a:p>
            <a:r>
              <a:rPr lang="fr-FR" sz="1400" dirty="0"/>
              <a:t>–</a:t>
            </a:r>
            <a:r>
              <a:rPr lang="fr-FR" sz="1400" b="0" i="0" dirty="0">
                <a:solidFill>
                  <a:srgbClr val="343A40"/>
                </a:solidFill>
                <a:effectLst/>
              </a:rPr>
              <a:t> </a:t>
            </a:r>
            <a:r>
              <a:rPr lang="fr-FR" sz="1400" dirty="0"/>
              <a:t>la reconnaissance des ouvrages exécutés ;</a:t>
            </a:r>
            <a:br>
              <a:rPr lang="fr-FR" sz="1400" dirty="0"/>
            </a:br>
            <a:r>
              <a:rPr lang="fr-FR" sz="1400" dirty="0"/>
              <a:t>– les épreuves éventuellement prévues par le marché ;</a:t>
            </a:r>
            <a:br>
              <a:rPr lang="fr-FR" sz="1400" dirty="0"/>
            </a:br>
            <a:r>
              <a:rPr lang="fr-FR" sz="1400" dirty="0"/>
              <a:t>– la constatation éventuelle de l’inexécution des prestations prévues au marché ;</a:t>
            </a:r>
            <a:br>
              <a:rPr lang="fr-FR" sz="1400" dirty="0"/>
            </a:br>
            <a:r>
              <a:rPr lang="fr-FR" sz="1400" dirty="0"/>
              <a:t>– la vérification de la conformité des conditions de pose des équipements aux spécifications des fournisseurs conditionnant leur garantie ;</a:t>
            </a:r>
            <a:br>
              <a:rPr lang="fr-FR" sz="1400" dirty="0"/>
            </a:br>
            <a:r>
              <a:rPr lang="fr-FR" sz="1400" dirty="0"/>
              <a:t>– la constatation éventuelle d’imperfections ou malfaçons ;</a:t>
            </a:r>
            <a:br>
              <a:rPr lang="fr-FR" sz="1400" dirty="0"/>
            </a:br>
            <a:r>
              <a:rPr lang="fr-FR" sz="1400" dirty="0"/>
              <a:t>– la constatation du repliement des installations de chantier et de la remise en état des terrains et des lieux ;</a:t>
            </a:r>
            <a:br>
              <a:rPr lang="fr-FR" sz="1400" dirty="0"/>
            </a:br>
            <a:r>
              <a:rPr lang="fr-FR" sz="1400" dirty="0"/>
              <a:t>– les constatations relatives à l’achèvement des travaux.</a:t>
            </a:r>
          </a:p>
        </p:txBody>
      </p:sp>
      <p:sp>
        <p:nvSpPr>
          <p:cNvPr id="4" name="Flèche : angle droit 3">
            <a:extLst>
              <a:ext uri="{FF2B5EF4-FFF2-40B4-BE49-F238E27FC236}">
                <a16:creationId xmlns:a16="http://schemas.microsoft.com/office/drawing/2014/main" id="{EBDBAF53-A3A2-A916-E68A-2F856FE622C7}"/>
              </a:ext>
            </a:extLst>
          </p:cNvPr>
          <p:cNvSpPr/>
          <p:nvPr/>
        </p:nvSpPr>
        <p:spPr>
          <a:xfrm rot="5400000">
            <a:off x="4131217" y="3508437"/>
            <a:ext cx="1360978" cy="872425"/>
          </a:xfrm>
          <a:prstGeom prst="bentUp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8" name="ZoneTexte 7">
            <a:extLst>
              <a:ext uri="{FF2B5EF4-FFF2-40B4-BE49-F238E27FC236}">
                <a16:creationId xmlns:a16="http://schemas.microsoft.com/office/drawing/2014/main" id="{B2F809BD-EEF3-D28A-9CBB-BA616D2DE87B}"/>
              </a:ext>
            </a:extLst>
          </p:cNvPr>
          <p:cNvSpPr txBox="1"/>
          <p:nvPr/>
        </p:nvSpPr>
        <p:spPr>
          <a:xfrm>
            <a:off x="5265001" y="4255807"/>
            <a:ext cx="3757119" cy="369332"/>
          </a:xfrm>
          <a:prstGeom prst="rect">
            <a:avLst/>
          </a:prstGeom>
          <a:noFill/>
        </p:spPr>
        <p:txBody>
          <a:bodyPr wrap="none" rtlCol="0">
            <a:spAutoFit/>
          </a:bodyPr>
          <a:lstStyle/>
          <a:p>
            <a:r>
              <a:rPr lang="fr-FR" b="1" dirty="0"/>
              <a:t>Un PV est dressé (41.2 CCAG Travaux)</a:t>
            </a:r>
          </a:p>
        </p:txBody>
      </p:sp>
    </p:spTree>
    <p:extLst>
      <p:ext uri="{BB962C8B-B14F-4D97-AF65-F5344CB8AC3E}">
        <p14:creationId xmlns:p14="http://schemas.microsoft.com/office/powerpoint/2010/main" val="41680407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Image 6">
            <a:extLst>
              <a:ext uri="{FF2B5EF4-FFF2-40B4-BE49-F238E27FC236}">
                <a16:creationId xmlns:a16="http://schemas.microsoft.com/office/drawing/2014/main" id="{7CFBA06C-72BD-DCAB-1016-399CD76F590C}"/>
              </a:ext>
            </a:extLst>
          </p:cNvPr>
          <p:cNvPicPr>
            <a:picLocks noChangeAspect="1"/>
          </p:cNvPicPr>
          <p:nvPr/>
        </p:nvPicPr>
        <p:blipFill rotWithShape="1">
          <a:blip r:embed="rId3">
            <a:extLst>
              <a:ext uri="{28A0092B-C50C-407E-A947-70E740481C1C}">
                <a14:useLocalDpi xmlns:a14="http://schemas.microsoft.com/office/drawing/2010/main" val="0"/>
              </a:ext>
            </a:extLst>
          </a:blip>
          <a:srcRect b="33046"/>
          <a:stretch/>
        </p:blipFill>
        <p:spPr>
          <a:xfrm>
            <a:off x="355676" y="5621073"/>
            <a:ext cx="1828648" cy="1236927"/>
          </a:xfrm>
          <a:prstGeom prst="rect">
            <a:avLst/>
          </a:prstGeom>
          <a:ln>
            <a:noFill/>
          </a:ln>
          <a:effectLst>
            <a:outerShdw blurRad="63500" algn="ctr" rotWithShape="0">
              <a:prstClr val="black">
                <a:alpha val="50000"/>
              </a:prstClr>
            </a:outerShdw>
          </a:effectLst>
        </p:spPr>
      </p:pic>
      <p:sp>
        <p:nvSpPr>
          <p:cNvPr id="10" name="Rectangle 9">
            <a:extLst>
              <a:ext uri="{FF2B5EF4-FFF2-40B4-BE49-F238E27FC236}">
                <a16:creationId xmlns:a16="http://schemas.microsoft.com/office/drawing/2014/main" id="{58AC74DC-309A-29C3-8DD2-5E843FB65B97}"/>
              </a:ext>
            </a:extLst>
          </p:cNvPr>
          <p:cNvSpPr/>
          <p:nvPr/>
        </p:nvSpPr>
        <p:spPr>
          <a:xfrm>
            <a:off x="0" y="0"/>
            <a:ext cx="241376" cy="6858000"/>
          </a:xfrm>
          <a:prstGeom prst="rect">
            <a:avLst/>
          </a:prstGeom>
          <a:solidFill>
            <a:srgbClr val="32448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ZoneTexte 3">
            <a:extLst>
              <a:ext uri="{FF2B5EF4-FFF2-40B4-BE49-F238E27FC236}">
                <a16:creationId xmlns:a16="http://schemas.microsoft.com/office/drawing/2014/main" id="{74D5D76A-9B7C-7646-912A-0CB4E668CDF0}"/>
              </a:ext>
            </a:extLst>
          </p:cNvPr>
          <p:cNvSpPr txBox="1"/>
          <p:nvPr/>
        </p:nvSpPr>
        <p:spPr>
          <a:xfrm>
            <a:off x="1066800" y="842822"/>
            <a:ext cx="6617389" cy="461665"/>
          </a:xfrm>
          <a:prstGeom prst="rect">
            <a:avLst/>
          </a:prstGeom>
          <a:solidFill>
            <a:srgbClr val="EF3F4B"/>
          </a:solidFill>
        </p:spPr>
        <p:txBody>
          <a:bodyPr wrap="none" rtlCol="0">
            <a:spAutoFit/>
          </a:bodyPr>
          <a:lstStyle/>
          <a:p>
            <a:r>
              <a:rPr lang="fr-FR" sz="2400" b="1" dirty="0">
                <a:solidFill>
                  <a:schemeClr val="bg1"/>
                </a:solidFill>
              </a:rPr>
              <a:t>A - Les opérations préalables à la réception (OPR) :</a:t>
            </a:r>
          </a:p>
        </p:txBody>
      </p:sp>
      <p:sp>
        <p:nvSpPr>
          <p:cNvPr id="8" name="ZoneTexte 7">
            <a:extLst>
              <a:ext uri="{FF2B5EF4-FFF2-40B4-BE49-F238E27FC236}">
                <a16:creationId xmlns:a16="http://schemas.microsoft.com/office/drawing/2014/main" id="{6CDB5D5A-3A0B-FD48-17D1-7DFCA732E73D}"/>
              </a:ext>
            </a:extLst>
          </p:cNvPr>
          <p:cNvSpPr txBox="1"/>
          <p:nvPr/>
        </p:nvSpPr>
        <p:spPr>
          <a:xfrm>
            <a:off x="2184324" y="1803399"/>
            <a:ext cx="8668399" cy="646331"/>
          </a:xfrm>
          <a:prstGeom prst="rect">
            <a:avLst/>
          </a:prstGeom>
          <a:noFill/>
        </p:spPr>
        <p:txBody>
          <a:bodyPr wrap="none" rtlCol="0">
            <a:spAutoFit/>
          </a:bodyPr>
          <a:lstStyle/>
          <a:p>
            <a:r>
              <a:rPr lang="fr-FR" dirty="0"/>
              <a:t>Si la maîtrise d’œuvre est défaillante :</a:t>
            </a:r>
          </a:p>
          <a:p>
            <a:r>
              <a:rPr lang="fr-FR" dirty="0"/>
              <a:t>Le titulaire </a:t>
            </a:r>
            <a:r>
              <a:rPr lang="fr-FR" b="1" dirty="0"/>
              <a:t>informe</a:t>
            </a:r>
            <a:r>
              <a:rPr lang="fr-FR" dirty="0"/>
              <a:t> le maitre d’ouvrage, qui a 30 jours pour convoquer les parties aux OPR. </a:t>
            </a:r>
          </a:p>
        </p:txBody>
      </p:sp>
      <p:sp>
        <p:nvSpPr>
          <p:cNvPr id="11" name="ZoneTexte 10">
            <a:extLst>
              <a:ext uri="{FF2B5EF4-FFF2-40B4-BE49-F238E27FC236}">
                <a16:creationId xmlns:a16="http://schemas.microsoft.com/office/drawing/2014/main" id="{C7ECEB58-4F8A-0926-ED06-7173F490B1DF}"/>
              </a:ext>
            </a:extLst>
          </p:cNvPr>
          <p:cNvSpPr txBox="1"/>
          <p:nvPr/>
        </p:nvSpPr>
        <p:spPr>
          <a:xfrm>
            <a:off x="2841910" y="4533755"/>
            <a:ext cx="7353225" cy="830997"/>
          </a:xfrm>
          <a:prstGeom prst="rect">
            <a:avLst/>
          </a:prstGeom>
          <a:noFill/>
        </p:spPr>
        <p:txBody>
          <a:bodyPr wrap="square" rtlCol="0">
            <a:spAutoFit/>
          </a:bodyPr>
          <a:lstStyle/>
          <a:p>
            <a:pPr algn="ctr"/>
            <a:r>
              <a:rPr lang="fr-FR" sz="2400" b="1" dirty="0"/>
              <a:t>L’acheteur ne pourra plus rechercher la responsabilité contractuelle de l’entreprise</a:t>
            </a:r>
          </a:p>
        </p:txBody>
      </p:sp>
      <p:sp>
        <p:nvSpPr>
          <p:cNvPr id="2" name="Rectangle : coins arrondis 1">
            <a:extLst>
              <a:ext uri="{FF2B5EF4-FFF2-40B4-BE49-F238E27FC236}">
                <a16:creationId xmlns:a16="http://schemas.microsoft.com/office/drawing/2014/main" id="{7327C324-7CCD-FAE6-8CD6-CF0316FF937A}"/>
              </a:ext>
            </a:extLst>
          </p:cNvPr>
          <p:cNvSpPr/>
          <p:nvPr/>
        </p:nvSpPr>
        <p:spPr>
          <a:xfrm>
            <a:off x="2841911" y="2588292"/>
            <a:ext cx="7353224" cy="931334"/>
          </a:xfrm>
          <a:prstGeom prst="roundRect">
            <a:avLst/>
          </a:prstGeom>
          <a:solidFill>
            <a:srgbClr val="EF3F4B"/>
          </a:solidFill>
          <a:ln>
            <a:solidFill>
              <a:srgbClr val="EF3F4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400" b="1" dirty="0">
                <a:solidFill>
                  <a:schemeClr val="bg1"/>
                </a:solidFill>
              </a:rPr>
              <a:t>A défaut, la réception est considérée comme acquise</a:t>
            </a:r>
          </a:p>
        </p:txBody>
      </p:sp>
      <p:cxnSp>
        <p:nvCxnSpPr>
          <p:cNvPr id="5" name="Connecteur droit avec flèche 4">
            <a:extLst>
              <a:ext uri="{FF2B5EF4-FFF2-40B4-BE49-F238E27FC236}">
                <a16:creationId xmlns:a16="http://schemas.microsoft.com/office/drawing/2014/main" id="{F9FC1E19-2C06-E912-A809-1DA570C1FE4F}"/>
              </a:ext>
            </a:extLst>
          </p:cNvPr>
          <p:cNvCxnSpPr>
            <a:cxnSpLocks/>
            <a:stCxn id="2" idx="2"/>
            <a:endCxn id="11" idx="0"/>
          </p:cNvCxnSpPr>
          <p:nvPr/>
        </p:nvCxnSpPr>
        <p:spPr>
          <a:xfrm>
            <a:off x="6518523" y="3519626"/>
            <a:ext cx="0" cy="1014129"/>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41460598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Image 6">
            <a:extLst>
              <a:ext uri="{FF2B5EF4-FFF2-40B4-BE49-F238E27FC236}">
                <a16:creationId xmlns:a16="http://schemas.microsoft.com/office/drawing/2014/main" id="{7CFBA06C-72BD-DCAB-1016-399CD76F590C}"/>
              </a:ext>
            </a:extLst>
          </p:cNvPr>
          <p:cNvPicPr>
            <a:picLocks noChangeAspect="1"/>
          </p:cNvPicPr>
          <p:nvPr/>
        </p:nvPicPr>
        <p:blipFill rotWithShape="1">
          <a:blip r:embed="rId3">
            <a:extLst>
              <a:ext uri="{28A0092B-C50C-407E-A947-70E740481C1C}">
                <a14:useLocalDpi xmlns:a14="http://schemas.microsoft.com/office/drawing/2010/main" val="0"/>
              </a:ext>
            </a:extLst>
          </a:blip>
          <a:srcRect b="33046"/>
          <a:stretch/>
        </p:blipFill>
        <p:spPr>
          <a:xfrm>
            <a:off x="355676" y="5621073"/>
            <a:ext cx="1828648" cy="1236927"/>
          </a:xfrm>
          <a:prstGeom prst="rect">
            <a:avLst/>
          </a:prstGeom>
          <a:ln>
            <a:noFill/>
          </a:ln>
          <a:effectLst>
            <a:outerShdw blurRad="63500" algn="ctr" rotWithShape="0">
              <a:prstClr val="black">
                <a:alpha val="50000"/>
              </a:prstClr>
            </a:outerShdw>
          </a:effectLst>
        </p:spPr>
      </p:pic>
      <p:sp>
        <p:nvSpPr>
          <p:cNvPr id="10" name="Rectangle 9">
            <a:extLst>
              <a:ext uri="{FF2B5EF4-FFF2-40B4-BE49-F238E27FC236}">
                <a16:creationId xmlns:a16="http://schemas.microsoft.com/office/drawing/2014/main" id="{58AC74DC-309A-29C3-8DD2-5E843FB65B97}"/>
              </a:ext>
            </a:extLst>
          </p:cNvPr>
          <p:cNvSpPr/>
          <p:nvPr/>
        </p:nvSpPr>
        <p:spPr>
          <a:xfrm>
            <a:off x="0" y="0"/>
            <a:ext cx="241376" cy="6858000"/>
          </a:xfrm>
          <a:prstGeom prst="rect">
            <a:avLst/>
          </a:prstGeom>
          <a:solidFill>
            <a:srgbClr val="32448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ZoneTexte 3">
            <a:extLst>
              <a:ext uri="{FF2B5EF4-FFF2-40B4-BE49-F238E27FC236}">
                <a16:creationId xmlns:a16="http://schemas.microsoft.com/office/drawing/2014/main" id="{74D5D76A-9B7C-7646-912A-0CB4E668CDF0}"/>
              </a:ext>
            </a:extLst>
          </p:cNvPr>
          <p:cNvSpPr txBox="1"/>
          <p:nvPr/>
        </p:nvSpPr>
        <p:spPr>
          <a:xfrm>
            <a:off x="1066800" y="842822"/>
            <a:ext cx="6617389" cy="461665"/>
          </a:xfrm>
          <a:prstGeom prst="rect">
            <a:avLst/>
          </a:prstGeom>
          <a:solidFill>
            <a:srgbClr val="EF3F4B"/>
          </a:solidFill>
        </p:spPr>
        <p:txBody>
          <a:bodyPr wrap="none" rtlCol="0">
            <a:spAutoFit/>
          </a:bodyPr>
          <a:lstStyle/>
          <a:p>
            <a:r>
              <a:rPr lang="fr-FR" sz="2400" b="1" dirty="0">
                <a:solidFill>
                  <a:schemeClr val="bg1"/>
                </a:solidFill>
              </a:rPr>
              <a:t>A - Les opérations préalables à la réception (OPR) :</a:t>
            </a:r>
          </a:p>
        </p:txBody>
      </p:sp>
      <p:sp>
        <p:nvSpPr>
          <p:cNvPr id="2" name="Rectangle : coins arrondis 1">
            <a:extLst>
              <a:ext uri="{FF2B5EF4-FFF2-40B4-BE49-F238E27FC236}">
                <a16:creationId xmlns:a16="http://schemas.microsoft.com/office/drawing/2014/main" id="{5E49BA2C-6F51-200E-4B23-2797E7D5EE90}"/>
              </a:ext>
            </a:extLst>
          </p:cNvPr>
          <p:cNvSpPr/>
          <p:nvPr/>
        </p:nvSpPr>
        <p:spPr>
          <a:xfrm>
            <a:off x="827541" y="2684243"/>
            <a:ext cx="1159933" cy="6350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fr-FR" dirty="0"/>
              <a:t>Titulaire</a:t>
            </a:r>
          </a:p>
        </p:txBody>
      </p:sp>
      <p:sp>
        <p:nvSpPr>
          <p:cNvPr id="3" name="Rectangle : coins arrondis 2">
            <a:extLst>
              <a:ext uri="{FF2B5EF4-FFF2-40B4-BE49-F238E27FC236}">
                <a16:creationId xmlns:a16="http://schemas.microsoft.com/office/drawing/2014/main" id="{BB34A651-2562-BC7E-EE2A-00BEE0AB9FF3}"/>
              </a:ext>
            </a:extLst>
          </p:cNvPr>
          <p:cNvSpPr/>
          <p:nvPr/>
        </p:nvSpPr>
        <p:spPr>
          <a:xfrm>
            <a:off x="2801057" y="2049243"/>
            <a:ext cx="1159933" cy="6350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fr-FR" dirty="0"/>
              <a:t>Acheteur</a:t>
            </a:r>
          </a:p>
        </p:txBody>
      </p:sp>
      <p:sp>
        <p:nvSpPr>
          <p:cNvPr id="5" name="Rectangle : coins arrondis 4">
            <a:extLst>
              <a:ext uri="{FF2B5EF4-FFF2-40B4-BE49-F238E27FC236}">
                <a16:creationId xmlns:a16="http://schemas.microsoft.com/office/drawing/2014/main" id="{A3F37B8C-D6F6-846A-E2E9-50F8D67B1827}"/>
              </a:ext>
            </a:extLst>
          </p:cNvPr>
          <p:cNvSpPr/>
          <p:nvPr/>
        </p:nvSpPr>
        <p:spPr>
          <a:xfrm>
            <a:off x="2801056" y="3329317"/>
            <a:ext cx="1159933" cy="6350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fr-FR" dirty="0"/>
              <a:t>Maîtrise d’</a:t>
            </a:r>
            <a:r>
              <a:rPr lang="fr-FR" dirty="0" err="1"/>
              <a:t>oeuvre</a:t>
            </a:r>
            <a:endParaRPr lang="fr-FR" dirty="0"/>
          </a:p>
        </p:txBody>
      </p:sp>
      <p:cxnSp>
        <p:nvCxnSpPr>
          <p:cNvPr id="8" name="Connecteur droit avec flèche 7">
            <a:extLst>
              <a:ext uri="{FF2B5EF4-FFF2-40B4-BE49-F238E27FC236}">
                <a16:creationId xmlns:a16="http://schemas.microsoft.com/office/drawing/2014/main" id="{F1AC3C75-63C7-9DFB-F90A-A57E87EC8164}"/>
              </a:ext>
            </a:extLst>
          </p:cNvPr>
          <p:cNvCxnSpPr>
            <a:cxnSpLocks/>
          </p:cNvCxnSpPr>
          <p:nvPr/>
        </p:nvCxnSpPr>
        <p:spPr>
          <a:xfrm flipV="1">
            <a:off x="1987473" y="2366743"/>
            <a:ext cx="783015" cy="44091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 name="Connecteur droit avec flèche 10">
            <a:extLst>
              <a:ext uri="{FF2B5EF4-FFF2-40B4-BE49-F238E27FC236}">
                <a16:creationId xmlns:a16="http://schemas.microsoft.com/office/drawing/2014/main" id="{2DA796D9-634B-A35C-1F9F-11C64AC84C6B}"/>
              </a:ext>
            </a:extLst>
          </p:cNvPr>
          <p:cNvCxnSpPr>
            <a:cxnSpLocks/>
          </p:cNvCxnSpPr>
          <p:nvPr/>
        </p:nvCxnSpPr>
        <p:spPr>
          <a:xfrm>
            <a:off x="1987473" y="3211317"/>
            <a:ext cx="783015" cy="42195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4" name="ZoneTexte 13">
            <a:extLst>
              <a:ext uri="{FF2B5EF4-FFF2-40B4-BE49-F238E27FC236}">
                <a16:creationId xmlns:a16="http://schemas.microsoft.com/office/drawing/2014/main" id="{CA2F5FDD-8320-8AC5-A5D1-8BA3C62D1968}"/>
              </a:ext>
            </a:extLst>
          </p:cNvPr>
          <p:cNvSpPr txBox="1"/>
          <p:nvPr/>
        </p:nvSpPr>
        <p:spPr>
          <a:xfrm>
            <a:off x="2109777" y="2863243"/>
            <a:ext cx="691279" cy="276999"/>
          </a:xfrm>
          <a:prstGeom prst="rect">
            <a:avLst/>
          </a:prstGeom>
          <a:solidFill>
            <a:srgbClr val="EF3F4B"/>
          </a:solidFill>
        </p:spPr>
        <p:txBody>
          <a:bodyPr wrap="none" rtlCol="0">
            <a:spAutoFit/>
          </a:bodyPr>
          <a:lstStyle/>
          <a:p>
            <a:r>
              <a:rPr lang="fr-FR" sz="1200" b="1" dirty="0">
                <a:solidFill>
                  <a:schemeClr val="bg1"/>
                </a:solidFill>
              </a:rPr>
              <a:t>informe</a:t>
            </a:r>
          </a:p>
        </p:txBody>
      </p:sp>
      <p:cxnSp>
        <p:nvCxnSpPr>
          <p:cNvPr id="17" name="Connecteur droit avec flèche 16">
            <a:extLst>
              <a:ext uri="{FF2B5EF4-FFF2-40B4-BE49-F238E27FC236}">
                <a16:creationId xmlns:a16="http://schemas.microsoft.com/office/drawing/2014/main" id="{5282A338-8ABB-3210-3EE1-D0D5F82BD6CB}"/>
              </a:ext>
            </a:extLst>
          </p:cNvPr>
          <p:cNvCxnSpPr>
            <a:cxnSpLocks/>
            <a:endCxn id="22" idx="1"/>
          </p:cNvCxnSpPr>
          <p:nvPr/>
        </p:nvCxnSpPr>
        <p:spPr>
          <a:xfrm flipV="1">
            <a:off x="3991557" y="3073148"/>
            <a:ext cx="887145" cy="476626"/>
          </a:xfrm>
          <a:prstGeom prst="straightConnector1">
            <a:avLst/>
          </a:prstGeom>
          <a:ln w="9525" cap="flat" cmpd="sng" algn="ctr">
            <a:solidFill>
              <a:schemeClr val="accent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18" name="Connecteur droit avec flèche 17">
            <a:extLst>
              <a:ext uri="{FF2B5EF4-FFF2-40B4-BE49-F238E27FC236}">
                <a16:creationId xmlns:a16="http://schemas.microsoft.com/office/drawing/2014/main" id="{E8A3777A-E82B-A1A0-7F01-2099D2A0446A}"/>
              </a:ext>
            </a:extLst>
          </p:cNvPr>
          <p:cNvCxnSpPr>
            <a:cxnSpLocks/>
            <a:endCxn id="20" idx="1"/>
          </p:cNvCxnSpPr>
          <p:nvPr/>
        </p:nvCxnSpPr>
        <p:spPr>
          <a:xfrm>
            <a:off x="3991557" y="3802526"/>
            <a:ext cx="886612" cy="39136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0" name="Rectangle : coins arrondis 19">
            <a:extLst>
              <a:ext uri="{FF2B5EF4-FFF2-40B4-BE49-F238E27FC236}">
                <a16:creationId xmlns:a16="http://schemas.microsoft.com/office/drawing/2014/main" id="{74386311-8D37-3541-7FF5-83B6AB2D3EC2}"/>
              </a:ext>
            </a:extLst>
          </p:cNvPr>
          <p:cNvSpPr/>
          <p:nvPr/>
        </p:nvSpPr>
        <p:spPr>
          <a:xfrm>
            <a:off x="4878169" y="3876389"/>
            <a:ext cx="1159933" cy="6350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fr-FR" dirty="0"/>
              <a:t>Titulaire</a:t>
            </a:r>
          </a:p>
        </p:txBody>
      </p:sp>
      <p:sp>
        <p:nvSpPr>
          <p:cNvPr id="22" name="Rectangle : coins arrondis 21">
            <a:extLst>
              <a:ext uri="{FF2B5EF4-FFF2-40B4-BE49-F238E27FC236}">
                <a16:creationId xmlns:a16="http://schemas.microsoft.com/office/drawing/2014/main" id="{948B2199-5E9B-4E03-5767-B974184E27F4}"/>
              </a:ext>
            </a:extLst>
          </p:cNvPr>
          <p:cNvSpPr/>
          <p:nvPr/>
        </p:nvSpPr>
        <p:spPr>
          <a:xfrm>
            <a:off x="4878702" y="2755648"/>
            <a:ext cx="1159933" cy="6350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fr-FR" dirty="0"/>
              <a:t>Acheteur</a:t>
            </a:r>
          </a:p>
        </p:txBody>
      </p:sp>
      <p:sp>
        <p:nvSpPr>
          <p:cNvPr id="23" name="ZoneTexte 22">
            <a:extLst>
              <a:ext uri="{FF2B5EF4-FFF2-40B4-BE49-F238E27FC236}">
                <a16:creationId xmlns:a16="http://schemas.microsoft.com/office/drawing/2014/main" id="{9360E7CE-DE53-F66D-5EA6-79FA77280BEB}"/>
              </a:ext>
            </a:extLst>
          </p:cNvPr>
          <p:cNvSpPr txBox="1"/>
          <p:nvPr/>
        </p:nvSpPr>
        <p:spPr>
          <a:xfrm>
            <a:off x="4110525" y="3537651"/>
            <a:ext cx="810286" cy="276999"/>
          </a:xfrm>
          <a:prstGeom prst="rect">
            <a:avLst/>
          </a:prstGeom>
          <a:solidFill>
            <a:srgbClr val="EF3F4B"/>
          </a:solidFill>
        </p:spPr>
        <p:txBody>
          <a:bodyPr wrap="none" rtlCol="0">
            <a:spAutoFit/>
          </a:bodyPr>
          <a:lstStyle/>
          <a:p>
            <a:r>
              <a:rPr lang="fr-FR" sz="1200" b="1" dirty="0">
                <a:solidFill>
                  <a:schemeClr val="bg1"/>
                </a:solidFill>
              </a:rPr>
              <a:t>convoque</a:t>
            </a:r>
          </a:p>
        </p:txBody>
      </p:sp>
      <p:sp>
        <p:nvSpPr>
          <p:cNvPr id="35" name="Rectangle : coins arrondis 34">
            <a:extLst>
              <a:ext uri="{FF2B5EF4-FFF2-40B4-BE49-F238E27FC236}">
                <a16:creationId xmlns:a16="http://schemas.microsoft.com/office/drawing/2014/main" id="{C54A130F-6C66-F920-176A-A55EB36B724B}"/>
              </a:ext>
            </a:extLst>
          </p:cNvPr>
          <p:cNvSpPr/>
          <p:nvPr/>
        </p:nvSpPr>
        <p:spPr>
          <a:xfrm>
            <a:off x="6153367" y="2755648"/>
            <a:ext cx="990600" cy="1755741"/>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fr-FR" dirty="0"/>
              <a:t>Procès-verbal OPR</a:t>
            </a:r>
          </a:p>
        </p:txBody>
      </p:sp>
      <p:sp>
        <p:nvSpPr>
          <p:cNvPr id="9" name="Rectangle : coins arrondis 8">
            <a:extLst>
              <a:ext uri="{FF2B5EF4-FFF2-40B4-BE49-F238E27FC236}">
                <a16:creationId xmlns:a16="http://schemas.microsoft.com/office/drawing/2014/main" id="{C0BABFD9-8F5A-DF32-7A32-2EE638302C99}"/>
              </a:ext>
            </a:extLst>
          </p:cNvPr>
          <p:cNvSpPr/>
          <p:nvPr/>
        </p:nvSpPr>
        <p:spPr>
          <a:xfrm>
            <a:off x="4072362" y="4697644"/>
            <a:ext cx="886612" cy="461665"/>
          </a:xfrm>
          <a:prstGeom prst="roundRect">
            <a:avLst/>
          </a:prstGeom>
          <a:solidFill>
            <a:schemeClr val="accent6">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fr-FR" sz="1200" dirty="0">
                <a:solidFill>
                  <a:schemeClr val="tx1"/>
                </a:solidFill>
              </a:rPr>
              <a:t>Délai de 20 jours</a:t>
            </a:r>
          </a:p>
        </p:txBody>
      </p:sp>
      <p:cxnSp>
        <p:nvCxnSpPr>
          <p:cNvPr id="13" name="Connecteur droit 12">
            <a:extLst>
              <a:ext uri="{FF2B5EF4-FFF2-40B4-BE49-F238E27FC236}">
                <a16:creationId xmlns:a16="http://schemas.microsoft.com/office/drawing/2014/main" id="{D81D73C0-64B6-C9D2-743B-2CE0AA1944F8}"/>
              </a:ext>
            </a:extLst>
          </p:cNvPr>
          <p:cNvCxnSpPr>
            <a:cxnSpLocks/>
            <a:stCxn id="23" idx="2"/>
            <a:endCxn id="9" idx="0"/>
          </p:cNvCxnSpPr>
          <p:nvPr/>
        </p:nvCxnSpPr>
        <p:spPr>
          <a:xfrm>
            <a:off x="4515668" y="3814650"/>
            <a:ext cx="0" cy="882994"/>
          </a:xfrm>
          <a:prstGeom prst="line">
            <a:avLst/>
          </a:prstGeom>
          <a:ln w="9525" cap="flat" cmpd="sng" algn="ctr">
            <a:solidFill>
              <a:schemeClr val="dk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Tree>
    <p:extLst>
      <p:ext uri="{BB962C8B-B14F-4D97-AF65-F5344CB8AC3E}">
        <p14:creationId xmlns:p14="http://schemas.microsoft.com/office/powerpoint/2010/main" val="38865199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Image 6">
            <a:extLst>
              <a:ext uri="{FF2B5EF4-FFF2-40B4-BE49-F238E27FC236}">
                <a16:creationId xmlns:a16="http://schemas.microsoft.com/office/drawing/2014/main" id="{7CFBA06C-72BD-DCAB-1016-399CD76F590C}"/>
              </a:ext>
            </a:extLst>
          </p:cNvPr>
          <p:cNvPicPr>
            <a:picLocks noChangeAspect="1"/>
          </p:cNvPicPr>
          <p:nvPr/>
        </p:nvPicPr>
        <p:blipFill rotWithShape="1">
          <a:blip r:embed="rId3">
            <a:extLst>
              <a:ext uri="{28A0092B-C50C-407E-A947-70E740481C1C}">
                <a14:useLocalDpi xmlns:a14="http://schemas.microsoft.com/office/drawing/2010/main" val="0"/>
              </a:ext>
            </a:extLst>
          </a:blip>
          <a:srcRect b="33046"/>
          <a:stretch/>
        </p:blipFill>
        <p:spPr>
          <a:xfrm>
            <a:off x="355676" y="5621073"/>
            <a:ext cx="1828648" cy="1236927"/>
          </a:xfrm>
          <a:prstGeom prst="rect">
            <a:avLst/>
          </a:prstGeom>
          <a:ln>
            <a:noFill/>
          </a:ln>
          <a:effectLst>
            <a:outerShdw blurRad="63500" algn="ctr" rotWithShape="0">
              <a:prstClr val="black">
                <a:alpha val="50000"/>
              </a:prstClr>
            </a:outerShdw>
          </a:effectLst>
        </p:spPr>
      </p:pic>
      <p:sp>
        <p:nvSpPr>
          <p:cNvPr id="10" name="Rectangle 9">
            <a:extLst>
              <a:ext uri="{FF2B5EF4-FFF2-40B4-BE49-F238E27FC236}">
                <a16:creationId xmlns:a16="http://schemas.microsoft.com/office/drawing/2014/main" id="{58AC74DC-309A-29C3-8DD2-5E843FB65B97}"/>
              </a:ext>
            </a:extLst>
          </p:cNvPr>
          <p:cNvSpPr/>
          <p:nvPr/>
        </p:nvSpPr>
        <p:spPr>
          <a:xfrm>
            <a:off x="0" y="0"/>
            <a:ext cx="241376" cy="6858000"/>
          </a:xfrm>
          <a:prstGeom prst="rect">
            <a:avLst/>
          </a:prstGeom>
          <a:solidFill>
            <a:srgbClr val="32448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ZoneTexte 3">
            <a:extLst>
              <a:ext uri="{FF2B5EF4-FFF2-40B4-BE49-F238E27FC236}">
                <a16:creationId xmlns:a16="http://schemas.microsoft.com/office/drawing/2014/main" id="{74D5D76A-9B7C-7646-912A-0CB4E668CDF0}"/>
              </a:ext>
            </a:extLst>
          </p:cNvPr>
          <p:cNvSpPr txBox="1"/>
          <p:nvPr/>
        </p:nvSpPr>
        <p:spPr>
          <a:xfrm>
            <a:off x="1066800" y="842822"/>
            <a:ext cx="6617389" cy="461665"/>
          </a:xfrm>
          <a:prstGeom prst="rect">
            <a:avLst/>
          </a:prstGeom>
          <a:solidFill>
            <a:srgbClr val="EF3F4B"/>
          </a:solidFill>
        </p:spPr>
        <p:txBody>
          <a:bodyPr wrap="none" rtlCol="0">
            <a:spAutoFit/>
          </a:bodyPr>
          <a:lstStyle/>
          <a:p>
            <a:r>
              <a:rPr lang="fr-FR" sz="2400" b="1" dirty="0">
                <a:solidFill>
                  <a:schemeClr val="bg1"/>
                </a:solidFill>
              </a:rPr>
              <a:t>A - Les opérations préalables à la réception (OPR) :</a:t>
            </a:r>
          </a:p>
        </p:txBody>
      </p:sp>
      <p:sp>
        <p:nvSpPr>
          <p:cNvPr id="2" name="Rectangle : coins arrondis 1">
            <a:extLst>
              <a:ext uri="{FF2B5EF4-FFF2-40B4-BE49-F238E27FC236}">
                <a16:creationId xmlns:a16="http://schemas.microsoft.com/office/drawing/2014/main" id="{5E49BA2C-6F51-200E-4B23-2797E7D5EE90}"/>
              </a:ext>
            </a:extLst>
          </p:cNvPr>
          <p:cNvSpPr/>
          <p:nvPr/>
        </p:nvSpPr>
        <p:spPr>
          <a:xfrm>
            <a:off x="827541" y="2684243"/>
            <a:ext cx="1159933" cy="6350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fr-FR" dirty="0"/>
              <a:t>Titulaire</a:t>
            </a:r>
          </a:p>
        </p:txBody>
      </p:sp>
      <p:sp>
        <p:nvSpPr>
          <p:cNvPr id="3" name="Rectangle : coins arrondis 2">
            <a:extLst>
              <a:ext uri="{FF2B5EF4-FFF2-40B4-BE49-F238E27FC236}">
                <a16:creationId xmlns:a16="http://schemas.microsoft.com/office/drawing/2014/main" id="{BB34A651-2562-BC7E-EE2A-00BEE0AB9FF3}"/>
              </a:ext>
            </a:extLst>
          </p:cNvPr>
          <p:cNvSpPr/>
          <p:nvPr/>
        </p:nvSpPr>
        <p:spPr>
          <a:xfrm>
            <a:off x="2801057" y="2049243"/>
            <a:ext cx="1159933" cy="6350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fr-FR" dirty="0"/>
              <a:t>Acheteur</a:t>
            </a:r>
          </a:p>
        </p:txBody>
      </p:sp>
      <p:sp>
        <p:nvSpPr>
          <p:cNvPr id="5" name="Rectangle : coins arrondis 4">
            <a:extLst>
              <a:ext uri="{FF2B5EF4-FFF2-40B4-BE49-F238E27FC236}">
                <a16:creationId xmlns:a16="http://schemas.microsoft.com/office/drawing/2014/main" id="{A3F37B8C-D6F6-846A-E2E9-50F8D67B1827}"/>
              </a:ext>
            </a:extLst>
          </p:cNvPr>
          <p:cNvSpPr/>
          <p:nvPr/>
        </p:nvSpPr>
        <p:spPr>
          <a:xfrm>
            <a:off x="2801056" y="3329317"/>
            <a:ext cx="1159933" cy="6350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fr-FR" dirty="0"/>
              <a:t>Maîtrise d’</a:t>
            </a:r>
            <a:r>
              <a:rPr lang="fr-FR" dirty="0" err="1"/>
              <a:t>oeuvre</a:t>
            </a:r>
            <a:endParaRPr lang="fr-FR" dirty="0"/>
          </a:p>
        </p:txBody>
      </p:sp>
      <p:cxnSp>
        <p:nvCxnSpPr>
          <p:cNvPr id="8" name="Connecteur droit avec flèche 7">
            <a:extLst>
              <a:ext uri="{FF2B5EF4-FFF2-40B4-BE49-F238E27FC236}">
                <a16:creationId xmlns:a16="http://schemas.microsoft.com/office/drawing/2014/main" id="{F1AC3C75-63C7-9DFB-F90A-A57E87EC8164}"/>
              </a:ext>
            </a:extLst>
          </p:cNvPr>
          <p:cNvCxnSpPr>
            <a:cxnSpLocks/>
          </p:cNvCxnSpPr>
          <p:nvPr/>
        </p:nvCxnSpPr>
        <p:spPr>
          <a:xfrm flipV="1">
            <a:off x="1987473" y="2366743"/>
            <a:ext cx="783015" cy="44091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 name="Connecteur droit avec flèche 10">
            <a:extLst>
              <a:ext uri="{FF2B5EF4-FFF2-40B4-BE49-F238E27FC236}">
                <a16:creationId xmlns:a16="http://schemas.microsoft.com/office/drawing/2014/main" id="{2DA796D9-634B-A35C-1F9F-11C64AC84C6B}"/>
              </a:ext>
            </a:extLst>
          </p:cNvPr>
          <p:cNvCxnSpPr>
            <a:cxnSpLocks/>
          </p:cNvCxnSpPr>
          <p:nvPr/>
        </p:nvCxnSpPr>
        <p:spPr>
          <a:xfrm>
            <a:off x="1987473" y="3211317"/>
            <a:ext cx="783015" cy="42195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4" name="ZoneTexte 13">
            <a:extLst>
              <a:ext uri="{FF2B5EF4-FFF2-40B4-BE49-F238E27FC236}">
                <a16:creationId xmlns:a16="http://schemas.microsoft.com/office/drawing/2014/main" id="{CA2F5FDD-8320-8AC5-A5D1-8BA3C62D1968}"/>
              </a:ext>
            </a:extLst>
          </p:cNvPr>
          <p:cNvSpPr txBox="1"/>
          <p:nvPr/>
        </p:nvSpPr>
        <p:spPr>
          <a:xfrm>
            <a:off x="2109777" y="2863243"/>
            <a:ext cx="691279" cy="276999"/>
          </a:xfrm>
          <a:prstGeom prst="rect">
            <a:avLst/>
          </a:prstGeom>
          <a:solidFill>
            <a:srgbClr val="EF3F4B"/>
          </a:solidFill>
        </p:spPr>
        <p:txBody>
          <a:bodyPr wrap="none" rtlCol="0">
            <a:spAutoFit/>
          </a:bodyPr>
          <a:lstStyle/>
          <a:p>
            <a:r>
              <a:rPr lang="fr-FR" sz="1200" b="1" dirty="0">
                <a:solidFill>
                  <a:schemeClr val="bg1"/>
                </a:solidFill>
              </a:rPr>
              <a:t>informe</a:t>
            </a:r>
          </a:p>
        </p:txBody>
      </p:sp>
      <p:cxnSp>
        <p:nvCxnSpPr>
          <p:cNvPr id="17" name="Connecteur droit avec flèche 16">
            <a:extLst>
              <a:ext uri="{FF2B5EF4-FFF2-40B4-BE49-F238E27FC236}">
                <a16:creationId xmlns:a16="http://schemas.microsoft.com/office/drawing/2014/main" id="{5282A338-8ABB-3210-3EE1-D0D5F82BD6CB}"/>
              </a:ext>
            </a:extLst>
          </p:cNvPr>
          <p:cNvCxnSpPr>
            <a:cxnSpLocks/>
            <a:endCxn id="22" idx="1"/>
          </p:cNvCxnSpPr>
          <p:nvPr/>
        </p:nvCxnSpPr>
        <p:spPr>
          <a:xfrm flipV="1">
            <a:off x="3991557" y="3073148"/>
            <a:ext cx="887145" cy="476626"/>
          </a:xfrm>
          <a:prstGeom prst="straightConnector1">
            <a:avLst/>
          </a:prstGeom>
          <a:ln w="9525" cap="flat" cmpd="sng" algn="ctr">
            <a:solidFill>
              <a:schemeClr val="accent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18" name="Connecteur droit avec flèche 17">
            <a:extLst>
              <a:ext uri="{FF2B5EF4-FFF2-40B4-BE49-F238E27FC236}">
                <a16:creationId xmlns:a16="http://schemas.microsoft.com/office/drawing/2014/main" id="{E8A3777A-E82B-A1A0-7F01-2099D2A0446A}"/>
              </a:ext>
            </a:extLst>
          </p:cNvPr>
          <p:cNvCxnSpPr>
            <a:cxnSpLocks/>
            <a:endCxn id="20" idx="1"/>
          </p:cNvCxnSpPr>
          <p:nvPr/>
        </p:nvCxnSpPr>
        <p:spPr>
          <a:xfrm>
            <a:off x="3991557" y="3802526"/>
            <a:ext cx="886612" cy="39136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0" name="Rectangle : coins arrondis 19">
            <a:extLst>
              <a:ext uri="{FF2B5EF4-FFF2-40B4-BE49-F238E27FC236}">
                <a16:creationId xmlns:a16="http://schemas.microsoft.com/office/drawing/2014/main" id="{74386311-8D37-3541-7FF5-83B6AB2D3EC2}"/>
              </a:ext>
            </a:extLst>
          </p:cNvPr>
          <p:cNvSpPr/>
          <p:nvPr/>
        </p:nvSpPr>
        <p:spPr>
          <a:xfrm>
            <a:off x="4878169" y="3876389"/>
            <a:ext cx="1159933" cy="6350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fr-FR" dirty="0"/>
              <a:t>Titulaire</a:t>
            </a:r>
          </a:p>
        </p:txBody>
      </p:sp>
      <p:sp>
        <p:nvSpPr>
          <p:cNvPr id="22" name="Rectangle : coins arrondis 21">
            <a:extLst>
              <a:ext uri="{FF2B5EF4-FFF2-40B4-BE49-F238E27FC236}">
                <a16:creationId xmlns:a16="http://schemas.microsoft.com/office/drawing/2014/main" id="{948B2199-5E9B-4E03-5767-B974184E27F4}"/>
              </a:ext>
            </a:extLst>
          </p:cNvPr>
          <p:cNvSpPr/>
          <p:nvPr/>
        </p:nvSpPr>
        <p:spPr>
          <a:xfrm>
            <a:off x="4878702" y="2755648"/>
            <a:ext cx="1159933" cy="6350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fr-FR" dirty="0"/>
              <a:t>Acheteur</a:t>
            </a:r>
          </a:p>
        </p:txBody>
      </p:sp>
      <p:sp>
        <p:nvSpPr>
          <p:cNvPr id="23" name="ZoneTexte 22">
            <a:extLst>
              <a:ext uri="{FF2B5EF4-FFF2-40B4-BE49-F238E27FC236}">
                <a16:creationId xmlns:a16="http://schemas.microsoft.com/office/drawing/2014/main" id="{9360E7CE-DE53-F66D-5EA6-79FA77280BEB}"/>
              </a:ext>
            </a:extLst>
          </p:cNvPr>
          <p:cNvSpPr txBox="1"/>
          <p:nvPr/>
        </p:nvSpPr>
        <p:spPr>
          <a:xfrm>
            <a:off x="4110525" y="3537651"/>
            <a:ext cx="810286" cy="276999"/>
          </a:xfrm>
          <a:prstGeom prst="rect">
            <a:avLst/>
          </a:prstGeom>
          <a:solidFill>
            <a:srgbClr val="EF3F4B"/>
          </a:solidFill>
        </p:spPr>
        <p:txBody>
          <a:bodyPr wrap="none" rtlCol="0">
            <a:spAutoFit/>
          </a:bodyPr>
          <a:lstStyle/>
          <a:p>
            <a:r>
              <a:rPr lang="fr-FR" sz="1200" b="1" dirty="0">
                <a:solidFill>
                  <a:schemeClr val="bg1"/>
                </a:solidFill>
              </a:rPr>
              <a:t>convoque</a:t>
            </a:r>
          </a:p>
        </p:txBody>
      </p:sp>
      <p:sp>
        <p:nvSpPr>
          <p:cNvPr id="35" name="Rectangle : coins arrondis 34">
            <a:extLst>
              <a:ext uri="{FF2B5EF4-FFF2-40B4-BE49-F238E27FC236}">
                <a16:creationId xmlns:a16="http://schemas.microsoft.com/office/drawing/2014/main" id="{C54A130F-6C66-F920-176A-A55EB36B724B}"/>
              </a:ext>
            </a:extLst>
          </p:cNvPr>
          <p:cNvSpPr/>
          <p:nvPr/>
        </p:nvSpPr>
        <p:spPr>
          <a:xfrm>
            <a:off x="9940716" y="3226747"/>
            <a:ext cx="990600" cy="1934284"/>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fr-FR" dirty="0"/>
              <a:t>Procès-verbal OPR</a:t>
            </a:r>
          </a:p>
        </p:txBody>
      </p:sp>
      <p:sp>
        <p:nvSpPr>
          <p:cNvPr id="21" name="Signe de multiplication 20">
            <a:extLst>
              <a:ext uri="{FF2B5EF4-FFF2-40B4-BE49-F238E27FC236}">
                <a16:creationId xmlns:a16="http://schemas.microsoft.com/office/drawing/2014/main" id="{B6FD7CB0-BD36-6C39-4045-3EC0B6E7C5F6}"/>
              </a:ext>
            </a:extLst>
          </p:cNvPr>
          <p:cNvSpPr/>
          <p:nvPr/>
        </p:nvSpPr>
        <p:spPr>
          <a:xfrm>
            <a:off x="4280956" y="3350080"/>
            <a:ext cx="469424" cy="629747"/>
          </a:xfrm>
          <a:prstGeom prst="mathMultiply">
            <a:avLst/>
          </a:prstGeom>
          <a:solidFill>
            <a:srgbClr val="324485"/>
          </a:solidFill>
          <a:ln>
            <a:solidFill>
              <a:srgbClr val="32448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5" name="Rectangle : coins arrondis 24">
            <a:extLst>
              <a:ext uri="{FF2B5EF4-FFF2-40B4-BE49-F238E27FC236}">
                <a16:creationId xmlns:a16="http://schemas.microsoft.com/office/drawing/2014/main" id="{7F6A85BE-43AC-4D10-9320-7C30235A69AA}"/>
              </a:ext>
            </a:extLst>
          </p:cNvPr>
          <p:cNvSpPr/>
          <p:nvPr/>
        </p:nvSpPr>
        <p:spPr>
          <a:xfrm>
            <a:off x="6703670" y="3875481"/>
            <a:ext cx="1159933" cy="6350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fr-FR" dirty="0"/>
              <a:t>Acheteur</a:t>
            </a:r>
          </a:p>
        </p:txBody>
      </p:sp>
      <p:cxnSp>
        <p:nvCxnSpPr>
          <p:cNvPr id="27" name="Connecteur droit avec flèche 26">
            <a:extLst>
              <a:ext uri="{FF2B5EF4-FFF2-40B4-BE49-F238E27FC236}">
                <a16:creationId xmlns:a16="http://schemas.microsoft.com/office/drawing/2014/main" id="{913519DD-3BA4-38CF-AAE3-5D116E870911}"/>
              </a:ext>
            </a:extLst>
          </p:cNvPr>
          <p:cNvCxnSpPr>
            <a:cxnSpLocks/>
            <a:stCxn id="20" idx="3"/>
            <a:endCxn id="25" idx="1"/>
          </p:cNvCxnSpPr>
          <p:nvPr/>
        </p:nvCxnSpPr>
        <p:spPr>
          <a:xfrm flipV="1">
            <a:off x="6038102" y="4192981"/>
            <a:ext cx="665568" cy="90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8" name="ZoneTexte 27">
            <a:extLst>
              <a:ext uri="{FF2B5EF4-FFF2-40B4-BE49-F238E27FC236}">
                <a16:creationId xmlns:a16="http://schemas.microsoft.com/office/drawing/2014/main" id="{0037AF7B-5166-A98F-58E8-CCC4AA52BF25}"/>
              </a:ext>
            </a:extLst>
          </p:cNvPr>
          <p:cNvSpPr txBox="1"/>
          <p:nvPr/>
        </p:nvSpPr>
        <p:spPr>
          <a:xfrm>
            <a:off x="6041120" y="4542343"/>
            <a:ext cx="691279" cy="276999"/>
          </a:xfrm>
          <a:prstGeom prst="rect">
            <a:avLst/>
          </a:prstGeom>
          <a:solidFill>
            <a:srgbClr val="EF3F4B"/>
          </a:solidFill>
        </p:spPr>
        <p:txBody>
          <a:bodyPr wrap="none" rtlCol="0">
            <a:spAutoFit/>
          </a:bodyPr>
          <a:lstStyle/>
          <a:p>
            <a:r>
              <a:rPr lang="fr-FR" sz="1200" b="1" dirty="0">
                <a:solidFill>
                  <a:schemeClr val="bg1"/>
                </a:solidFill>
              </a:rPr>
              <a:t>informe</a:t>
            </a:r>
          </a:p>
        </p:txBody>
      </p:sp>
      <p:cxnSp>
        <p:nvCxnSpPr>
          <p:cNvPr id="30" name="Connecteur droit avec flèche 29">
            <a:extLst>
              <a:ext uri="{FF2B5EF4-FFF2-40B4-BE49-F238E27FC236}">
                <a16:creationId xmlns:a16="http://schemas.microsoft.com/office/drawing/2014/main" id="{DE927C86-96F5-F106-F7E9-FC5EED9FBD14}"/>
              </a:ext>
            </a:extLst>
          </p:cNvPr>
          <p:cNvCxnSpPr>
            <a:cxnSpLocks/>
          </p:cNvCxnSpPr>
          <p:nvPr/>
        </p:nvCxnSpPr>
        <p:spPr>
          <a:xfrm>
            <a:off x="7873523" y="4362978"/>
            <a:ext cx="783015" cy="42195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1" name="Connecteur droit avec flèche 30">
            <a:extLst>
              <a:ext uri="{FF2B5EF4-FFF2-40B4-BE49-F238E27FC236}">
                <a16:creationId xmlns:a16="http://schemas.microsoft.com/office/drawing/2014/main" id="{98B4BE58-F742-81B3-2C5A-EC97E0272294}"/>
              </a:ext>
            </a:extLst>
          </p:cNvPr>
          <p:cNvCxnSpPr>
            <a:cxnSpLocks/>
          </p:cNvCxnSpPr>
          <p:nvPr/>
        </p:nvCxnSpPr>
        <p:spPr>
          <a:xfrm flipV="1">
            <a:off x="7879082" y="3582069"/>
            <a:ext cx="783015" cy="44091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2" name="ZoneTexte 31">
            <a:extLst>
              <a:ext uri="{FF2B5EF4-FFF2-40B4-BE49-F238E27FC236}">
                <a16:creationId xmlns:a16="http://schemas.microsoft.com/office/drawing/2014/main" id="{A31B79CE-3F68-6C7E-822A-D0018AD286F4}"/>
              </a:ext>
            </a:extLst>
          </p:cNvPr>
          <p:cNvSpPr txBox="1"/>
          <p:nvPr/>
        </p:nvSpPr>
        <p:spPr>
          <a:xfrm>
            <a:off x="7970497" y="4073823"/>
            <a:ext cx="810286" cy="276999"/>
          </a:xfrm>
          <a:prstGeom prst="rect">
            <a:avLst/>
          </a:prstGeom>
          <a:solidFill>
            <a:srgbClr val="EF3F4B"/>
          </a:solidFill>
        </p:spPr>
        <p:txBody>
          <a:bodyPr wrap="none" rtlCol="0">
            <a:spAutoFit/>
          </a:bodyPr>
          <a:lstStyle/>
          <a:p>
            <a:r>
              <a:rPr lang="fr-FR" sz="1200" b="1" dirty="0">
                <a:solidFill>
                  <a:schemeClr val="bg1"/>
                </a:solidFill>
              </a:rPr>
              <a:t>convoque</a:t>
            </a:r>
          </a:p>
        </p:txBody>
      </p:sp>
      <p:sp>
        <p:nvSpPr>
          <p:cNvPr id="33" name="Rectangle : coins arrondis 32">
            <a:extLst>
              <a:ext uri="{FF2B5EF4-FFF2-40B4-BE49-F238E27FC236}">
                <a16:creationId xmlns:a16="http://schemas.microsoft.com/office/drawing/2014/main" id="{8157C63A-14D8-4C0E-5F51-EA93DA7382D2}"/>
              </a:ext>
            </a:extLst>
          </p:cNvPr>
          <p:cNvSpPr/>
          <p:nvPr/>
        </p:nvSpPr>
        <p:spPr>
          <a:xfrm>
            <a:off x="8652608" y="4467431"/>
            <a:ext cx="1159933" cy="6350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fr-FR" dirty="0"/>
              <a:t>Titulaire</a:t>
            </a:r>
          </a:p>
        </p:txBody>
      </p:sp>
      <p:sp>
        <p:nvSpPr>
          <p:cNvPr id="34" name="Rectangle : coins arrondis 33">
            <a:extLst>
              <a:ext uri="{FF2B5EF4-FFF2-40B4-BE49-F238E27FC236}">
                <a16:creationId xmlns:a16="http://schemas.microsoft.com/office/drawing/2014/main" id="{21199E8F-02A9-4A0C-04A4-6A664C576D9B}"/>
              </a:ext>
            </a:extLst>
          </p:cNvPr>
          <p:cNvSpPr/>
          <p:nvPr/>
        </p:nvSpPr>
        <p:spPr>
          <a:xfrm>
            <a:off x="8652607" y="3226747"/>
            <a:ext cx="1159933" cy="6350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fr-FR" dirty="0"/>
              <a:t>Maîtrise d’</a:t>
            </a:r>
            <a:r>
              <a:rPr lang="fr-FR" dirty="0" err="1"/>
              <a:t>oeuvre</a:t>
            </a:r>
            <a:endParaRPr lang="fr-FR" dirty="0"/>
          </a:p>
        </p:txBody>
      </p:sp>
      <p:sp>
        <p:nvSpPr>
          <p:cNvPr id="24" name="Rectangle : coins arrondis 23">
            <a:extLst>
              <a:ext uri="{FF2B5EF4-FFF2-40B4-BE49-F238E27FC236}">
                <a16:creationId xmlns:a16="http://schemas.microsoft.com/office/drawing/2014/main" id="{EA3AF6F4-1A68-C178-2B63-E06FBC4E2C45}"/>
              </a:ext>
            </a:extLst>
          </p:cNvPr>
          <p:cNvSpPr/>
          <p:nvPr/>
        </p:nvSpPr>
        <p:spPr>
          <a:xfrm>
            <a:off x="7932334" y="5477282"/>
            <a:ext cx="886612" cy="461665"/>
          </a:xfrm>
          <a:prstGeom prst="roundRect">
            <a:avLst/>
          </a:prstGeom>
          <a:solidFill>
            <a:schemeClr val="accent6">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fr-FR" sz="1200" dirty="0">
                <a:solidFill>
                  <a:schemeClr val="tx1"/>
                </a:solidFill>
              </a:rPr>
              <a:t>Délai de 30 jours</a:t>
            </a:r>
          </a:p>
        </p:txBody>
      </p:sp>
      <p:cxnSp>
        <p:nvCxnSpPr>
          <p:cNvPr id="26" name="Connecteur droit 25">
            <a:extLst>
              <a:ext uri="{FF2B5EF4-FFF2-40B4-BE49-F238E27FC236}">
                <a16:creationId xmlns:a16="http://schemas.microsoft.com/office/drawing/2014/main" id="{B7E622FC-1E4F-AF88-A265-608F9B89E050}"/>
              </a:ext>
            </a:extLst>
          </p:cNvPr>
          <p:cNvCxnSpPr>
            <a:cxnSpLocks/>
            <a:stCxn id="32" idx="2"/>
            <a:endCxn id="24" idx="0"/>
          </p:cNvCxnSpPr>
          <p:nvPr/>
        </p:nvCxnSpPr>
        <p:spPr>
          <a:xfrm>
            <a:off x="8375640" y="4350822"/>
            <a:ext cx="0" cy="1126460"/>
          </a:xfrm>
          <a:prstGeom prst="line">
            <a:avLst/>
          </a:prstGeom>
          <a:ln w="9525" cap="flat" cmpd="sng" algn="ctr">
            <a:solidFill>
              <a:schemeClr val="dk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Tree>
    <p:extLst>
      <p:ext uri="{BB962C8B-B14F-4D97-AF65-F5344CB8AC3E}">
        <p14:creationId xmlns:p14="http://schemas.microsoft.com/office/powerpoint/2010/main" val="6698085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Image 6">
            <a:extLst>
              <a:ext uri="{FF2B5EF4-FFF2-40B4-BE49-F238E27FC236}">
                <a16:creationId xmlns:a16="http://schemas.microsoft.com/office/drawing/2014/main" id="{7CFBA06C-72BD-DCAB-1016-399CD76F590C}"/>
              </a:ext>
            </a:extLst>
          </p:cNvPr>
          <p:cNvPicPr>
            <a:picLocks noChangeAspect="1"/>
          </p:cNvPicPr>
          <p:nvPr/>
        </p:nvPicPr>
        <p:blipFill rotWithShape="1">
          <a:blip r:embed="rId3">
            <a:extLst>
              <a:ext uri="{28A0092B-C50C-407E-A947-70E740481C1C}">
                <a14:useLocalDpi xmlns:a14="http://schemas.microsoft.com/office/drawing/2010/main" val="0"/>
              </a:ext>
            </a:extLst>
          </a:blip>
          <a:srcRect b="33046"/>
          <a:stretch/>
        </p:blipFill>
        <p:spPr>
          <a:xfrm>
            <a:off x="355676" y="5621073"/>
            <a:ext cx="1828648" cy="1236927"/>
          </a:xfrm>
          <a:prstGeom prst="rect">
            <a:avLst/>
          </a:prstGeom>
          <a:ln>
            <a:noFill/>
          </a:ln>
          <a:effectLst>
            <a:outerShdw blurRad="63500" algn="ctr" rotWithShape="0">
              <a:prstClr val="black">
                <a:alpha val="50000"/>
              </a:prstClr>
            </a:outerShdw>
          </a:effectLst>
        </p:spPr>
      </p:pic>
      <p:sp>
        <p:nvSpPr>
          <p:cNvPr id="10" name="Rectangle 9">
            <a:extLst>
              <a:ext uri="{FF2B5EF4-FFF2-40B4-BE49-F238E27FC236}">
                <a16:creationId xmlns:a16="http://schemas.microsoft.com/office/drawing/2014/main" id="{58AC74DC-309A-29C3-8DD2-5E843FB65B97}"/>
              </a:ext>
            </a:extLst>
          </p:cNvPr>
          <p:cNvSpPr/>
          <p:nvPr/>
        </p:nvSpPr>
        <p:spPr>
          <a:xfrm>
            <a:off x="0" y="0"/>
            <a:ext cx="241376" cy="6858000"/>
          </a:xfrm>
          <a:prstGeom prst="rect">
            <a:avLst/>
          </a:prstGeom>
          <a:solidFill>
            <a:srgbClr val="32448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ZoneTexte 3">
            <a:extLst>
              <a:ext uri="{FF2B5EF4-FFF2-40B4-BE49-F238E27FC236}">
                <a16:creationId xmlns:a16="http://schemas.microsoft.com/office/drawing/2014/main" id="{74D5D76A-9B7C-7646-912A-0CB4E668CDF0}"/>
              </a:ext>
            </a:extLst>
          </p:cNvPr>
          <p:cNvSpPr txBox="1"/>
          <p:nvPr/>
        </p:nvSpPr>
        <p:spPr>
          <a:xfrm>
            <a:off x="1066800" y="842822"/>
            <a:ext cx="6617389" cy="461665"/>
          </a:xfrm>
          <a:prstGeom prst="rect">
            <a:avLst/>
          </a:prstGeom>
          <a:solidFill>
            <a:srgbClr val="EF3F4B"/>
          </a:solidFill>
        </p:spPr>
        <p:txBody>
          <a:bodyPr wrap="none" rtlCol="0">
            <a:spAutoFit/>
          </a:bodyPr>
          <a:lstStyle/>
          <a:p>
            <a:r>
              <a:rPr lang="fr-FR" sz="2400" b="1" dirty="0">
                <a:solidFill>
                  <a:schemeClr val="bg1"/>
                </a:solidFill>
              </a:rPr>
              <a:t>A - Les opérations préalables à la réception (OPR) :</a:t>
            </a:r>
          </a:p>
        </p:txBody>
      </p:sp>
      <p:sp>
        <p:nvSpPr>
          <p:cNvPr id="2" name="Rectangle : coins arrondis 1">
            <a:extLst>
              <a:ext uri="{FF2B5EF4-FFF2-40B4-BE49-F238E27FC236}">
                <a16:creationId xmlns:a16="http://schemas.microsoft.com/office/drawing/2014/main" id="{5E49BA2C-6F51-200E-4B23-2797E7D5EE90}"/>
              </a:ext>
            </a:extLst>
          </p:cNvPr>
          <p:cNvSpPr/>
          <p:nvPr/>
        </p:nvSpPr>
        <p:spPr>
          <a:xfrm>
            <a:off x="827541" y="2684243"/>
            <a:ext cx="1159933" cy="6350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fr-FR" dirty="0"/>
              <a:t>Titulaire</a:t>
            </a:r>
          </a:p>
        </p:txBody>
      </p:sp>
      <p:sp>
        <p:nvSpPr>
          <p:cNvPr id="3" name="Rectangle : coins arrondis 2">
            <a:extLst>
              <a:ext uri="{FF2B5EF4-FFF2-40B4-BE49-F238E27FC236}">
                <a16:creationId xmlns:a16="http://schemas.microsoft.com/office/drawing/2014/main" id="{BB34A651-2562-BC7E-EE2A-00BEE0AB9FF3}"/>
              </a:ext>
            </a:extLst>
          </p:cNvPr>
          <p:cNvSpPr/>
          <p:nvPr/>
        </p:nvSpPr>
        <p:spPr>
          <a:xfrm>
            <a:off x="2801057" y="2049243"/>
            <a:ext cx="1159933" cy="6350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fr-FR" dirty="0"/>
              <a:t>Acheteur</a:t>
            </a:r>
          </a:p>
        </p:txBody>
      </p:sp>
      <p:sp>
        <p:nvSpPr>
          <p:cNvPr id="5" name="Rectangle : coins arrondis 4">
            <a:extLst>
              <a:ext uri="{FF2B5EF4-FFF2-40B4-BE49-F238E27FC236}">
                <a16:creationId xmlns:a16="http://schemas.microsoft.com/office/drawing/2014/main" id="{A3F37B8C-D6F6-846A-E2E9-50F8D67B1827}"/>
              </a:ext>
            </a:extLst>
          </p:cNvPr>
          <p:cNvSpPr/>
          <p:nvPr/>
        </p:nvSpPr>
        <p:spPr>
          <a:xfrm>
            <a:off x="2801056" y="3329317"/>
            <a:ext cx="1159933" cy="6350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fr-FR" dirty="0"/>
              <a:t>Maîtrise d’</a:t>
            </a:r>
            <a:r>
              <a:rPr lang="fr-FR" dirty="0" err="1"/>
              <a:t>oeuvre</a:t>
            </a:r>
            <a:endParaRPr lang="fr-FR" dirty="0"/>
          </a:p>
        </p:txBody>
      </p:sp>
      <p:cxnSp>
        <p:nvCxnSpPr>
          <p:cNvPr id="8" name="Connecteur droit avec flèche 7">
            <a:extLst>
              <a:ext uri="{FF2B5EF4-FFF2-40B4-BE49-F238E27FC236}">
                <a16:creationId xmlns:a16="http://schemas.microsoft.com/office/drawing/2014/main" id="{F1AC3C75-63C7-9DFB-F90A-A57E87EC8164}"/>
              </a:ext>
            </a:extLst>
          </p:cNvPr>
          <p:cNvCxnSpPr>
            <a:cxnSpLocks/>
          </p:cNvCxnSpPr>
          <p:nvPr/>
        </p:nvCxnSpPr>
        <p:spPr>
          <a:xfrm flipV="1">
            <a:off x="1987473" y="2366743"/>
            <a:ext cx="783015" cy="44091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 name="Connecteur droit avec flèche 10">
            <a:extLst>
              <a:ext uri="{FF2B5EF4-FFF2-40B4-BE49-F238E27FC236}">
                <a16:creationId xmlns:a16="http://schemas.microsoft.com/office/drawing/2014/main" id="{2DA796D9-634B-A35C-1F9F-11C64AC84C6B}"/>
              </a:ext>
            </a:extLst>
          </p:cNvPr>
          <p:cNvCxnSpPr>
            <a:cxnSpLocks/>
          </p:cNvCxnSpPr>
          <p:nvPr/>
        </p:nvCxnSpPr>
        <p:spPr>
          <a:xfrm>
            <a:off x="1987473" y="3211317"/>
            <a:ext cx="783015" cy="42195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4" name="ZoneTexte 13">
            <a:extLst>
              <a:ext uri="{FF2B5EF4-FFF2-40B4-BE49-F238E27FC236}">
                <a16:creationId xmlns:a16="http://schemas.microsoft.com/office/drawing/2014/main" id="{CA2F5FDD-8320-8AC5-A5D1-8BA3C62D1968}"/>
              </a:ext>
            </a:extLst>
          </p:cNvPr>
          <p:cNvSpPr txBox="1"/>
          <p:nvPr/>
        </p:nvSpPr>
        <p:spPr>
          <a:xfrm>
            <a:off x="2109777" y="2863243"/>
            <a:ext cx="691279" cy="276999"/>
          </a:xfrm>
          <a:prstGeom prst="rect">
            <a:avLst/>
          </a:prstGeom>
          <a:solidFill>
            <a:srgbClr val="EF3F4B"/>
          </a:solidFill>
        </p:spPr>
        <p:txBody>
          <a:bodyPr wrap="none" rtlCol="0">
            <a:spAutoFit/>
          </a:bodyPr>
          <a:lstStyle/>
          <a:p>
            <a:r>
              <a:rPr lang="fr-FR" sz="1200" b="1" dirty="0">
                <a:solidFill>
                  <a:schemeClr val="bg1"/>
                </a:solidFill>
              </a:rPr>
              <a:t>informe</a:t>
            </a:r>
          </a:p>
        </p:txBody>
      </p:sp>
      <p:cxnSp>
        <p:nvCxnSpPr>
          <p:cNvPr id="17" name="Connecteur droit avec flèche 16">
            <a:extLst>
              <a:ext uri="{FF2B5EF4-FFF2-40B4-BE49-F238E27FC236}">
                <a16:creationId xmlns:a16="http://schemas.microsoft.com/office/drawing/2014/main" id="{5282A338-8ABB-3210-3EE1-D0D5F82BD6CB}"/>
              </a:ext>
            </a:extLst>
          </p:cNvPr>
          <p:cNvCxnSpPr>
            <a:cxnSpLocks/>
            <a:endCxn id="22" idx="1"/>
          </p:cNvCxnSpPr>
          <p:nvPr/>
        </p:nvCxnSpPr>
        <p:spPr>
          <a:xfrm flipV="1">
            <a:off x="3991557" y="3073148"/>
            <a:ext cx="887145" cy="476626"/>
          </a:xfrm>
          <a:prstGeom prst="straightConnector1">
            <a:avLst/>
          </a:prstGeom>
          <a:ln w="9525" cap="flat" cmpd="sng" algn="ctr">
            <a:solidFill>
              <a:schemeClr val="accent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18" name="Connecteur droit avec flèche 17">
            <a:extLst>
              <a:ext uri="{FF2B5EF4-FFF2-40B4-BE49-F238E27FC236}">
                <a16:creationId xmlns:a16="http://schemas.microsoft.com/office/drawing/2014/main" id="{E8A3777A-E82B-A1A0-7F01-2099D2A0446A}"/>
              </a:ext>
            </a:extLst>
          </p:cNvPr>
          <p:cNvCxnSpPr>
            <a:cxnSpLocks/>
            <a:endCxn id="20" idx="1"/>
          </p:cNvCxnSpPr>
          <p:nvPr/>
        </p:nvCxnSpPr>
        <p:spPr>
          <a:xfrm>
            <a:off x="3991557" y="3802526"/>
            <a:ext cx="886612" cy="39136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0" name="Rectangle : coins arrondis 19">
            <a:extLst>
              <a:ext uri="{FF2B5EF4-FFF2-40B4-BE49-F238E27FC236}">
                <a16:creationId xmlns:a16="http://schemas.microsoft.com/office/drawing/2014/main" id="{74386311-8D37-3541-7FF5-83B6AB2D3EC2}"/>
              </a:ext>
            </a:extLst>
          </p:cNvPr>
          <p:cNvSpPr/>
          <p:nvPr/>
        </p:nvSpPr>
        <p:spPr>
          <a:xfrm>
            <a:off x="4878169" y="3876389"/>
            <a:ext cx="1159933" cy="6350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fr-FR" dirty="0"/>
              <a:t>Titulaire</a:t>
            </a:r>
          </a:p>
        </p:txBody>
      </p:sp>
      <p:sp>
        <p:nvSpPr>
          <p:cNvPr id="22" name="Rectangle : coins arrondis 21">
            <a:extLst>
              <a:ext uri="{FF2B5EF4-FFF2-40B4-BE49-F238E27FC236}">
                <a16:creationId xmlns:a16="http://schemas.microsoft.com/office/drawing/2014/main" id="{948B2199-5E9B-4E03-5767-B974184E27F4}"/>
              </a:ext>
            </a:extLst>
          </p:cNvPr>
          <p:cNvSpPr/>
          <p:nvPr/>
        </p:nvSpPr>
        <p:spPr>
          <a:xfrm>
            <a:off x="4878702" y="2755648"/>
            <a:ext cx="1159933" cy="6350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fr-FR" dirty="0"/>
              <a:t>Acheteur</a:t>
            </a:r>
          </a:p>
        </p:txBody>
      </p:sp>
      <p:sp>
        <p:nvSpPr>
          <p:cNvPr id="23" name="ZoneTexte 22">
            <a:extLst>
              <a:ext uri="{FF2B5EF4-FFF2-40B4-BE49-F238E27FC236}">
                <a16:creationId xmlns:a16="http://schemas.microsoft.com/office/drawing/2014/main" id="{9360E7CE-DE53-F66D-5EA6-79FA77280BEB}"/>
              </a:ext>
            </a:extLst>
          </p:cNvPr>
          <p:cNvSpPr txBox="1"/>
          <p:nvPr/>
        </p:nvSpPr>
        <p:spPr>
          <a:xfrm>
            <a:off x="4110525" y="3537651"/>
            <a:ext cx="810286" cy="276999"/>
          </a:xfrm>
          <a:prstGeom prst="rect">
            <a:avLst/>
          </a:prstGeom>
          <a:solidFill>
            <a:srgbClr val="EF3F4B"/>
          </a:solidFill>
        </p:spPr>
        <p:txBody>
          <a:bodyPr wrap="none" rtlCol="0">
            <a:spAutoFit/>
          </a:bodyPr>
          <a:lstStyle/>
          <a:p>
            <a:r>
              <a:rPr lang="fr-FR" sz="1200" b="1" dirty="0">
                <a:solidFill>
                  <a:schemeClr val="bg1"/>
                </a:solidFill>
              </a:rPr>
              <a:t>convoque</a:t>
            </a:r>
          </a:p>
        </p:txBody>
      </p:sp>
      <p:sp>
        <p:nvSpPr>
          <p:cNvPr id="35" name="Rectangle : coins arrondis 34">
            <a:extLst>
              <a:ext uri="{FF2B5EF4-FFF2-40B4-BE49-F238E27FC236}">
                <a16:creationId xmlns:a16="http://schemas.microsoft.com/office/drawing/2014/main" id="{C54A130F-6C66-F920-176A-A55EB36B724B}"/>
              </a:ext>
            </a:extLst>
          </p:cNvPr>
          <p:cNvSpPr/>
          <p:nvPr/>
        </p:nvSpPr>
        <p:spPr>
          <a:xfrm>
            <a:off x="9940716" y="3226747"/>
            <a:ext cx="1241004" cy="1934284"/>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fr-FR" dirty="0"/>
              <a:t>Réception ACQUISE</a:t>
            </a:r>
          </a:p>
        </p:txBody>
      </p:sp>
      <p:sp>
        <p:nvSpPr>
          <p:cNvPr id="21" name="Signe de multiplication 20">
            <a:extLst>
              <a:ext uri="{FF2B5EF4-FFF2-40B4-BE49-F238E27FC236}">
                <a16:creationId xmlns:a16="http://schemas.microsoft.com/office/drawing/2014/main" id="{B6FD7CB0-BD36-6C39-4045-3EC0B6E7C5F6}"/>
              </a:ext>
            </a:extLst>
          </p:cNvPr>
          <p:cNvSpPr/>
          <p:nvPr/>
        </p:nvSpPr>
        <p:spPr>
          <a:xfrm>
            <a:off x="4280569" y="3352224"/>
            <a:ext cx="469424" cy="629747"/>
          </a:xfrm>
          <a:prstGeom prst="mathMultiply">
            <a:avLst/>
          </a:prstGeom>
          <a:solidFill>
            <a:srgbClr val="324485"/>
          </a:solidFill>
          <a:ln>
            <a:solidFill>
              <a:srgbClr val="32448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5" name="Rectangle : coins arrondis 24">
            <a:extLst>
              <a:ext uri="{FF2B5EF4-FFF2-40B4-BE49-F238E27FC236}">
                <a16:creationId xmlns:a16="http://schemas.microsoft.com/office/drawing/2014/main" id="{7F6A85BE-43AC-4D10-9320-7C30235A69AA}"/>
              </a:ext>
            </a:extLst>
          </p:cNvPr>
          <p:cNvSpPr/>
          <p:nvPr/>
        </p:nvSpPr>
        <p:spPr>
          <a:xfrm>
            <a:off x="6703670" y="3875481"/>
            <a:ext cx="1159933" cy="6350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fr-FR" dirty="0"/>
              <a:t>Acheteur</a:t>
            </a:r>
          </a:p>
        </p:txBody>
      </p:sp>
      <p:cxnSp>
        <p:nvCxnSpPr>
          <p:cNvPr id="27" name="Connecteur droit avec flèche 26">
            <a:extLst>
              <a:ext uri="{FF2B5EF4-FFF2-40B4-BE49-F238E27FC236}">
                <a16:creationId xmlns:a16="http://schemas.microsoft.com/office/drawing/2014/main" id="{913519DD-3BA4-38CF-AAE3-5D116E870911}"/>
              </a:ext>
            </a:extLst>
          </p:cNvPr>
          <p:cNvCxnSpPr>
            <a:cxnSpLocks/>
            <a:stCxn id="20" idx="3"/>
            <a:endCxn id="25" idx="1"/>
          </p:cNvCxnSpPr>
          <p:nvPr/>
        </p:nvCxnSpPr>
        <p:spPr>
          <a:xfrm flipV="1">
            <a:off x="6038102" y="4192981"/>
            <a:ext cx="665568" cy="90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8" name="ZoneTexte 27">
            <a:extLst>
              <a:ext uri="{FF2B5EF4-FFF2-40B4-BE49-F238E27FC236}">
                <a16:creationId xmlns:a16="http://schemas.microsoft.com/office/drawing/2014/main" id="{0037AF7B-5166-A98F-58E8-CCC4AA52BF25}"/>
              </a:ext>
            </a:extLst>
          </p:cNvPr>
          <p:cNvSpPr txBox="1"/>
          <p:nvPr/>
        </p:nvSpPr>
        <p:spPr>
          <a:xfrm>
            <a:off x="6038102" y="4550074"/>
            <a:ext cx="691279" cy="276999"/>
          </a:xfrm>
          <a:prstGeom prst="rect">
            <a:avLst/>
          </a:prstGeom>
          <a:solidFill>
            <a:srgbClr val="EF3F4B"/>
          </a:solidFill>
        </p:spPr>
        <p:txBody>
          <a:bodyPr wrap="none" rtlCol="0">
            <a:spAutoFit/>
          </a:bodyPr>
          <a:lstStyle/>
          <a:p>
            <a:r>
              <a:rPr lang="fr-FR" sz="1200" b="1" dirty="0">
                <a:solidFill>
                  <a:schemeClr val="bg1"/>
                </a:solidFill>
              </a:rPr>
              <a:t>informe</a:t>
            </a:r>
          </a:p>
        </p:txBody>
      </p:sp>
      <p:cxnSp>
        <p:nvCxnSpPr>
          <p:cNvPr id="30" name="Connecteur droit avec flèche 29">
            <a:extLst>
              <a:ext uri="{FF2B5EF4-FFF2-40B4-BE49-F238E27FC236}">
                <a16:creationId xmlns:a16="http://schemas.microsoft.com/office/drawing/2014/main" id="{DE927C86-96F5-F106-F7E9-FC5EED9FBD14}"/>
              </a:ext>
            </a:extLst>
          </p:cNvPr>
          <p:cNvCxnSpPr>
            <a:cxnSpLocks/>
          </p:cNvCxnSpPr>
          <p:nvPr/>
        </p:nvCxnSpPr>
        <p:spPr>
          <a:xfrm>
            <a:off x="7873523" y="4362978"/>
            <a:ext cx="783015" cy="42195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1" name="Connecteur droit avec flèche 30">
            <a:extLst>
              <a:ext uri="{FF2B5EF4-FFF2-40B4-BE49-F238E27FC236}">
                <a16:creationId xmlns:a16="http://schemas.microsoft.com/office/drawing/2014/main" id="{98B4BE58-F742-81B3-2C5A-EC97E0272294}"/>
              </a:ext>
            </a:extLst>
          </p:cNvPr>
          <p:cNvCxnSpPr>
            <a:cxnSpLocks/>
          </p:cNvCxnSpPr>
          <p:nvPr/>
        </p:nvCxnSpPr>
        <p:spPr>
          <a:xfrm flipV="1">
            <a:off x="7879082" y="3582069"/>
            <a:ext cx="783015" cy="44091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2" name="ZoneTexte 31">
            <a:extLst>
              <a:ext uri="{FF2B5EF4-FFF2-40B4-BE49-F238E27FC236}">
                <a16:creationId xmlns:a16="http://schemas.microsoft.com/office/drawing/2014/main" id="{A31B79CE-3F68-6C7E-822A-D0018AD286F4}"/>
              </a:ext>
            </a:extLst>
          </p:cNvPr>
          <p:cNvSpPr txBox="1"/>
          <p:nvPr/>
        </p:nvSpPr>
        <p:spPr>
          <a:xfrm>
            <a:off x="7970497" y="4073823"/>
            <a:ext cx="810286" cy="276999"/>
          </a:xfrm>
          <a:prstGeom prst="rect">
            <a:avLst/>
          </a:prstGeom>
          <a:solidFill>
            <a:srgbClr val="EF3F4B"/>
          </a:solidFill>
        </p:spPr>
        <p:txBody>
          <a:bodyPr wrap="none" rtlCol="0">
            <a:spAutoFit/>
          </a:bodyPr>
          <a:lstStyle/>
          <a:p>
            <a:r>
              <a:rPr lang="fr-FR" sz="1200" b="1" dirty="0">
                <a:solidFill>
                  <a:schemeClr val="bg1"/>
                </a:solidFill>
              </a:rPr>
              <a:t>convoque</a:t>
            </a:r>
          </a:p>
        </p:txBody>
      </p:sp>
      <p:sp>
        <p:nvSpPr>
          <p:cNvPr id="33" name="Rectangle : coins arrondis 32">
            <a:extLst>
              <a:ext uri="{FF2B5EF4-FFF2-40B4-BE49-F238E27FC236}">
                <a16:creationId xmlns:a16="http://schemas.microsoft.com/office/drawing/2014/main" id="{8157C63A-14D8-4C0E-5F51-EA93DA7382D2}"/>
              </a:ext>
            </a:extLst>
          </p:cNvPr>
          <p:cNvSpPr/>
          <p:nvPr/>
        </p:nvSpPr>
        <p:spPr>
          <a:xfrm>
            <a:off x="8652608" y="4467431"/>
            <a:ext cx="1159933" cy="6350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fr-FR" dirty="0"/>
              <a:t>Titulaire</a:t>
            </a:r>
          </a:p>
        </p:txBody>
      </p:sp>
      <p:sp>
        <p:nvSpPr>
          <p:cNvPr id="34" name="Rectangle : coins arrondis 33">
            <a:extLst>
              <a:ext uri="{FF2B5EF4-FFF2-40B4-BE49-F238E27FC236}">
                <a16:creationId xmlns:a16="http://schemas.microsoft.com/office/drawing/2014/main" id="{21199E8F-02A9-4A0C-04A4-6A664C576D9B}"/>
              </a:ext>
            </a:extLst>
          </p:cNvPr>
          <p:cNvSpPr/>
          <p:nvPr/>
        </p:nvSpPr>
        <p:spPr>
          <a:xfrm>
            <a:off x="8652607" y="3226747"/>
            <a:ext cx="1159933" cy="6350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fr-FR" dirty="0"/>
              <a:t>Maîtrise d’</a:t>
            </a:r>
            <a:r>
              <a:rPr lang="fr-FR" dirty="0" err="1"/>
              <a:t>oeuvre</a:t>
            </a:r>
            <a:endParaRPr lang="fr-FR" dirty="0"/>
          </a:p>
        </p:txBody>
      </p:sp>
      <p:sp>
        <p:nvSpPr>
          <p:cNvPr id="6" name="Signe de multiplication 5">
            <a:extLst>
              <a:ext uri="{FF2B5EF4-FFF2-40B4-BE49-F238E27FC236}">
                <a16:creationId xmlns:a16="http://schemas.microsoft.com/office/drawing/2014/main" id="{CFEE462C-7561-A266-0734-EE4218783889}"/>
              </a:ext>
            </a:extLst>
          </p:cNvPr>
          <p:cNvSpPr/>
          <p:nvPr/>
        </p:nvSpPr>
        <p:spPr>
          <a:xfrm>
            <a:off x="8138451" y="3897448"/>
            <a:ext cx="469424" cy="629747"/>
          </a:xfrm>
          <a:prstGeom prst="mathMultiply">
            <a:avLst/>
          </a:prstGeom>
          <a:solidFill>
            <a:srgbClr val="324485"/>
          </a:solidFill>
          <a:ln>
            <a:solidFill>
              <a:srgbClr val="32448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6554154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Image 6">
            <a:extLst>
              <a:ext uri="{FF2B5EF4-FFF2-40B4-BE49-F238E27FC236}">
                <a16:creationId xmlns:a16="http://schemas.microsoft.com/office/drawing/2014/main" id="{7CFBA06C-72BD-DCAB-1016-399CD76F590C}"/>
              </a:ext>
            </a:extLst>
          </p:cNvPr>
          <p:cNvPicPr>
            <a:picLocks noChangeAspect="1"/>
          </p:cNvPicPr>
          <p:nvPr/>
        </p:nvPicPr>
        <p:blipFill rotWithShape="1">
          <a:blip r:embed="rId3">
            <a:extLst>
              <a:ext uri="{28A0092B-C50C-407E-A947-70E740481C1C}">
                <a14:useLocalDpi xmlns:a14="http://schemas.microsoft.com/office/drawing/2010/main" val="0"/>
              </a:ext>
            </a:extLst>
          </a:blip>
          <a:srcRect b="33046"/>
          <a:stretch/>
        </p:blipFill>
        <p:spPr>
          <a:xfrm>
            <a:off x="355676" y="5621073"/>
            <a:ext cx="1828648" cy="1236927"/>
          </a:xfrm>
          <a:prstGeom prst="rect">
            <a:avLst/>
          </a:prstGeom>
          <a:ln>
            <a:noFill/>
          </a:ln>
          <a:effectLst>
            <a:outerShdw blurRad="63500" algn="ctr" rotWithShape="0">
              <a:prstClr val="black">
                <a:alpha val="50000"/>
              </a:prstClr>
            </a:outerShdw>
          </a:effectLst>
        </p:spPr>
      </p:pic>
      <p:sp>
        <p:nvSpPr>
          <p:cNvPr id="10" name="Rectangle 9">
            <a:extLst>
              <a:ext uri="{FF2B5EF4-FFF2-40B4-BE49-F238E27FC236}">
                <a16:creationId xmlns:a16="http://schemas.microsoft.com/office/drawing/2014/main" id="{58AC74DC-309A-29C3-8DD2-5E843FB65B97}"/>
              </a:ext>
            </a:extLst>
          </p:cNvPr>
          <p:cNvSpPr/>
          <p:nvPr/>
        </p:nvSpPr>
        <p:spPr>
          <a:xfrm>
            <a:off x="0" y="0"/>
            <a:ext cx="241376" cy="6858000"/>
          </a:xfrm>
          <a:prstGeom prst="rect">
            <a:avLst/>
          </a:prstGeom>
          <a:solidFill>
            <a:srgbClr val="32448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ZoneTexte 5">
            <a:extLst>
              <a:ext uri="{FF2B5EF4-FFF2-40B4-BE49-F238E27FC236}">
                <a16:creationId xmlns:a16="http://schemas.microsoft.com/office/drawing/2014/main" id="{0EFDACBB-9744-746C-13CC-20B266E05EFC}"/>
              </a:ext>
            </a:extLst>
          </p:cNvPr>
          <p:cNvSpPr txBox="1"/>
          <p:nvPr/>
        </p:nvSpPr>
        <p:spPr>
          <a:xfrm>
            <a:off x="1981124" y="1775529"/>
            <a:ext cx="2697726" cy="369332"/>
          </a:xfrm>
          <a:prstGeom prst="rect">
            <a:avLst/>
          </a:prstGeom>
          <a:noFill/>
        </p:spPr>
        <p:txBody>
          <a:bodyPr wrap="none" rtlCol="0">
            <a:spAutoFit/>
          </a:bodyPr>
          <a:lstStyle/>
          <a:p>
            <a:r>
              <a:rPr lang="fr-FR" dirty="0"/>
              <a:t>Qui ? La maîtrise d’œuvre ;</a:t>
            </a:r>
          </a:p>
        </p:txBody>
      </p:sp>
      <p:sp>
        <p:nvSpPr>
          <p:cNvPr id="8" name="ZoneTexte 7">
            <a:extLst>
              <a:ext uri="{FF2B5EF4-FFF2-40B4-BE49-F238E27FC236}">
                <a16:creationId xmlns:a16="http://schemas.microsoft.com/office/drawing/2014/main" id="{CE857155-1325-3172-5183-E353718B403E}"/>
              </a:ext>
            </a:extLst>
          </p:cNvPr>
          <p:cNvSpPr txBox="1"/>
          <p:nvPr/>
        </p:nvSpPr>
        <p:spPr>
          <a:xfrm>
            <a:off x="1981124" y="2144861"/>
            <a:ext cx="3053465" cy="369332"/>
          </a:xfrm>
          <a:prstGeom prst="rect">
            <a:avLst/>
          </a:prstGeom>
          <a:noFill/>
        </p:spPr>
        <p:txBody>
          <a:bodyPr wrap="none" rtlCol="0">
            <a:spAutoFit/>
          </a:bodyPr>
          <a:lstStyle/>
          <a:p>
            <a:r>
              <a:rPr lang="fr-FR" dirty="0"/>
              <a:t>Quand? 5 jours après les OPR ;</a:t>
            </a:r>
          </a:p>
        </p:txBody>
      </p:sp>
      <p:sp>
        <p:nvSpPr>
          <p:cNvPr id="9" name="ZoneTexte 8">
            <a:extLst>
              <a:ext uri="{FF2B5EF4-FFF2-40B4-BE49-F238E27FC236}">
                <a16:creationId xmlns:a16="http://schemas.microsoft.com/office/drawing/2014/main" id="{905D8763-9492-0A3C-23ED-F0342FBA2D59}"/>
              </a:ext>
            </a:extLst>
          </p:cNvPr>
          <p:cNvSpPr txBox="1"/>
          <p:nvPr/>
        </p:nvSpPr>
        <p:spPr>
          <a:xfrm>
            <a:off x="1981124" y="2514193"/>
            <a:ext cx="6924140" cy="369332"/>
          </a:xfrm>
          <a:prstGeom prst="rect">
            <a:avLst/>
          </a:prstGeom>
          <a:noFill/>
        </p:spPr>
        <p:txBody>
          <a:bodyPr wrap="none" rtlCol="0">
            <a:spAutoFit/>
          </a:bodyPr>
          <a:lstStyle/>
          <a:p>
            <a:r>
              <a:rPr lang="fr-FR" dirty="0"/>
              <a:t>Quoi ? Transmission du PV et de sa proposition concernant la réception ;</a:t>
            </a:r>
          </a:p>
        </p:txBody>
      </p:sp>
      <p:sp>
        <p:nvSpPr>
          <p:cNvPr id="11" name="ZoneTexte 10">
            <a:extLst>
              <a:ext uri="{FF2B5EF4-FFF2-40B4-BE49-F238E27FC236}">
                <a16:creationId xmlns:a16="http://schemas.microsoft.com/office/drawing/2014/main" id="{FFD04CCD-320A-7D90-4E48-4A7E291AC915}"/>
              </a:ext>
            </a:extLst>
          </p:cNvPr>
          <p:cNvSpPr txBox="1"/>
          <p:nvPr/>
        </p:nvSpPr>
        <p:spPr>
          <a:xfrm>
            <a:off x="1066799" y="842822"/>
            <a:ext cx="6055896" cy="461665"/>
          </a:xfrm>
          <a:prstGeom prst="rect">
            <a:avLst/>
          </a:prstGeom>
          <a:solidFill>
            <a:srgbClr val="EF3F4B"/>
          </a:solidFill>
        </p:spPr>
        <p:txBody>
          <a:bodyPr wrap="square" rtlCol="0">
            <a:spAutoFit/>
          </a:bodyPr>
          <a:lstStyle/>
          <a:p>
            <a:r>
              <a:rPr lang="fr-FR" sz="2400" b="1" dirty="0">
                <a:solidFill>
                  <a:schemeClr val="bg1"/>
                </a:solidFill>
              </a:rPr>
              <a:t>Information et décision du maitre d’ouvrage : </a:t>
            </a:r>
          </a:p>
        </p:txBody>
      </p:sp>
    </p:spTree>
    <p:extLst>
      <p:ext uri="{BB962C8B-B14F-4D97-AF65-F5344CB8AC3E}">
        <p14:creationId xmlns:p14="http://schemas.microsoft.com/office/powerpoint/2010/main" val="37320278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Image 6">
            <a:extLst>
              <a:ext uri="{FF2B5EF4-FFF2-40B4-BE49-F238E27FC236}">
                <a16:creationId xmlns:a16="http://schemas.microsoft.com/office/drawing/2014/main" id="{7CFBA06C-72BD-DCAB-1016-399CD76F590C}"/>
              </a:ext>
            </a:extLst>
          </p:cNvPr>
          <p:cNvPicPr>
            <a:picLocks noChangeAspect="1"/>
          </p:cNvPicPr>
          <p:nvPr/>
        </p:nvPicPr>
        <p:blipFill rotWithShape="1">
          <a:blip r:embed="rId3">
            <a:extLst>
              <a:ext uri="{28A0092B-C50C-407E-A947-70E740481C1C}">
                <a14:useLocalDpi xmlns:a14="http://schemas.microsoft.com/office/drawing/2010/main" val="0"/>
              </a:ext>
            </a:extLst>
          </a:blip>
          <a:srcRect b="33046"/>
          <a:stretch/>
        </p:blipFill>
        <p:spPr>
          <a:xfrm>
            <a:off x="355676" y="5621073"/>
            <a:ext cx="1828648" cy="1236927"/>
          </a:xfrm>
          <a:prstGeom prst="rect">
            <a:avLst/>
          </a:prstGeom>
          <a:ln>
            <a:noFill/>
          </a:ln>
          <a:effectLst>
            <a:outerShdw blurRad="63500" algn="ctr" rotWithShape="0">
              <a:prstClr val="black">
                <a:alpha val="50000"/>
              </a:prstClr>
            </a:outerShdw>
          </a:effectLst>
        </p:spPr>
      </p:pic>
      <p:sp>
        <p:nvSpPr>
          <p:cNvPr id="10" name="Rectangle 9">
            <a:extLst>
              <a:ext uri="{FF2B5EF4-FFF2-40B4-BE49-F238E27FC236}">
                <a16:creationId xmlns:a16="http://schemas.microsoft.com/office/drawing/2014/main" id="{58AC74DC-309A-29C3-8DD2-5E843FB65B97}"/>
              </a:ext>
            </a:extLst>
          </p:cNvPr>
          <p:cNvSpPr/>
          <p:nvPr/>
        </p:nvSpPr>
        <p:spPr>
          <a:xfrm>
            <a:off x="0" y="0"/>
            <a:ext cx="241376" cy="6858000"/>
          </a:xfrm>
          <a:prstGeom prst="rect">
            <a:avLst/>
          </a:prstGeom>
          <a:solidFill>
            <a:srgbClr val="32448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ZoneTexte 3">
            <a:extLst>
              <a:ext uri="{FF2B5EF4-FFF2-40B4-BE49-F238E27FC236}">
                <a16:creationId xmlns:a16="http://schemas.microsoft.com/office/drawing/2014/main" id="{74D5D76A-9B7C-7646-912A-0CB4E668CDF0}"/>
              </a:ext>
            </a:extLst>
          </p:cNvPr>
          <p:cNvSpPr txBox="1"/>
          <p:nvPr/>
        </p:nvSpPr>
        <p:spPr>
          <a:xfrm>
            <a:off x="1066800" y="842822"/>
            <a:ext cx="6019405" cy="461665"/>
          </a:xfrm>
          <a:prstGeom prst="rect">
            <a:avLst/>
          </a:prstGeom>
          <a:solidFill>
            <a:srgbClr val="EF3F4B"/>
          </a:solidFill>
        </p:spPr>
        <p:txBody>
          <a:bodyPr wrap="none" rtlCol="0">
            <a:spAutoFit/>
          </a:bodyPr>
          <a:lstStyle/>
          <a:p>
            <a:r>
              <a:rPr lang="fr-FR" sz="2400" b="1" dirty="0">
                <a:solidFill>
                  <a:schemeClr val="bg1"/>
                </a:solidFill>
              </a:rPr>
              <a:t>Information et décision du maitre d’ouvrage : </a:t>
            </a:r>
          </a:p>
        </p:txBody>
      </p:sp>
      <p:sp>
        <p:nvSpPr>
          <p:cNvPr id="2" name="Rectangle : coins arrondis 1">
            <a:extLst>
              <a:ext uri="{FF2B5EF4-FFF2-40B4-BE49-F238E27FC236}">
                <a16:creationId xmlns:a16="http://schemas.microsoft.com/office/drawing/2014/main" id="{5E49BA2C-6F51-200E-4B23-2797E7D5EE90}"/>
              </a:ext>
            </a:extLst>
          </p:cNvPr>
          <p:cNvSpPr/>
          <p:nvPr/>
        </p:nvSpPr>
        <p:spPr>
          <a:xfrm>
            <a:off x="827541" y="2684243"/>
            <a:ext cx="1159933" cy="6350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fr-FR" dirty="0"/>
              <a:t>Titulaire</a:t>
            </a:r>
          </a:p>
        </p:txBody>
      </p:sp>
      <p:sp>
        <p:nvSpPr>
          <p:cNvPr id="3" name="Rectangle : coins arrondis 2">
            <a:extLst>
              <a:ext uri="{FF2B5EF4-FFF2-40B4-BE49-F238E27FC236}">
                <a16:creationId xmlns:a16="http://schemas.microsoft.com/office/drawing/2014/main" id="{BB34A651-2562-BC7E-EE2A-00BEE0AB9FF3}"/>
              </a:ext>
            </a:extLst>
          </p:cNvPr>
          <p:cNvSpPr/>
          <p:nvPr/>
        </p:nvSpPr>
        <p:spPr>
          <a:xfrm>
            <a:off x="2801057" y="2049243"/>
            <a:ext cx="1159933" cy="6350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fr-FR" dirty="0"/>
              <a:t>Acheteur</a:t>
            </a:r>
          </a:p>
        </p:txBody>
      </p:sp>
      <p:sp>
        <p:nvSpPr>
          <p:cNvPr id="5" name="Rectangle : coins arrondis 4">
            <a:extLst>
              <a:ext uri="{FF2B5EF4-FFF2-40B4-BE49-F238E27FC236}">
                <a16:creationId xmlns:a16="http://schemas.microsoft.com/office/drawing/2014/main" id="{A3F37B8C-D6F6-846A-E2E9-50F8D67B1827}"/>
              </a:ext>
            </a:extLst>
          </p:cNvPr>
          <p:cNvSpPr/>
          <p:nvPr/>
        </p:nvSpPr>
        <p:spPr>
          <a:xfrm>
            <a:off x="2801056" y="3329317"/>
            <a:ext cx="1159933" cy="6350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fr-FR" dirty="0"/>
              <a:t>Maîtrise d’</a:t>
            </a:r>
            <a:r>
              <a:rPr lang="fr-FR" dirty="0" err="1"/>
              <a:t>oeuvre</a:t>
            </a:r>
            <a:endParaRPr lang="fr-FR" dirty="0"/>
          </a:p>
        </p:txBody>
      </p:sp>
      <p:cxnSp>
        <p:nvCxnSpPr>
          <p:cNvPr id="8" name="Connecteur droit avec flèche 7">
            <a:extLst>
              <a:ext uri="{FF2B5EF4-FFF2-40B4-BE49-F238E27FC236}">
                <a16:creationId xmlns:a16="http://schemas.microsoft.com/office/drawing/2014/main" id="{F1AC3C75-63C7-9DFB-F90A-A57E87EC8164}"/>
              </a:ext>
            </a:extLst>
          </p:cNvPr>
          <p:cNvCxnSpPr>
            <a:cxnSpLocks/>
          </p:cNvCxnSpPr>
          <p:nvPr/>
        </p:nvCxnSpPr>
        <p:spPr>
          <a:xfrm flipV="1">
            <a:off x="1987473" y="2366743"/>
            <a:ext cx="783015" cy="44091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 name="Connecteur droit avec flèche 10">
            <a:extLst>
              <a:ext uri="{FF2B5EF4-FFF2-40B4-BE49-F238E27FC236}">
                <a16:creationId xmlns:a16="http://schemas.microsoft.com/office/drawing/2014/main" id="{2DA796D9-634B-A35C-1F9F-11C64AC84C6B}"/>
              </a:ext>
            </a:extLst>
          </p:cNvPr>
          <p:cNvCxnSpPr>
            <a:cxnSpLocks/>
          </p:cNvCxnSpPr>
          <p:nvPr/>
        </p:nvCxnSpPr>
        <p:spPr>
          <a:xfrm>
            <a:off x="1987473" y="3211317"/>
            <a:ext cx="783015" cy="42195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4" name="ZoneTexte 13">
            <a:extLst>
              <a:ext uri="{FF2B5EF4-FFF2-40B4-BE49-F238E27FC236}">
                <a16:creationId xmlns:a16="http://schemas.microsoft.com/office/drawing/2014/main" id="{CA2F5FDD-8320-8AC5-A5D1-8BA3C62D1968}"/>
              </a:ext>
            </a:extLst>
          </p:cNvPr>
          <p:cNvSpPr txBox="1"/>
          <p:nvPr/>
        </p:nvSpPr>
        <p:spPr>
          <a:xfrm>
            <a:off x="2109777" y="2863243"/>
            <a:ext cx="691279" cy="276999"/>
          </a:xfrm>
          <a:prstGeom prst="rect">
            <a:avLst/>
          </a:prstGeom>
          <a:solidFill>
            <a:srgbClr val="EF3F4B"/>
          </a:solidFill>
        </p:spPr>
        <p:txBody>
          <a:bodyPr wrap="none" rtlCol="0">
            <a:spAutoFit/>
          </a:bodyPr>
          <a:lstStyle/>
          <a:p>
            <a:r>
              <a:rPr lang="fr-FR" sz="1200" b="1" dirty="0">
                <a:solidFill>
                  <a:schemeClr val="bg1"/>
                </a:solidFill>
              </a:rPr>
              <a:t>informe</a:t>
            </a:r>
          </a:p>
        </p:txBody>
      </p:sp>
      <p:cxnSp>
        <p:nvCxnSpPr>
          <p:cNvPr id="17" name="Connecteur droit avec flèche 16">
            <a:extLst>
              <a:ext uri="{FF2B5EF4-FFF2-40B4-BE49-F238E27FC236}">
                <a16:creationId xmlns:a16="http://schemas.microsoft.com/office/drawing/2014/main" id="{5282A338-8ABB-3210-3EE1-D0D5F82BD6CB}"/>
              </a:ext>
            </a:extLst>
          </p:cNvPr>
          <p:cNvCxnSpPr>
            <a:cxnSpLocks/>
            <a:endCxn id="22" idx="1"/>
          </p:cNvCxnSpPr>
          <p:nvPr/>
        </p:nvCxnSpPr>
        <p:spPr>
          <a:xfrm flipV="1">
            <a:off x="3991557" y="3073148"/>
            <a:ext cx="887145" cy="476626"/>
          </a:xfrm>
          <a:prstGeom prst="straightConnector1">
            <a:avLst/>
          </a:prstGeom>
          <a:ln w="9525" cap="flat" cmpd="sng" algn="ctr">
            <a:solidFill>
              <a:schemeClr val="accent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18" name="Connecteur droit avec flèche 17">
            <a:extLst>
              <a:ext uri="{FF2B5EF4-FFF2-40B4-BE49-F238E27FC236}">
                <a16:creationId xmlns:a16="http://schemas.microsoft.com/office/drawing/2014/main" id="{E8A3777A-E82B-A1A0-7F01-2099D2A0446A}"/>
              </a:ext>
            </a:extLst>
          </p:cNvPr>
          <p:cNvCxnSpPr>
            <a:cxnSpLocks/>
            <a:endCxn id="20" idx="1"/>
          </p:cNvCxnSpPr>
          <p:nvPr/>
        </p:nvCxnSpPr>
        <p:spPr>
          <a:xfrm>
            <a:off x="3991557" y="3802526"/>
            <a:ext cx="886612" cy="39136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0" name="Rectangle : coins arrondis 19">
            <a:extLst>
              <a:ext uri="{FF2B5EF4-FFF2-40B4-BE49-F238E27FC236}">
                <a16:creationId xmlns:a16="http://schemas.microsoft.com/office/drawing/2014/main" id="{74386311-8D37-3541-7FF5-83B6AB2D3EC2}"/>
              </a:ext>
            </a:extLst>
          </p:cNvPr>
          <p:cNvSpPr/>
          <p:nvPr/>
        </p:nvSpPr>
        <p:spPr>
          <a:xfrm>
            <a:off x="4878169" y="3876389"/>
            <a:ext cx="1159933" cy="6350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fr-FR" dirty="0"/>
              <a:t>Titulaire</a:t>
            </a:r>
          </a:p>
        </p:txBody>
      </p:sp>
      <p:sp>
        <p:nvSpPr>
          <p:cNvPr id="22" name="Rectangle : coins arrondis 21">
            <a:extLst>
              <a:ext uri="{FF2B5EF4-FFF2-40B4-BE49-F238E27FC236}">
                <a16:creationId xmlns:a16="http://schemas.microsoft.com/office/drawing/2014/main" id="{948B2199-5E9B-4E03-5767-B974184E27F4}"/>
              </a:ext>
            </a:extLst>
          </p:cNvPr>
          <p:cNvSpPr/>
          <p:nvPr/>
        </p:nvSpPr>
        <p:spPr>
          <a:xfrm>
            <a:off x="4878702" y="2755648"/>
            <a:ext cx="1159933" cy="6350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fr-FR" dirty="0"/>
              <a:t>Acheteur</a:t>
            </a:r>
          </a:p>
        </p:txBody>
      </p:sp>
      <p:sp>
        <p:nvSpPr>
          <p:cNvPr id="23" name="ZoneTexte 22">
            <a:extLst>
              <a:ext uri="{FF2B5EF4-FFF2-40B4-BE49-F238E27FC236}">
                <a16:creationId xmlns:a16="http://schemas.microsoft.com/office/drawing/2014/main" id="{9360E7CE-DE53-F66D-5EA6-79FA77280BEB}"/>
              </a:ext>
            </a:extLst>
          </p:cNvPr>
          <p:cNvSpPr txBox="1"/>
          <p:nvPr/>
        </p:nvSpPr>
        <p:spPr>
          <a:xfrm>
            <a:off x="4110525" y="3537651"/>
            <a:ext cx="810286" cy="276999"/>
          </a:xfrm>
          <a:prstGeom prst="rect">
            <a:avLst/>
          </a:prstGeom>
          <a:solidFill>
            <a:srgbClr val="EF3F4B"/>
          </a:solidFill>
        </p:spPr>
        <p:txBody>
          <a:bodyPr wrap="none" rtlCol="0">
            <a:spAutoFit/>
          </a:bodyPr>
          <a:lstStyle/>
          <a:p>
            <a:r>
              <a:rPr lang="fr-FR" sz="1200" b="1" dirty="0">
                <a:solidFill>
                  <a:schemeClr val="bg1"/>
                </a:solidFill>
              </a:rPr>
              <a:t>convoque</a:t>
            </a:r>
          </a:p>
        </p:txBody>
      </p:sp>
      <p:sp>
        <p:nvSpPr>
          <p:cNvPr id="35" name="Rectangle : coins arrondis 34">
            <a:extLst>
              <a:ext uri="{FF2B5EF4-FFF2-40B4-BE49-F238E27FC236}">
                <a16:creationId xmlns:a16="http://schemas.microsoft.com/office/drawing/2014/main" id="{C54A130F-6C66-F920-176A-A55EB36B724B}"/>
              </a:ext>
            </a:extLst>
          </p:cNvPr>
          <p:cNvSpPr/>
          <p:nvPr/>
        </p:nvSpPr>
        <p:spPr>
          <a:xfrm>
            <a:off x="6153367" y="2755648"/>
            <a:ext cx="990600" cy="1755741"/>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fr-FR" dirty="0"/>
              <a:t>Procès-verbal OPR</a:t>
            </a:r>
          </a:p>
        </p:txBody>
      </p:sp>
      <p:sp>
        <p:nvSpPr>
          <p:cNvPr id="6" name="Rectangle : coins arrondis 5">
            <a:extLst>
              <a:ext uri="{FF2B5EF4-FFF2-40B4-BE49-F238E27FC236}">
                <a16:creationId xmlns:a16="http://schemas.microsoft.com/office/drawing/2014/main" id="{5DF39209-1572-7EAC-86B1-EC0915D1DAB1}"/>
              </a:ext>
            </a:extLst>
          </p:cNvPr>
          <p:cNvSpPr/>
          <p:nvPr/>
        </p:nvSpPr>
        <p:spPr>
          <a:xfrm>
            <a:off x="7386997" y="2902651"/>
            <a:ext cx="1159933" cy="6350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fr-FR" dirty="0"/>
              <a:t>Maîtrise d’</a:t>
            </a:r>
            <a:r>
              <a:rPr lang="fr-FR" dirty="0" err="1"/>
              <a:t>oeuvre</a:t>
            </a:r>
            <a:endParaRPr lang="fr-FR" dirty="0"/>
          </a:p>
        </p:txBody>
      </p:sp>
      <p:sp>
        <p:nvSpPr>
          <p:cNvPr id="12" name="Flèche : droite 11">
            <a:extLst>
              <a:ext uri="{FF2B5EF4-FFF2-40B4-BE49-F238E27FC236}">
                <a16:creationId xmlns:a16="http://schemas.microsoft.com/office/drawing/2014/main" id="{3934C354-0CAF-7573-9D0F-88327C83DC36}"/>
              </a:ext>
            </a:extLst>
          </p:cNvPr>
          <p:cNvSpPr/>
          <p:nvPr/>
        </p:nvSpPr>
        <p:spPr>
          <a:xfrm>
            <a:off x="7172742" y="3606421"/>
            <a:ext cx="271840" cy="190122"/>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5" name="Connecteur droit avec flèche 14">
            <a:extLst>
              <a:ext uri="{FF2B5EF4-FFF2-40B4-BE49-F238E27FC236}">
                <a16:creationId xmlns:a16="http://schemas.microsoft.com/office/drawing/2014/main" id="{B71E87B6-A54B-47A9-05F7-ACEB8A9EE9F7}"/>
              </a:ext>
            </a:extLst>
          </p:cNvPr>
          <p:cNvCxnSpPr>
            <a:cxnSpLocks/>
            <a:stCxn id="6" idx="3"/>
          </p:cNvCxnSpPr>
          <p:nvPr/>
        </p:nvCxnSpPr>
        <p:spPr>
          <a:xfrm>
            <a:off x="8546930" y="3220151"/>
            <a:ext cx="987706" cy="20884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9" name="ZoneTexte 18">
            <a:extLst>
              <a:ext uri="{FF2B5EF4-FFF2-40B4-BE49-F238E27FC236}">
                <a16:creationId xmlns:a16="http://schemas.microsoft.com/office/drawing/2014/main" id="{E6A206C7-5DDA-36C1-26C4-CA5B01509C31}"/>
              </a:ext>
            </a:extLst>
          </p:cNvPr>
          <p:cNvSpPr txBox="1"/>
          <p:nvPr/>
        </p:nvSpPr>
        <p:spPr>
          <a:xfrm>
            <a:off x="8628350" y="3562615"/>
            <a:ext cx="691279" cy="276999"/>
          </a:xfrm>
          <a:prstGeom prst="rect">
            <a:avLst/>
          </a:prstGeom>
          <a:solidFill>
            <a:srgbClr val="EF3F4B"/>
          </a:solidFill>
        </p:spPr>
        <p:txBody>
          <a:bodyPr wrap="none" rtlCol="0">
            <a:spAutoFit/>
          </a:bodyPr>
          <a:lstStyle/>
          <a:p>
            <a:r>
              <a:rPr lang="fr-FR" sz="1200" b="1" dirty="0">
                <a:solidFill>
                  <a:schemeClr val="bg1"/>
                </a:solidFill>
              </a:rPr>
              <a:t>informe</a:t>
            </a:r>
          </a:p>
        </p:txBody>
      </p:sp>
      <p:sp>
        <p:nvSpPr>
          <p:cNvPr id="21" name="Rectangle : coins arrondis 20">
            <a:extLst>
              <a:ext uri="{FF2B5EF4-FFF2-40B4-BE49-F238E27FC236}">
                <a16:creationId xmlns:a16="http://schemas.microsoft.com/office/drawing/2014/main" id="{E644ED68-54BE-E560-C9D6-63129C061ACF}"/>
              </a:ext>
            </a:extLst>
          </p:cNvPr>
          <p:cNvSpPr/>
          <p:nvPr/>
        </p:nvSpPr>
        <p:spPr>
          <a:xfrm>
            <a:off x="9534636" y="3364566"/>
            <a:ext cx="1159933" cy="6350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fr-FR" dirty="0"/>
              <a:t>Acheteur</a:t>
            </a:r>
          </a:p>
        </p:txBody>
      </p:sp>
      <p:cxnSp>
        <p:nvCxnSpPr>
          <p:cNvPr id="50" name="Connecteur droit 49">
            <a:extLst>
              <a:ext uri="{FF2B5EF4-FFF2-40B4-BE49-F238E27FC236}">
                <a16:creationId xmlns:a16="http://schemas.microsoft.com/office/drawing/2014/main" id="{B241B378-26E8-B509-062A-6DF1AFC9B34C}"/>
              </a:ext>
            </a:extLst>
          </p:cNvPr>
          <p:cNvCxnSpPr/>
          <p:nvPr/>
        </p:nvCxnSpPr>
        <p:spPr>
          <a:xfrm>
            <a:off x="8999863" y="3852778"/>
            <a:ext cx="8875" cy="682221"/>
          </a:xfrm>
          <a:prstGeom prst="line">
            <a:avLst/>
          </a:prstGeom>
          <a:ln w="9525" cap="flat" cmpd="sng" algn="ctr">
            <a:solidFill>
              <a:schemeClr val="dk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51" name="Rectangle : coins arrondis 50">
            <a:extLst>
              <a:ext uri="{FF2B5EF4-FFF2-40B4-BE49-F238E27FC236}">
                <a16:creationId xmlns:a16="http://schemas.microsoft.com/office/drawing/2014/main" id="{BFDCABDF-3CE1-2D49-C1F8-ED8E03AFD172}"/>
              </a:ext>
            </a:extLst>
          </p:cNvPr>
          <p:cNvSpPr/>
          <p:nvPr/>
        </p:nvSpPr>
        <p:spPr>
          <a:xfrm>
            <a:off x="8556555" y="4548163"/>
            <a:ext cx="904365" cy="536425"/>
          </a:xfrm>
          <a:prstGeom prst="roundRect">
            <a:avLst/>
          </a:prstGeom>
          <a:solidFill>
            <a:schemeClr val="accent6">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fr-FR" sz="1200" dirty="0">
                <a:solidFill>
                  <a:schemeClr val="tx1"/>
                </a:solidFill>
              </a:rPr>
              <a:t>5 jours après les OPR</a:t>
            </a:r>
          </a:p>
        </p:txBody>
      </p:sp>
      <p:cxnSp>
        <p:nvCxnSpPr>
          <p:cNvPr id="52" name="Connecteur droit 51">
            <a:extLst>
              <a:ext uri="{FF2B5EF4-FFF2-40B4-BE49-F238E27FC236}">
                <a16:creationId xmlns:a16="http://schemas.microsoft.com/office/drawing/2014/main" id="{C78C7FD4-330B-D091-1DC7-55D6A2055EB6}"/>
              </a:ext>
            </a:extLst>
          </p:cNvPr>
          <p:cNvCxnSpPr>
            <a:cxnSpLocks/>
          </p:cNvCxnSpPr>
          <p:nvPr/>
        </p:nvCxnSpPr>
        <p:spPr>
          <a:xfrm>
            <a:off x="4515668" y="3814650"/>
            <a:ext cx="0" cy="882994"/>
          </a:xfrm>
          <a:prstGeom prst="line">
            <a:avLst/>
          </a:prstGeom>
          <a:ln w="9525" cap="flat" cmpd="sng" algn="ctr">
            <a:solidFill>
              <a:schemeClr val="dk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53" name="Rectangle : coins arrondis 52">
            <a:extLst>
              <a:ext uri="{FF2B5EF4-FFF2-40B4-BE49-F238E27FC236}">
                <a16:creationId xmlns:a16="http://schemas.microsoft.com/office/drawing/2014/main" id="{90B32984-8DCC-17FE-26BF-DB1000CDC62D}"/>
              </a:ext>
            </a:extLst>
          </p:cNvPr>
          <p:cNvSpPr/>
          <p:nvPr/>
        </p:nvSpPr>
        <p:spPr>
          <a:xfrm>
            <a:off x="4072362" y="4697644"/>
            <a:ext cx="886612" cy="461665"/>
          </a:xfrm>
          <a:prstGeom prst="roundRect">
            <a:avLst/>
          </a:prstGeom>
          <a:solidFill>
            <a:schemeClr val="accent6">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fr-FR" sz="1200" dirty="0">
                <a:solidFill>
                  <a:schemeClr val="tx1"/>
                </a:solidFill>
              </a:rPr>
              <a:t>Délai de 20 jours</a:t>
            </a:r>
          </a:p>
        </p:txBody>
      </p:sp>
    </p:spTree>
    <p:extLst>
      <p:ext uri="{BB962C8B-B14F-4D97-AF65-F5344CB8AC3E}">
        <p14:creationId xmlns:p14="http://schemas.microsoft.com/office/powerpoint/2010/main" val="33811737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Image 6">
            <a:extLst>
              <a:ext uri="{FF2B5EF4-FFF2-40B4-BE49-F238E27FC236}">
                <a16:creationId xmlns:a16="http://schemas.microsoft.com/office/drawing/2014/main" id="{7CFBA06C-72BD-DCAB-1016-399CD76F590C}"/>
              </a:ext>
            </a:extLst>
          </p:cNvPr>
          <p:cNvPicPr>
            <a:picLocks noChangeAspect="1"/>
          </p:cNvPicPr>
          <p:nvPr/>
        </p:nvPicPr>
        <p:blipFill rotWithShape="1">
          <a:blip r:embed="rId3">
            <a:extLst>
              <a:ext uri="{28A0092B-C50C-407E-A947-70E740481C1C}">
                <a14:useLocalDpi xmlns:a14="http://schemas.microsoft.com/office/drawing/2010/main" val="0"/>
              </a:ext>
            </a:extLst>
          </a:blip>
          <a:srcRect b="33046"/>
          <a:stretch/>
        </p:blipFill>
        <p:spPr>
          <a:xfrm>
            <a:off x="355676" y="5621073"/>
            <a:ext cx="1828648" cy="1236927"/>
          </a:xfrm>
          <a:prstGeom prst="rect">
            <a:avLst/>
          </a:prstGeom>
          <a:ln>
            <a:noFill/>
          </a:ln>
          <a:effectLst>
            <a:outerShdw blurRad="63500" algn="ctr" rotWithShape="0">
              <a:prstClr val="black">
                <a:alpha val="50000"/>
              </a:prstClr>
            </a:outerShdw>
          </a:effectLst>
        </p:spPr>
      </p:pic>
      <p:sp>
        <p:nvSpPr>
          <p:cNvPr id="10" name="Rectangle 9">
            <a:extLst>
              <a:ext uri="{FF2B5EF4-FFF2-40B4-BE49-F238E27FC236}">
                <a16:creationId xmlns:a16="http://schemas.microsoft.com/office/drawing/2014/main" id="{58AC74DC-309A-29C3-8DD2-5E843FB65B97}"/>
              </a:ext>
            </a:extLst>
          </p:cNvPr>
          <p:cNvSpPr/>
          <p:nvPr/>
        </p:nvSpPr>
        <p:spPr>
          <a:xfrm>
            <a:off x="0" y="0"/>
            <a:ext cx="241376" cy="6858000"/>
          </a:xfrm>
          <a:prstGeom prst="rect">
            <a:avLst/>
          </a:prstGeom>
          <a:solidFill>
            <a:srgbClr val="32448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ZoneTexte 3">
            <a:extLst>
              <a:ext uri="{FF2B5EF4-FFF2-40B4-BE49-F238E27FC236}">
                <a16:creationId xmlns:a16="http://schemas.microsoft.com/office/drawing/2014/main" id="{74D5D76A-9B7C-7646-912A-0CB4E668CDF0}"/>
              </a:ext>
            </a:extLst>
          </p:cNvPr>
          <p:cNvSpPr txBox="1"/>
          <p:nvPr/>
        </p:nvSpPr>
        <p:spPr>
          <a:xfrm>
            <a:off x="1066800" y="842822"/>
            <a:ext cx="6019405" cy="461665"/>
          </a:xfrm>
          <a:prstGeom prst="rect">
            <a:avLst/>
          </a:prstGeom>
          <a:solidFill>
            <a:srgbClr val="EF3F4B"/>
          </a:solidFill>
        </p:spPr>
        <p:txBody>
          <a:bodyPr wrap="none" rtlCol="0">
            <a:spAutoFit/>
          </a:bodyPr>
          <a:lstStyle/>
          <a:p>
            <a:r>
              <a:rPr lang="fr-FR" sz="2400" b="1" dirty="0">
                <a:solidFill>
                  <a:schemeClr val="bg1"/>
                </a:solidFill>
              </a:rPr>
              <a:t>Information et décision du maitre d’ouvrage : </a:t>
            </a:r>
          </a:p>
        </p:txBody>
      </p:sp>
      <p:sp>
        <p:nvSpPr>
          <p:cNvPr id="2" name="Rectangle : coins arrondis 1">
            <a:extLst>
              <a:ext uri="{FF2B5EF4-FFF2-40B4-BE49-F238E27FC236}">
                <a16:creationId xmlns:a16="http://schemas.microsoft.com/office/drawing/2014/main" id="{5E49BA2C-6F51-200E-4B23-2797E7D5EE90}"/>
              </a:ext>
            </a:extLst>
          </p:cNvPr>
          <p:cNvSpPr/>
          <p:nvPr/>
        </p:nvSpPr>
        <p:spPr>
          <a:xfrm>
            <a:off x="827541" y="2684243"/>
            <a:ext cx="1159933" cy="6350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fr-FR" dirty="0"/>
              <a:t>Titulaire</a:t>
            </a:r>
          </a:p>
        </p:txBody>
      </p:sp>
      <p:sp>
        <p:nvSpPr>
          <p:cNvPr id="3" name="Rectangle : coins arrondis 2">
            <a:extLst>
              <a:ext uri="{FF2B5EF4-FFF2-40B4-BE49-F238E27FC236}">
                <a16:creationId xmlns:a16="http://schemas.microsoft.com/office/drawing/2014/main" id="{BB34A651-2562-BC7E-EE2A-00BEE0AB9FF3}"/>
              </a:ext>
            </a:extLst>
          </p:cNvPr>
          <p:cNvSpPr/>
          <p:nvPr/>
        </p:nvSpPr>
        <p:spPr>
          <a:xfrm>
            <a:off x="2801057" y="2049243"/>
            <a:ext cx="1159933" cy="6350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fr-FR" dirty="0"/>
              <a:t>Acheteur</a:t>
            </a:r>
          </a:p>
        </p:txBody>
      </p:sp>
      <p:sp>
        <p:nvSpPr>
          <p:cNvPr id="5" name="Rectangle : coins arrondis 4">
            <a:extLst>
              <a:ext uri="{FF2B5EF4-FFF2-40B4-BE49-F238E27FC236}">
                <a16:creationId xmlns:a16="http://schemas.microsoft.com/office/drawing/2014/main" id="{A3F37B8C-D6F6-846A-E2E9-50F8D67B1827}"/>
              </a:ext>
            </a:extLst>
          </p:cNvPr>
          <p:cNvSpPr/>
          <p:nvPr/>
        </p:nvSpPr>
        <p:spPr>
          <a:xfrm>
            <a:off x="2801056" y="3329317"/>
            <a:ext cx="1159933" cy="6350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fr-FR" dirty="0"/>
              <a:t>Maîtrise d’</a:t>
            </a:r>
            <a:r>
              <a:rPr lang="fr-FR" dirty="0" err="1"/>
              <a:t>oeuvre</a:t>
            </a:r>
            <a:endParaRPr lang="fr-FR" dirty="0"/>
          </a:p>
        </p:txBody>
      </p:sp>
      <p:cxnSp>
        <p:nvCxnSpPr>
          <p:cNvPr id="8" name="Connecteur droit avec flèche 7">
            <a:extLst>
              <a:ext uri="{FF2B5EF4-FFF2-40B4-BE49-F238E27FC236}">
                <a16:creationId xmlns:a16="http://schemas.microsoft.com/office/drawing/2014/main" id="{F1AC3C75-63C7-9DFB-F90A-A57E87EC8164}"/>
              </a:ext>
            </a:extLst>
          </p:cNvPr>
          <p:cNvCxnSpPr>
            <a:cxnSpLocks/>
          </p:cNvCxnSpPr>
          <p:nvPr/>
        </p:nvCxnSpPr>
        <p:spPr>
          <a:xfrm flipV="1">
            <a:off x="1987473" y="2366743"/>
            <a:ext cx="783015" cy="44091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 name="Connecteur droit avec flèche 10">
            <a:extLst>
              <a:ext uri="{FF2B5EF4-FFF2-40B4-BE49-F238E27FC236}">
                <a16:creationId xmlns:a16="http://schemas.microsoft.com/office/drawing/2014/main" id="{2DA796D9-634B-A35C-1F9F-11C64AC84C6B}"/>
              </a:ext>
            </a:extLst>
          </p:cNvPr>
          <p:cNvCxnSpPr>
            <a:cxnSpLocks/>
          </p:cNvCxnSpPr>
          <p:nvPr/>
        </p:nvCxnSpPr>
        <p:spPr>
          <a:xfrm>
            <a:off x="1987473" y="3211317"/>
            <a:ext cx="783015" cy="42195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4" name="ZoneTexte 13">
            <a:extLst>
              <a:ext uri="{FF2B5EF4-FFF2-40B4-BE49-F238E27FC236}">
                <a16:creationId xmlns:a16="http://schemas.microsoft.com/office/drawing/2014/main" id="{CA2F5FDD-8320-8AC5-A5D1-8BA3C62D1968}"/>
              </a:ext>
            </a:extLst>
          </p:cNvPr>
          <p:cNvSpPr txBox="1"/>
          <p:nvPr/>
        </p:nvSpPr>
        <p:spPr>
          <a:xfrm>
            <a:off x="2109777" y="2863243"/>
            <a:ext cx="691279" cy="276999"/>
          </a:xfrm>
          <a:prstGeom prst="rect">
            <a:avLst/>
          </a:prstGeom>
          <a:solidFill>
            <a:srgbClr val="EF3F4B"/>
          </a:solidFill>
        </p:spPr>
        <p:txBody>
          <a:bodyPr wrap="none" rtlCol="0">
            <a:spAutoFit/>
          </a:bodyPr>
          <a:lstStyle/>
          <a:p>
            <a:r>
              <a:rPr lang="fr-FR" sz="1200" b="1" dirty="0">
                <a:solidFill>
                  <a:schemeClr val="bg1"/>
                </a:solidFill>
              </a:rPr>
              <a:t>informe</a:t>
            </a:r>
          </a:p>
        </p:txBody>
      </p:sp>
      <p:cxnSp>
        <p:nvCxnSpPr>
          <p:cNvPr id="17" name="Connecteur droit avec flèche 16">
            <a:extLst>
              <a:ext uri="{FF2B5EF4-FFF2-40B4-BE49-F238E27FC236}">
                <a16:creationId xmlns:a16="http://schemas.microsoft.com/office/drawing/2014/main" id="{5282A338-8ABB-3210-3EE1-D0D5F82BD6CB}"/>
              </a:ext>
            </a:extLst>
          </p:cNvPr>
          <p:cNvCxnSpPr>
            <a:cxnSpLocks/>
            <a:endCxn id="22" idx="1"/>
          </p:cNvCxnSpPr>
          <p:nvPr/>
        </p:nvCxnSpPr>
        <p:spPr>
          <a:xfrm flipV="1">
            <a:off x="3991557" y="3073148"/>
            <a:ext cx="887145" cy="476626"/>
          </a:xfrm>
          <a:prstGeom prst="straightConnector1">
            <a:avLst/>
          </a:prstGeom>
          <a:ln w="9525" cap="flat" cmpd="sng" algn="ctr">
            <a:solidFill>
              <a:schemeClr val="accent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18" name="Connecteur droit avec flèche 17">
            <a:extLst>
              <a:ext uri="{FF2B5EF4-FFF2-40B4-BE49-F238E27FC236}">
                <a16:creationId xmlns:a16="http://schemas.microsoft.com/office/drawing/2014/main" id="{E8A3777A-E82B-A1A0-7F01-2099D2A0446A}"/>
              </a:ext>
            </a:extLst>
          </p:cNvPr>
          <p:cNvCxnSpPr>
            <a:cxnSpLocks/>
            <a:endCxn id="20" idx="1"/>
          </p:cNvCxnSpPr>
          <p:nvPr/>
        </p:nvCxnSpPr>
        <p:spPr>
          <a:xfrm>
            <a:off x="3991557" y="3802526"/>
            <a:ext cx="886612" cy="39136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0" name="Rectangle : coins arrondis 19">
            <a:extLst>
              <a:ext uri="{FF2B5EF4-FFF2-40B4-BE49-F238E27FC236}">
                <a16:creationId xmlns:a16="http://schemas.microsoft.com/office/drawing/2014/main" id="{74386311-8D37-3541-7FF5-83B6AB2D3EC2}"/>
              </a:ext>
            </a:extLst>
          </p:cNvPr>
          <p:cNvSpPr/>
          <p:nvPr/>
        </p:nvSpPr>
        <p:spPr>
          <a:xfrm>
            <a:off x="4878169" y="3876389"/>
            <a:ext cx="1159933" cy="6350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fr-FR" dirty="0"/>
              <a:t>Titulaire</a:t>
            </a:r>
          </a:p>
        </p:txBody>
      </p:sp>
      <p:sp>
        <p:nvSpPr>
          <p:cNvPr id="22" name="Rectangle : coins arrondis 21">
            <a:extLst>
              <a:ext uri="{FF2B5EF4-FFF2-40B4-BE49-F238E27FC236}">
                <a16:creationId xmlns:a16="http://schemas.microsoft.com/office/drawing/2014/main" id="{948B2199-5E9B-4E03-5767-B974184E27F4}"/>
              </a:ext>
            </a:extLst>
          </p:cNvPr>
          <p:cNvSpPr/>
          <p:nvPr/>
        </p:nvSpPr>
        <p:spPr>
          <a:xfrm>
            <a:off x="4878702" y="2755648"/>
            <a:ext cx="1159933" cy="6350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fr-FR" dirty="0"/>
              <a:t>Acheteur</a:t>
            </a:r>
          </a:p>
        </p:txBody>
      </p:sp>
      <p:sp>
        <p:nvSpPr>
          <p:cNvPr id="23" name="ZoneTexte 22">
            <a:extLst>
              <a:ext uri="{FF2B5EF4-FFF2-40B4-BE49-F238E27FC236}">
                <a16:creationId xmlns:a16="http://schemas.microsoft.com/office/drawing/2014/main" id="{9360E7CE-DE53-F66D-5EA6-79FA77280BEB}"/>
              </a:ext>
            </a:extLst>
          </p:cNvPr>
          <p:cNvSpPr txBox="1"/>
          <p:nvPr/>
        </p:nvSpPr>
        <p:spPr>
          <a:xfrm>
            <a:off x="4110525" y="3537651"/>
            <a:ext cx="810286" cy="276999"/>
          </a:xfrm>
          <a:prstGeom prst="rect">
            <a:avLst/>
          </a:prstGeom>
          <a:solidFill>
            <a:srgbClr val="EF3F4B"/>
          </a:solidFill>
        </p:spPr>
        <p:txBody>
          <a:bodyPr wrap="none" rtlCol="0">
            <a:spAutoFit/>
          </a:bodyPr>
          <a:lstStyle/>
          <a:p>
            <a:r>
              <a:rPr lang="fr-FR" sz="1200" b="1" dirty="0">
                <a:solidFill>
                  <a:schemeClr val="bg1"/>
                </a:solidFill>
              </a:rPr>
              <a:t>convoque</a:t>
            </a:r>
          </a:p>
        </p:txBody>
      </p:sp>
      <p:sp>
        <p:nvSpPr>
          <p:cNvPr id="35" name="Rectangle : coins arrondis 34">
            <a:extLst>
              <a:ext uri="{FF2B5EF4-FFF2-40B4-BE49-F238E27FC236}">
                <a16:creationId xmlns:a16="http://schemas.microsoft.com/office/drawing/2014/main" id="{C54A130F-6C66-F920-176A-A55EB36B724B}"/>
              </a:ext>
            </a:extLst>
          </p:cNvPr>
          <p:cNvSpPr/>
          <p:nvPr/>
        </p:nvSpPr>
        <p:spPr>
          <a:xfrm>
            <a:off x="6153367" y="2755648"/>
            <a:ext cx="990600" cy="1755741"/>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fr-FR" dirty="0"/>
              <a:t>Procès-verbal OPR</a:t>
            </a:r>
          </a:p>
        </p:txBody>
      </p:sp>
      <p:sp>
        <p:nvSpPr>
          <p:cNvPr id="6" name="Rectangle : coins arrondis 5">
            <a:extLst>
              <a:ext uri="{FF2B5EF4-FFF2-40B4-BE49-F238E27FC236}">
                <a16:creationId xmlns:a16="http://schemas.microsoft.com/office/drawing/2014/main" id="{5DF39209-1572-7EAC-86B1-EC0915D1DAB1}"/>
              </a:ext>
            </a:extLst>
          </p:cNvPr>
          <p:cNvSpPr/>
          <p:nvPr/>
        </p:nvSpPr>
        <p:spPr>
          <a:xfrm>
            <a:off x="7386997" y="2902651"/>
            <a:ext cx="1159933" cy="6350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fr-FR" dirty="0"/>
              <a:t>Maîtrise d’</a:t>
            </a:r>
            <a:r>
              <a:rPr lang="fr-FR" dirty="0" err="1"/>
              <a:t>oeuvre</a:t>
            </a:r>
            <a:endParaRPr lang="fr-FR" dirty="0"/>
          </a:p>
        </p:txBody>
      </p:sp>
      <p:sp>
        <p:nvSpPr>
          <p:cNvPr id="12" name="Flèche : droite 11">
            <a:extLst>
              <a:ext uri="{FF2B5EF4-FFF2-40B4-BE49-F238E27FC236}">
                <a16:creationId xmlns:a16="http://schemas.microsoft.com/office/drawing/2014/main" id="{3934C354-0CAF-7573-9D0F-88327C83DC36}"/>
              </a:ext>
            </a:extLst>
          </p:cNvPr>
          <p:cNvSpPr/>
          <p:nvPr/>
        </p:nvSpPr>
        <p:spPr>
          <a:xfrm>
            <a:off x="7172742" y="3606421"/>
            <a:ext cx="271840" cy="190122"/>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9" name="ZoneTexte 18">
            <a:extLst>
              <a:ext uri="{FF2B5EF4-FFF2-40B4-BE49-F238E27FC236}">
                <a16:creationId xmlns:a16="http://schemas.microsoft.com/office/drawing/2014/main" id="{E6A206C7-5DDA-36C1-26C4-CA5B01509C31}"/>
              </a:ext>
            </a:extLst>
          </p:cNvPr>
          <p:cNvSpPr txBox="1"/>
          <p:nvPr/>
        </p:nvSpPr>
        <p:spPr>
          <a:xfrm>
            <a:off x="8628350" y="3562615"/>
            <a:ext cx="691279" cy="276999"/>
          </a:xfrm>
          <a:prstGeom prst="rect">
            <a:avLst/>
          </a:prstGeom>
          <a:solidFill>
            <a:srgbClr val="EF3F4B"/>
          </a:solidFill>
        </p:spPr>
        <p:txBody>
          <a:bodyPr wrap="none" rtlCol="0">
            <a:spAutoFit/>
          </a:bodyPr>
          <a:lstStyle/>
          <a:p>
            <a:r>
              <a:rPr lang="fr-FR" sz="1200" b="1" dirty="0">
                <a:solidFill>
                  <a:schemeClr val="bg1"/>
                </a:solidFill>
              </a:rPr>
              <a:t>informe</a:t>
            </a:r>
          </a:p>
        </p:txBody>
      </p:sp>
      <p:sp>
        <p:nvSpPr>
          <p:cNvPr id="21" name="Rectangle : coins arrondis 20">
            <a:extLst>
              <a:ext uri="{FF2B5EF4-FFF2-40B4-BE49-F238E27FC236}">
                <a16:creationId xmlns:a16="http://schemas.microsoft.com/office/drawing/2014/main" id="{E644ED68-54BE-E560-C9D6-63129C061ACF}"/>
              </a:ext>
            </a:extLst>
          </p:cNvPr>
          <p:cNvSpPr/>
          <p:nvPr/>
        </p:nvSpPr>
        <p:spPr>
          <a:xfrm>
            <a:off x="9534636" y="3364566"/>
            <a:ext cx="1159933" cy="6350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fr-FR" dirty="0"/>
              <a:t>Acheteur</a:t>
            </a:r>
          </a:p>
        </p:txBody>
      </p:sp>
      <p:sp>
        <p:nvSpPr>
          <p:cNvPr id="25" name="Rectangle : coins arrondis 24">
            <a:extLst>
              <a:ext uri="{FF2B5EF4-FFF2-40B4-BE49-F238E27FC236}">
                <a16:creationId xmlns:a16="http://schemas.microsoft.com/office/drawing/2014/main" id="{44322C41-8F8B-7184-9ADC-390FE771EA4A}"/>
              </a:ext>
            </a:extLst>
          </p:cNvPr>
          <p:cNvSpPr/>
          <p:nvPr/>
        </p:nvSpPr>
        <p:spPr>
          <a:xfrm>
            <a:off x="7386997" y="3863911"/>
            <a:ext cx="1159933" cy="6350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fr-FR" dirty="0"/>
              <a:t>Titulaire</a:t>
            </a:r>
          </a:p>
        </p:txBody>
      </p:sp>
      <p:cxnSp>
        <p:nvCxnSpPr>
          <p:cNvPr id="37" name="Connecteur droit avec flèche 36">
            <a:extLst>
              <a:ext uri="{FF2B5EF4-FFF2-40B4-BE49-F238E27FC236}">
                <a16:creationId xmlns:a16="http://schemas.microsoft.com/office/drawing/2014/main" id="{9680473D-ABE1-C2F3-0AC0-B05F0862F166}"/>
              </a:ext>
            </a:extLst>
          </p:cNvPr>
          <p:cNvCxnSpPr>
            <a:cxnSpLocks/>
            <a:stCxn id="25" idx="3"/>
          </p:cNvCxnSpPr>
          <p:nvPr/>
        </p:nvCxnSpPr>
        <p:spPr>
          <a:xfrm flipV="1">
            <a:off x="8546930" y="3906982"/>
            <a:ext cx="1010674" cy="27442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3" name="Signe de multiplication 12">
            <a:extLst>
              <a:ext uri="{FF2B5EF4-FFF2-40B4-BE49-F238E27FC236}">
                <a16:creationId xmlns:a16="http://schemas.microsoft.com/office/drawing/2014/main" id="{A1D86DDC-F115-7F69-31AC-76A16720DCF4}"/>
              </a:ext>
            </a:extLst>
          </p:cNvPr>
          <p:cNvSpPr/>
          <p:nvPr/>
        </p:nvSpPr>
        <p:spPr>
          <a:xfrm>
            <a:off x="7315372" y="2439088"/>
            <a:ext cx="1312978" cy="1563540"/>
          </a:xfrm>
          <a:prstGeom prst="mathMultiply">
            <a:avLst/>
          </a:prstGeom>
          <a:solidFill>
            <a:schemeClr val="accent1">
              <a:alpha val="82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25447178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Image 6">
            <a:extLst>
              <a:ext uri="{FF2B5EF4-FFF2-40B4-BE49-F238E27FC236}">
                <a16:creationId xmlns:a16="http://schemas.microsoft.com/office/drawing/2014/main" id="{7CFBA06C-72BD-DCAB-1016-399CD76F590C}"/>
              </a:ext>
            </a:extLst>
          </p:cNvPr>
          <p:cNvPicPr>
            <a:picLocks noChangeAspect="1"/>
          </p:cNvPicPr>
          <p:nvPr/>
        </p:nvPicPr>
        <p:blipFill rotWithShape="1">
          <a:blip r:embed="rId3">
            <a:extLst>
              <a:ext uri="{28A0092B-C50C-407E-A947-70E740481C1C}">
                <a14:useLocalDpi xmlns:a14="http://schemas.microsoft.com/office/drawing/2010/main" val="0"/>
              </a:ext>
            </a:extLst>
          </a:blip>
          <a:srcRect b="33046"/>
          <a:stretch/>
        </p:blipFill>
        <p:spPr>
          <a:xfrm>
            <a:off x="355676" y="5621073"/>
            <a:ext cx="1828648" cy="1236927"/>
          </a:xfrm>
          <a:prstGeom prst="rect">
            <a:avLst/>
          </a:prstGeom>
          <a:ln>
            <a:noFill/>
          </a:ln>
          <a:effectLst>
            <a:outerShdw blurRad="63500" algn="ctr" rotWithShape="0">
              <a:prstClr val="black">
                <a:alpha val="50000"/>
              </a:prstClr>
            </a:outerShdw>
          </a:effectLst>
        </p:spPr>
      </p:pic>
      <p:sp>
        <p:nvSpPr>
          <p:cNvPr id="10" name="Rectangle 9">
            <a:extLst>
              <a:ext uri="{FF2B5EF4-FFF2-40B4-BE49-F238E27FC236}">
                <a16:creationId xmlns:a16="http://schemas.microsoft.com/office/drawing/2014/main" id="{58AC74DC-309A-29C3-8DD2-5E843FB65B97}"/>
              </a:ext>
            </a:extLst>
          </p:cNvPr>
          <p:cNvSpPr/>
          <p:nvPr/>
        </p:nvSpPr>
        <p:spPr>
          <a:xfrm>
            <a:off x="0" y="0"/>
            <a:ext cx="241376" cy="6858000"/>
          </a:xfrm>
          <a:prstGeom prst="rect">
            <a:avLst/>
          </a:prstGeom>
          <a:solidFill>
            <a:srgbClr val="32448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ZoneTexte 3">
            <a:extLst>
              <a:ext uri="{FF2B5EF4-FFF2-40B4-BE49-F238E27FC236}">
                <a16:creationId xmlns:a16="http://schemas.microsoft.com/office/drawing/2014/main" id="{74D5D76A-9B7C-7646-912A-0CB4E668CDF0}"/>
              </a:ext>
            </a:extLst>
          </p:cNvPr>
          <p:cNvSpPr txBox="1"/>
          <p:nvPr/>
        </p:nvSpPr>
        <p:spPr>
          <a:xfrm>
            <a:off x="1066800" y="842822"/>
            <a:ext cx="6019405" cy="461665"/>
          </a:xfrm>
          <a:prstGeom prst="rect">
            <a:avLst/>
          </a:prstGeom>
          <a:solidFill>
            <a:srgbClr val="EF3F4B"/>
          </a:solidFill>
        </p:spPr>
        <p:txBody>
          <a:bodyPr wrap="none" rtlCol="0">
            <a:spAutoFit/>
          </a:bodyPr>
          <a:lstStyle/>
          <a:p>
            <a:r>
              <a:rPr lang="fr-FR" sz="2400" b="1" dirty="0">
                <a:solidFill>
                  <a:schemeClr val="bg1"/>
                </a:solidFill>
              </a:rPr>
              <a:t>Information et décision du maitre d’ouvrage : </a:t>
            </a:r>
          </a:p>
        </p:txBody>
      </p:sp>
      <p:sp>
        <p:nvSpPr>
          <p:cNvPr id="2" name="Rectangle : coins arrondis 1">
            <a:extLst>
              <a:ext uri="{FF2B5EF4-FFF2-40B4-BE49-F238E27FC236}">
                <a16:creationId xmlns:a16="http://schemas.microsoft.com/office/drawing/2014/main" id="{5E49BA2C-6F51-200E-4B23-2797E7D5EE90}"/>
              </a:ext>
            </a:extLst>
          </p:cNvPr>
          <p:cNvSpPr/>
          <p:nvPr/>
        </p:nvSpPr>
        <p:spPr>
          <a:xfrm>
            <a:off x="827541" y="2684243"/>
            <a:ext cx="1159933" cy="6350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fr-FR" dirty="0"/>
              <a:t>Titulaire</a:t>
            </a:r>
          </a:p>
        </p:txBody>
      </p:sp>
      <p:sp>
        <p:nvSpPr>
          <p:cNvPr id="3" name="Rectangle : coins arrondis 2">
            <a:extLst>
              <a:ext uri="{FF2B5EF4-FFF2-40B4-BE49-F238E27FC236}">
                <a16:creationId xmlns:a16="http://schemas.microsoft.com/office/drawing/2014/main" id="{BB34A651-2562-BC7E-EE2A-00BEE0AB9FF3}"/>
              </a:ext>
            </a:extLst>
          </p:cNvPr>
          <p:cNvSpPr/>
          <p:nvPr/>
        </p:nvSpPr>
        <p:spPr>
          <a:xfrm>
            <a:off x="2801057" y="2049243"/>
            <a:ext cx="1159933" cy="6350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fr-FR" dirty="0"/>
              <a:t>Acheteur</a:t>
            </a:r>
          </a:p>
        </p:txBody>
      </p:sp>
      <p:sp>
        <p:nvSpPr>
          <p:cNvPr id="5" name="Rectangle : coins arrondis 4">
            <a:extLst>
              <a:ext uri="{FF2B5EF4-FFF2-40B4-BE49-F238E27FC236}">
                <a16:creationId xmlns:a16="http://schemas.microsoft.com/office/drawing/2014/main" id="{A3F37B8C-D6F6-846A-E2E9-50F8D67B1827}"/>
              </a:ext>
            </a:extLst>
          </p:cNvPr>
          <p:cNvSpPr/>
          <p:nvPr/>
        </p:nvSpPr>
        <p:spPr>
          <a:xfrm>
            <a:off x="2801056" y="3329317"/>
            <a:ext cx="1159933" cy="6350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fr-FR" dirty="0"/>
              <a:t>Maîtrise d’</a:t>
            </a:r>
            <a:r>
              <a:rPr lang="fr-FR" dirty="0" err="1"/>
              <a:t>oeuvre</a:t>
            </a:r>
            <a:endParaRPr lang="fr-FR" dirty="0"/>
          </a:p>
        </p:txBody>
      </p:sp>
      <p:cxnSp>
        <p:nvCxnSpPr>
          <p:cNvPr id="8" name="Connecteur droit avec flèche 7">
            <a:extLst>
              <a:ext uri="{FF2B5EF4-FFF2-40B4-BE49-F238E27FC236}">
                <a16:creationId xmlns:a16="http://schemas.microsoft.com/office/drawing/2014/main" id="{F1AC3C75-63C7-9DFB-F90A-A57E87EC8164}"/>
              </a:ext>
            </a:extLst>
          </p:cNvPr>
          <p:cNvCxnSpPr>
            <a:cxnSpLocks/>
          </p:cNvCxnSpPr>
          <p:nvPr/>
        </p:nvCxnSpPr>
        <p:spPr>
          <a:xfrm flipV="1">
            <a:off x="1987473" y="2366743"/>
            <a:ext cx="783015" cy="44091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 name="Connecteur droit avec flèche 10">
            <a:extLst>
              <a:ext uri="{FF2B5EF4-FFF2-40B4-BE49-F238E27FC236}">
                <a16:creationId xmlns:a16="http://schemas.microsoft.com/office/drawing/2014/main" id="{2DA796D9-634B-A35C-1F9F-11C64AC84C6B}"/>
              </a:ext>
            </a:extLst>
          </p:cNvPr>
          <p:cNvCxnSpPr>
            <a:cxnSpLocks/>
          </p:cNvCxnSpPr>
          <p:nvPr/>
        </p:nvCxnSpPr>
        <p:spPr>
          <a:xfrm>
            <a:off x="1987473" y="3211317"/>
            <a:ext cx="783015" cy="42195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4" name="ZoneTexte 13">
            <a:extLst>
              <a:ext uri="{FF2B5EF4-FFF2-40B4-BE49-F238E27FC236}">
                <a16:creationId xmlns:a16="http://schemas.microsoft.com/office/drawing/2014/main" id="{CA2F5FDD-8320-8AC5-A5D1-8BA3C62D1968}"/>
              </a:ext>
            </a:extLst>
          </p:cNvPr>
          <p:cNvSpPr txBox="1"/>
          <p:nvPr/>
        </p:nvSpPr>
        <p:spPr>
          <a:xfrm>
            <a:off x="2109777" y="2863243"/>
            <a:ext cx="691279" cy="276999"/>
          </a:xfrm>
          <a:prstGeom prst="rect">
            <a:avLst/>
          </a:prstGeom>
          <a:solidFill>
            <a:srgbClr val="EF3F4B"/>
          </a:solidFill>
        </p:spPr>
        <p:txBody>
          <a:bodyPr wrap="none" rtlCol="0">
            <a:spAutoFit/>
          </a:bodyPr>
          <a:lstStyle/>
          <a:p>
            <a:r>
              <a:rPr lang="fr-FR" sz="1200" b="1" dirty="0">
                <a:solidFill>
                  <a:schemeClr val="bg1"/>
                </a:solidFill>
              </a:rPr>
              <a:t>informe</a:t>
            </a:r>
          </a:p>
        </p:txBody>
      </p:sp>
      <p:cxnSp>
        <p:nvCxnSpPr>
          <p:cNvPr id="17" name="Connecteur droit avec flèche 16">
            <a:extLst>
              <a:ext uri="{FF2B5EF4-FFF2-40B4-BE49-F238E27FC236}">
                <a16:creationId xmlns:a16="http://schemas.microsoft.com/office/drawing/2014/main" id="{5282A338-8ABB-3210-3EE1-D0D5F82BD6CB}"/>
              </a:ext>
            </a:extLst>
          </p:cNvPr>
          <p:cNvCxnSpPr>
            <a:cxnSpLocks/>
            <a:endCxn id="22" idx="1"/>
          </p:cNvCxnSpPr>
          <p:nvPr/>
        </p:nvCxnSpPr>
        <p:spPr>
          <a:xfrm flipV="1">
            <a:off x="3991557" y="3073148"/>
            <a:ext cx="887145" cy="476626"/>
          </a:xfrm>
          <a:prstGeom prst="straightConnector1">
            <a:avLst/>
          </a:prstGeom>
          <a:ln w="9525" cap="flat" cmpd="sng" algn="ctr">
            <a:solidFill>
              <a:schemeClr val="accent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18" name="Connecteur droit avec flèche 17">
            <a:extLst>
              <a:ext uri="{FF2B5EF4-FFF2-40B4-BE49-F238E27FC236}">
                <a16:creationId xmlns:a16="http://schemas.microsoft.com/office/drawing/2014/main" id="{E8A3777A-E82B-A1A0-7F01-2099D2A0446A}"/>
              </a:ext>
            </a:extLst>
          </p:cNvPr>
          <p:cNvCxnSpPr>
            <a:cxnSpLocks/>
            <a:endCxn id="20" idx="1"/>
          </p:cNvCxnSpPr>
          <p:nvPr/>
        </p:nvCxnSpPr>
        <p:spPr>
          <a:xfrm>
            <a:off x="3991557" y="3802526"/>
            <a:ext cx="886612" cy="39136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0" name="Rectangle : coins arrondis 19">
            <a:extLst>
              <a:ext uri="{FF2B5EF4-FFF2-40B4-BE49-F238E27FC236}">
                <a16:creationId xmlns:a16="http://schemas.microsoft.com/office/drawing/2014/main" id="{74386311-8D37-3541-7FF5-83B6AB2D3EC2}"/>
              </a:ext>
            </a:extLst>
          </p:cNvPr>
          <p:cNvSpPr/>
          <p:nvPr/>
        </p:nvSpPr>
        <p:spPr>
          <a:xfrm>
            <a:off x="4878169" y="3876389"/>
            <a:ext cx="1159933" cy="6350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fr-FR" dirty="0"/>
              <a:t>Titulaire</a:t>
            </a:r>
          </a:p>
        </p:txBody>
      </p:sp>
      <p:sp>
        <p:nvSpPr>
          <p:cNvPr id="22" name="Rectangle : coins arrondis 21">
            <a:extLst>
              <a:ext uri="{FF2B5EF4-FFF2-40B4-BE49-F238E27FC236}">
                <a16:creationId xmlns:a16="http://schemas.microsoft.com/office/drawing/2014/main" id="{948B2199-5E9B-4E03-5767-B974184E27F4}"/>
              </a:ext>
            </a:extLst>
          </p:cNvPr>
          <p:cNvSpPr/>
          <p:nvPr/>
        </p:nvSpPr>
        <p:spPr>
          <a:xfrm>
            <a:off x="4878702" y="2755648"/>
            <a:ext cx="1159933" cy="6350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fr-FR" dirty="0"/>
              <a:t>Acheteur</a:t>
            </a:r>
          </a:p>
        </p:txBody>
      </p:sp>
      <p:sp>
        <p:nvSpPr>
          <p:cNvPr id="23" name="ZoneTexte 22">
            <a:extLst>
              <a:ext uri="{FF2B5EF4-FFF2-40B4-BE49-F238E27FC236}">
                <a16:creationId xmlns:a16="http://schemas.microsoft.com/office/drawing/2014/main" id="{9360E7CE-DE53-F66D-5EA6-79FA77280BEB}"/>
              </a:ext>
            </a:extLst>
          </p:cNvPr>
          <p:cNvSpPr txBox="1"/>
          <p:nvPr/>
        </p:nvSpPr>
        <p:spPr>
          <a:xfrm>
            <a:off x="4110525" y="3537651"/>
            <a:ext cx="810286" cy="276999"/>
          </a:xfrm>
          <a:prstGeom prst="rect">
            <a:avLst/>
          </a:prstGeom>
          <a:solidFill>
            <a:srgbClr val="EF3F4B"/>
          </a:solidFill>
        </p:spPr>
        <p:txBody>
          <a:bodyPr wrap="none" rtlCol="0">
            <a:spAutoFit/>
          </a:bodyPr>
          <a:lstStyle/>
          <a:p>
            <a:r>
              <a:rPr lang="fr-FR" sz="1200" b="1" dirty="0">
                <a:solidFill>
                  <a:schemeClr val="bg1"/>
                </a:solidFill>
              </a:rPr>
              <a:t>convoque</a:t>
            </a:r>
          </a:p>
        </p:txBody>
      </p:sp>
      <p:sp>
        <p:nvSpPr>
          <p:cNvPr id="35" name="Rectangle : coins arrondis 34">
            <a:extLst>
              <a:ext uri="{FF2B5EF4-FFF2-40B4-BE49-F238E27FC236}">
                <a16:creationId xmlns:a16="http://schemas.microsoft.com/office/drawing/2014/main" id="{C54A130F-6C66-F920-176A-A55EB36B724B}"/>
              </a:ext>
            </a:extLst>
          </p:cNvPr>
          <p:cNvSpPr/>
          <p:nvPr/>
        </p:nvSpPr>
        <p:spPr>
          <a:xfrm>
            <a:off x="6153367" y="2755648"/>
            <a:ext cx="990600" cy="1755741"/>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fr-FR" dirty="0"/>
              <a:t>Procès-verbal OPR</a:t>
            </a:r>
          </a:p>
        </p:txBody>
      </p:sp>
      <p:sp>
        <p:nvSpPr>
          <p:cNvPr id="6" name="Rectangle : coins arrondis 5">
            <a:extLst>
              <a:ext uri="{FF2B5EF4-FFF2-40B4-BE49-F238E27FC236}">
                <a16:creationId xmlns:a16="http://schemas.microsoft.com/office/drawing/2014/main" id="{5DF39209-1572-7EAC-86B1-EC0915D1DAB1}"/>
              </a:ext>
            </a:extLst>
          </p:cNvPr>
          <p:cNvSpPr/>
          <p:nvPr/>
        </p:nvSpPr>
        <p:spPr>
          <a:xfrm>
            <a:off x="7386997" y="2902651"/>
            <a:ext cx="1159933" cy="6350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fr-FR" dirty="0"/>
              <a:t>Maîtrise d’</a:t>
            </a:r>
            <a:r>
              <a:rPr lang="fr-FR" dirty="0" err="1"/>
              <a:t>oeuvre</a:t>
            </a:r>
            <a:endParaRPr lang="fr-FR" dirty="0"/>
          </a:p>
        </p:txBody>
      </p:sp>
      <p:sp>
        <p:nvSpPr>
          <p:cNvPr id="12" name="Flèche : droite 11">
            <a:extLst>
              <a:ext uri="{FF2B5EF4-FFF2-40B4-BE49-F238E27FC236}">
                <a16:creationId xmlns:a16="http://schemas.microsoft.com/office/drawing/2014/main" id="{3934C354-0CAF-7573-9D0F-88327C83DC36}"/>
              </a:ext>
            </a:extLst>
          </p:cNvPr>
          <p:cNvSpPr/>
          <p:nvPr/>
        </p:nvSpPr>
        <p:spPr>
          <a:xfrm>
            <a:off x="7172742" y="3606421"/>
            <a:ext cx="271840" cy="190122"/>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5" name="Connecteur droit avec flèche 14">
            <a:extLst>
              <a:ext uri="{FF2B5EF4-FFF2-40B4-BE49-F238E27FC236}">
                <a16:creationId xmlns:a16="http://schemas.microsoft.com/office/drawing/2014/main" id="{B71E87B6-A54B-47A9-05F7-ACEB8A9EE9F7}"/>
              </a:ext>
            </a:extLst>
          </p:cNvPr>
          <p:cNvCxnSpPr>
            <a:cxnSpLocks/>
            <a:stCxn id="6" idx="3"/>
          </p:cNvCxnSpPr>
          <p:nvPr/>
        </p:nvCxnSpPr>
        <p:spPr>
          <a:xfrm>
            <a:off x="8546930" y="3220151"/>
            <a:ext cx="987706" cy="20884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9" name="ZoneTexte 18">
            <a:extLst>
              <a:ext uri="{FF2B5EF4-FFF2-40B4-BE49-F238E27FC236}">
                <a16:creationId xmlns:a16="http://schemas.microsoft.com/office/drawing/2014/main" id="{E6A206C7-5DDA-36C1-26C4-CA5B01509C31}"/>
              </a:ext>
            </a:extLst>
          </p:cNvPr>
          <p:cNvSpPr txBox="1"/>
          <p:nvPr/>
        </p:nvSpPr>
        <p:spPr>
          <a:xfrm>
            <a:off x="8628350" y="3562615"/>
            <a:ext cx="691279" cy="276999"/>
          </a:xfrm>
          <a:prstGeom prst="rect">
            <a:avLst/>
          </a:prstGeom>
          <a:solidFill>
            <a:srgbClr val="EF3F4B"/>
          </a:solidFill>
        </p:spPr>
        <p:txBody>
          <a:bodyPr wrap="none" rtlCol="0">
            <a:spAutoFit/>
          </a:bodyPr>
          <a:lstStyle/>
          <a:p>
            <a:r>
              <a:rPr lang="fr-FR" sz="1200" b="1" dirty="0">
                <a:solidFill>
                  <a:schemeClr val="bg1"/>
                </a:solidFill>
              </a:rPr>
              <a:t>informe</a:t>
            </a:r>
          </a:p>
        </p:txBody>
      </p:sp>
      <p:sp>
        <p:nvSpPr>
          <p:cNvPr id="21" name="Rectangle : coins arrondis 20">
            <a:extLst>
              <a:ext uri="{FF2B5EF4-FFF2-40B4-BE49-F238E27FC236}">
                <a16:creationId xmlns:a16="http://schemas.microsoft.com/office/drawing/2014/main" id="{E644ED68-54BE-E560-C9D6-63129C061ACF}"/>
              </a:ext>
            </a:extLst>
          </p:cNvPr>
          <p:cNvSpPr/>
          <p:nvPr/>
        </p:nvSpPr>
        <p:spPr>
          <a:xfrm>
            <a:off x="9534636" y="3364566"/>
            <a:ext cx="1159933" cy="6350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fr-FR" dirty="0"/>
              <a:t>Acheteur</a:t>
            </a:r>
          </a:p>
        </p:txBody>
      </p:sp>
      <p:sp>
        <p:nvSpPr>
          <p:cNvPr id="25" name="Rectangle : coins arrondis 24">
            <a:extLst>
              <a:ext uri="{FF2B5EF4-FFF2-40B4-BE49-F238E27FC236}">
                <a16:creationId xmlns:a16="http://schemas.microsoft.com/office/drawing/2014/main" id="{44322C41-8F8B-7184-9ADC-390FE771EA4A}"/>
              </a:ext>
            </a:extLst>
          </p:cNvPr>
          <p:cNvSpPr/>
          <p:nvPr/>
        </p:nvSpPr>
        <p:spPr>
          <a:xfrm>
            <a:off x="7386997" y="3863911"/>
            <a:ext cx="1159933" cy="6350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fr-FR" dirty="0"/>
              <a:t>Titulaire</a:t>
            </a:r>
          </a:p>
        </p:txBody>
      </p:sp>
      <p:sp>
        <p:nvSpPr>
          <p:cNvPr id="9" name="Rectangle : coins arrondis 8">
            <a:extLst>
              <a:ext uri="{FF2B5EF4-FFF2-40B4-BE49-F238E27FC236}">
                <a16:creationId xmlns:a16="http://schemas.microsoft.com/office/drawing/2014/main" id="{34E00B23-7EB2-1CAE-7F8B-EC7A2D62FF1C}"/>
              </a:ext>
            </a:extLst>
          </p:cNvPr>
          <p:cNvSpPr/>
          <p:nvPr/>
        </p:nvSpPr>
        <p:spPr>
          <a:xfrm>
            <a:off x="9200278" y="4590107"/>
            <a:ext cx="1828648" cy="800543"/>
          </a:xfrm>
          <a:prstGeom prst="roundRect">
            <a:avLst/>
          </a:prstGeom>
          <a:solidFill>
            <a:srgbClr val="32448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b="1" dirty="0"/>
              <a:t>Réception</a:t>
            </a:r>
          </a:p>
        </p:txBody>
      </p:sp>
      <p:cxnSp>
        <p:nvCxnSpPr>
          <p:cNvPr id="28" name="Connecteur droit avec flèche 27">
            <a:extLst>
              <a:ext uri="{FF2B5EF4-FFF2-40B4-BE49-F238E27FC236}">
                <a16:creationId xmlns:a16="http://schemas.microsoft.com/office/drawing/2014/main" id="{B33DD70D-4348-FC11-AD2B-37AC109BE0D9}"/>
              </a:ext>
            </a:extLst>
          </p:cNvPr>
          <p:cNvCxnSpPr>
            <a:cxnSpLocks/>
            <a:stCxn id="21" idx="2"/>
          </p:cNvCxnSpPr>
          <p:nvPr/>
        </p:nvCxnSpPr>
        <p:spPr>
          <a:xfrm>
            <a:off x="10114603" y="3999566"/>
            <a:ext cx="0" cy="59054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7" name="Connecteur droit avec flèche 36">
            <a:extLst>
              <a:ext uri="{FF2B5EF4-FFF2-40B4-BE49-F238E27FC236}">
                <a16:creationId xmlns:a16="http://schemas.microsoft.com/office/drawing/2014/main" id="{9680473D-ABE1-C2F3-0AC0-B05F0862F166}"/>
              </a:ext>
            </a:extLst>
          </p:cNvPr>
          <p:cNvCxnSpPr>
            <a:cxnSpLocks/>
            <a:stCxn id="25" idx="3"/>
          </p:cNvCxnSpPr>
          <p:nvPr/>
        </p:nvCxnSpPr>
        <p:spPr>
          <a:xfrm flipV="1">
            <a:off x="8546930" y="3906982"/>
            <a:ext cx="1010674" cy="27442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3" name="Rectangle : coins arrondis 12">
            <a:extLst>
              <a:ext uri="{FF2B5EF4-FFF2-40B4-BE49-F238E27FC236}">
                <a16:creationId xmlns:a16="http://schemas.microsoft.com/office/drawing/2014/main" id="{640CEEF7-4676-950E-A4CE-1C3730BDD71E}"/>
              </a:ext>
            </a:extLst>
          </p:cNvPr>
          <p:cNvSpPr/>
          <p:nvPr/>
        </p:nvSpPr>
        <p:spPr>
          <a:xfrm>
            <a:off x="11183244" y="4590107"/>
            <a:ext cx="998066" cy="800543"/>
          </a:xfrm>
          <a:prstGeom prst="roundRect">
            <a:avLst/>
          </a:prstGeom>
          <a:solidFill>
            <a:schemeClr val="accent6">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fr-FR" sz="1100" dirty="0">
                <a:solidFill>
                  <a:schemeClr val="tx1"/>
                </a:solidFill>
              </a:rPr>
              <a:t>30 jours à compter de son information</a:t>
            </a:r>
          </a:p>
        </p:txBody>
      </p:sp>
      <p:cxnSp>
        <p:nvCxnSpPr>
          <p:cNvPr id="24" name="Connecteur droit 23">
            <a:extLst>
              <a:ext uri="{FF2B5EF4-FFF2-40B4-BE49-F238E27FC236}">
                <a16:creationId xmlns:a16="http://schemas.microsoft.com/office/drawing/2014/main" id="{59AFC7C4-E822-634E-A3E4-2B275FFFBBCA}"/>
              </a:ext>
            </a:extLst>
          </p:cNvPr>
          <p:cNvCxnSpPr>
            <a:cxnSpLocks/>
            <a:stCxn id="9" idx="3"/>
            <a:endCxn id="13" idx="1"/>
          </p:cNvCxnSpPr>
          <p:nvPr/>
        </p:nvCxnSpPr>
        <p:spPr>
          <a:xfrm>
            <a:off x="11028926" y="4990379"/>
            <a:ext cx="154318" cy="0"/>
          </a:xfrm>
          <a:prstGeom prst="line">
            <a:avLst/>
          </a:prstGeom>
          <a:ln w="9525" cap="flat" cmpd="sng" algn="ctr">
            <a:solidFill>
              <a:schemeClr val="dk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Tree>
    <p:extLst>
      <p:ext uri="{BB962C8B-B14F-4D97-AF65-F5344CB8AC3E}">
        <p14:creationId xmlns:p14="http://schemas.microsoft.com/office/powerpoint/2010/main" val="7323131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rgbClr val="324485"/>
            </a:gs>
            <a:gs pos="98000">
              <a:schemeClr val="accent1">
                <a:lumMod val="45000"/>
                <a:lumOff val="55000"/>
              </a:schemeClr>
            </a:gs>
            <a:gs pos="100000">
              <a:schemeClr val="accent1">
                <a:lumMod val="45000"/>
                <a:lumOff val="55000"/>
              </a:schemeClr>
            </a:gs>
            <a:gs pos="100000">
              <a:schemeClr val="accent1">
                <a:lumMod val="30000"/>
                <a:lumOff val="70000"/>
              </a:schemeClr>
            </a:gs>
          </a:gsLst>
          <a:lin ang="10800000" scaled="0"/>
        </a:gradFill>
        <a:effectLst/>
      </p:bgPr>
    </p:bg>
    <p:spTree>
      <p:nvGrpSpPr>
        <p:cNvPr id="1" name=""/>
        <p:cNvGrpSpPr/>
        <p:nvPr/>
      </p:nvGrpSpPr>
      <p:grpSpPr>
        <a:xfrm>
          <a:off x="0" y="0"/>
          <a:ext cx="0" cy="0"/>
          <a:chOff x="0" y="0"/>
          <a:chExt cx="0" cy="0"/>
        </a:xfrm>
      </p:grpSpPr>
      <p:pic>
        <p:nvPicPr>
          <p:cNvPr id="7" name="Image 6">
            <a:extLst>
              <a:ext uri="{FF2B5EF4-FFF2-40B4-BE49-F238E27FC236}">
                <a16:creationId xmlns:a16="http://schemas.microsoft.com/office/drawing/2014/main" id="{7CFBA06C-72BD-DCAB-1016-399CD76F590C}"/>
              </a:ext>
            </a:extLst>
          </p:cNvPr>
          <p:cNvPicPr>
            <a:picLocks noChangeAspect="1"/>
          </p:cNvPicPr>
          <p:nvPr/>
        </p:nvPicPr>
        <p:blipFill>
          <a:blip r:embed="rId3">
            <a:duotone>
              <a:prstClr val="black"/>
              <a:schemeClr val="accent1">
                <a:tint val="45000"/>
                <a:satMod val="400000"/>
              </a:schemeClr>
            </a:duotone>
            <a:extLst>
              <a:ext uri="{28A0092B-C50C-407E-A947-70E740481C1C}">
                <a14:useLocalDpi xmlns:a14="http://schemas.microsoft.com/office/drawing/2010/main" val="0"/>
              </a:ext>
            </a:extLst>
          </a:blip>
          <a:stretch>
            <a:fillRect/>
          </a:stretch>
        </p:blipFill>
        <p:spPr>
          <a:xfrm>
            <a:off x="5139887" y="0"/>
            <a:ext cx="6788270" cy="6858000"/>
          </a:xfrm>
          <a:prstGeom prst="rect">
            <a:avLst/>
          </a:prstGeom>
          <a:ln>
            <a:noFill/>
          </a:ln>
          <a:effectLst>
            <a:outerShdw blurRad="63500" algn="ctr" rotWithShape="0">
              <a:prstClr val="black">
                <a:alpha val="50000"/>
              </a:prstClr>
            </a:outerShdw>
          </a:effectLst>
        </p:spPr>
      </p:pic>
      <p:sp>
        <p:nvSpPr>
          <p:cNvPr id="5" name="ZoneTexte 4">
            <a:extLst>
              <a:ext uri="{FF2B5EF4-FFF2-40B4-BE49-F238E27FC236}">
                <a16:creationId xmlns:a16="http://schemas.microsoft.com/office/drawing/2014/main" id="{F500489A-C4C6-E23D-EC83-29AB50740B0F}"/>
              </a:ext>
            </a:extLst>
          </p:cNvPr>
          <p:cNvSpPr txBox="1"/>
          <p:nvPr/>
        </p:nvSpPr>
        <p:spPr>
          <a:xfrm>
            <a:off x="2004173" y="2616199"/>
            <a:ext cx="5558316" cy="769441"/>
          </a:xfrm>
          <a:prstGeom prst="rect">
            <a:avLst/>
          </a:prstGeom>
          <a:noFill/>
        </p:spPr>
        <p:txBody>
          <a:bodyPr wrap="none" rtlCol="0">
            <a:spAutoFit/>
          </a:bodyPr>
          <a:lstStyle/>
          <a:p>
            <a:r>
              <a:rPr lang="fr-FR" sz="4400" b="1" dirty="0">
                <a:solidFill>
                  <a:schemeClr val="bg1"/>
                </a:solidFill>
              </a:rPr>
              <a:t>Avant de commencer : </a:t>
            </a:r>
          </a:p>
        </p:txBody>
      </p:sp>
      <p:pic>
        <p:nvPicPr>
          <p:cNvPr id="14" name="Image 13">
            <a:extLst>
              <a:ext uri="{FF2B5EF4-FFF2-40B4-BE49-F238E27FC236}">
                <a16:creationId xmlns:a16="http://schemas.microsoft.com/office/drawing/2014/main" id="{C28E6C9F-8A3D-889D-A4C0-2191DF342BCB}"/>
              </a:ext>
            </a:extLst>
          </p:cNvPr>
          <p:cNvPicPr>
            <a:picLocks noChangeAspect="1"/>
          </p:cNvPicPr>
          <p:nvPr/>
        </p:nvPicPr>
        <p:blipFill>
          <a:blip r:embed="rId4">
            <a:duotone>
              <a:prstClr val="black"/>
              <a:srgbClr val="FF0000">
                <a:tint val="45000"/>
                <a:satMod val="400000"/>
              </a:srgbClr>
            </a:duotone>
            <a:extLst>
              <a:ext uri="{28A0092B-C50C-407E-A947-70E740481C1C}">
                <a14:useLocalDpi xmlns:a14="http://schemas.microsoft.com/office/drawing/2010/main" val="0"/>
              </a:ext>
            </a:extLst>
          </a:blip>
          <a:stretch>
            <a:fillRect/>
          </a:stretch>
        </p:blipFill>
        <p:spPr>
          <a:xfrm>
            <a:off x="834380" y="2434580"/>
            <a:ext cx="1080005" cy="1080005"/>
          </a:xfrm>
          <a:prstGeom prst="rect">
            <a:avLst/>
          </a:prstGeom>
          <a:noFill/>
        </p:spPr>
      </p:pic>
      <p:sp>
        <p:nvSpPr>
          <p:cNvPr id="15" name="ZoneTexte 14">
            <a:extLst>
              <a:ext uri="{FF2B5EF4-FFF2-40B4-BE49-F238E27FC236}">
                <a16:creationId xmlns:a16="http://schemas.microsoft.com/office/drawing/2014/main" id="{9A818D86-57E4-65ED-3607-CE035F1AC094}"/>
              </a:ext>
            </a:extLst>
          </p:cNvPr>
          <p:cNvSpPr txBox="1"/>
          <p:nvPr/>
        </p:nvSpPr>
        <p:spPr>
          <a:xfrm>
            <a:off x="2076450" y="3429000"/>
            <a:ext cx="8039099" cy="2554545"/>
          </a:xfrm>
          <a:prstGeom prst="rect">
            <a:avLst/>
          </a:prstGeom>
          <a:noFill/>
        </p:spPr>
        <p:txBody>
          <a:bodyPr wrap="square" rtlCol="0">
            <a:spAutoFit/>
          </a:bodyPr>
          <a:lstStyle/>
          <a:p>
            <a:r>
              <a:rPr lang="fr-FR" sz="2000" b="1" dirty="0">
                <a:solidFill>
                  <a:schemeClr val="bg1"/>
                </a:solidFill>
              </a:rPr>
              <a:t>- merci bien vouloir vérifier que votre caméra et que votre microphone soient biens coupés lors de la présentation ; </a:t>
            </a:r>
          </a:p>
          <a:p>
            <a:endParaRPr lang="fr-FR" sz="2000" b="1" dirty="0">
              <a:solidFill>
                <a:schemeClr val="bg1"/>
              </a:solidFill>
            </a:endParaRPr>
          </a:p>
          <a:p>
            <a:r>
              <a:rPr lang="fr-FR" sz="2000" b="1" dirty="0">
                <a:solidFill>
                  <a:schemeClr val="bg1"/>
                </a:solidFill>
              </a:rPr>
              <a:t>- vous pouvez poser toutes vos questions via l’onglet Conversation de la visio-conférence ;</a:t>
            </a:r>
          </a:p>
          <a:p>
            <a:endParaRPr lang="fr-FR" sz="2000" b="1" dirty="0">
              <a:solidFill>
                <a:schemeClr val="bg1"/>
              </a:solidFill>
            </a:endParaRPr>
          </a:p>
          <a:p>
            <a:r>
              <a:rPr lang="fr-FR" sz="2000" b="1" dirty="0">
                <a:solidFill>
                  <a:schemeClr val="bg1"/>
                </a:solidFill>
              </a:rPr>
              <a:t>- un questionnaire, à retourner par courriel, vous sera transmis en fin de la formation ;</a:t>
            </a:r>
          </a:p>
        </p:txBody>
      </p:sp>
      <p:pic>
        <p:nvPicPr>
          <p:cNvPr id="16" name="Image 15" descr="Une image contenant Police, texte, Graphique, logo&#10;&#10;Description générée automatiquement">
            <a:extLst>
              <a:ext uri="{FF2B5EF4-FFF2-40B4-BE49-F238E27FC236}">
                <a16:creationId xmlns:a16="http://schemas.microsoft.com/office/drawing/2014/main" id="{E1B23B67-E67A-4AF1-C947-96D36133B8E5}"/>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84719" y="134449"/>
            <a:ext cx="2175495" cy="1155732"/>
          </a:xfrm>
          <a:prstGeom prst="rect">
            <a:avLst/>
          </a:prstGeom>
        </p:spPr>
      </p:pic>
    </p:spTree>
    <p:extLst>
      <p:ext uri="{BB962C8B-B14F-4D97-AF65-F5344CB8AC3E}">
        <p14:creationId xmlns:p14="http://schemas.microsoft.com/office/powerpoint/2010/main" val="421315281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Image 6">
            <a:extLst>
              <a:ext uri="{FF2B5EF4-FFF2-40B4-BE49-F238E27FC236}">
                <a16:creationId xmlns:a16="http://schemas.microsoft.com/office/drawing/2014/main" id="{7CFBA06C-72BD-DCAB-1016-399CD76F590C}"/>
              </a:ext>
            </a:extLst>
          </p:cNvPr>
          <p:cNvPicPr>
            <a:picLocks noChangeAspect="1"/>
          </p:cNvPicPr>
          <p:nvPr/>
        </p:nvPicPr>
        <p:blipFill rotWithShape="1">
          <a:blip r:embed="rId3">
            <a:extLst>
              <a:ext uri="{28A0092B-C50C-407E-A947-70E740481C1C}">
                <a14:useLocalDpi xmlns:a14="http://schemas.microsoft.com/office/drawing/2010/main" val="0"/>
              </a:ext>
            </a:extLst>
          </a:blip>
          <a:srcRect b="33046"/>
          <a:stretch/>
        </p:blipFill>
        <p:spPr>
          <a:xfrm>
            <a:off x="355676" y="5621073"/>
            <a:ext cx="1828648" cy="1236927"/>
          </a:xfrm>
          <a:prstGeom prst="rect">
            <a:avLst/>
          </a:prstGeom>
          <a:ln>
            <a:noFill/>
          </a:ln>
          <a:effectLst>
            <a:outerShdw blurRad="63500" algn="ctr" rotWithShape="0">
              <a:prstClr val="black">
                <a:alpha val="50000"/>
              </a:prstClr>
            </a:outerShdw>
          </a:effectLst>
        </p:spPr>
      </p:pic>
      <p:sp>
        <p:nvSpPr>
          <p:cNvPr id="10" name="Rectangle 9">
            <a:extLst>
              <a:ext uri="{FF2B5EF4-FFF2-40B4-BE49-F238E27FC236}">
                <a16:creationId xmlns:a16="http://schemas.microsoft.com/office/drawing/2014/main" id="{58AC74DC-309A-29C3-8DD2-5E843FB65B97}"/>
              </a:ext>
            </a:extLst>
          </p:cNvPr>
          <p:cNvSpPr/>
          <p:nvPr/>
        </p:nvSpPr>
        <p:spPr>
          <a:xfrm>
            <a:off x="0" y="0"/>
            <a:ext cx="241376" cy="6858000"/>
          </a:xfrm>
          <a:prstGeom prst="rect">
            <a:avLst/>
          </a:prstGeom>
          <a:solidFill>
            <a:srgbClr val="32448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ZoneTexte 3">
            <a:extLst>
              <a:ext uri="{FF2B5EF4-FFF2-40B4-BE49-F238E27FC236}">
                <a16:creationId xmlns:a16="http://schemas.microsoft.com/office/drawing/2014/main" id="{74D5D76A-9B7C-7646-912A-0CB4E668CDF0}"/>
              </a:ext>
            </a:extLst>
          </p:cNvPr>
          <p:cNvSpPr txBox="1"/>
          <p:nvPr/>
        </p:nvSpPr>
        <p:spPr>
          <a:xfrm>
            <a:off x="1066800" y="842822"/>
            <a:ext cx="6019405" cy="461665"/>
          </a:xfrm>
          <a:prstGeom prst="rect">
            <a:avLst/>
          </a:prstGeom>
          <a:solidFill>
            <a:srgbClr val="EF3F4B"/>
          </a:solidFill>
        </p:spPr>
        <p:txBody>
          <a:bodyPr wrap="none" rtlCol="0">
            <a:spAutoFit/>
          </a:bodyPr>
          <a:lstStyle/>
          <a:p>
            <a:r>
              <a:rPr lang="fr-FR" sz="2400" b="1" dirty="0">
                <a:solidFill>
                  <a:schemeClr val="bg1"/>
                </a:solidFill>
              </a:rPr>
              <a:t>Information et décision du maitre d’ouvrage : </a:t>
            </a:r>
          </a:p>
        </p:txBody>
      </p:sp>
      <p:sp>
        <p:nvSpPr>
          <p:cNvPr id="2" name="Rectangle : coins arrondis 1">
            <a:extLst>
              <a:ext uri="{FF2B5EF4-FFF2-40B4-BE49-F238E27FC236}">
                <a16:creationId xmlns:a16="http://schemas.microsoft.com/office/drawing/2014/main" id="{5E49BA2C-6F51-200E-4B23-2797E7D5EE90}"/>
              </a:ext>
            </a:extLst>
          </p:cNvPr>
          <p:cNvSpPr/>
          <p:nvPr/>
        </p:nvSpPr>
        <p:spPr>
          <a:xfrm>
            <a:off x="827541" y="2684243"/>
            <a:ext cx="1159933" cy="6350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fr-FR" dirty="0"/>
              <a:t>Titulaire</a:t>
            </a:r>
          </a:p>
        </p:txBody>
      </p:sp>
      <p:sp>
        <p:nvSpPr>
          <p:cNvPr id="3" name="Rectangle : coins arrondis 2">
            <a:extLst>
              <a:ext uri="{FF2B5EF4-FFF2-40B4-BE49-F238E27FC236}">
                <a16:creationId xmlns:a16="http://schemas.microsoft.com/office/drawing/2014/main" id="{BB34A651-2562-BC7E-EE2A-00BEE0AB9FF3}"/>
              </a:ext>
            </a:extLst>
          </p:cNvPr>
          <p:cNvSpPr/>
          <p:nvPr/>
        </p:nvSpPr>
        <p:spPr>
          <a:xfrm>
            <a:off x="2801057" y="2049243"/>
            <a:ext cx="1159933" cy="6350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fr-FR" dirty="0"/>
              <a:t>Acheteur</a:t>
            </a:r>
          </a:p>
        </p:txBody>
      </p:sp>
      <p:sp>
        <p:nvSpPr>
          <p:cNvPr id="5" name="Rectangle : coins arrondis 4">
            <a:extLst>
              <a:ext uri="{FF2B5EF4-FFF2-40B4-BE49-F238E27FC236}">
                <a16:creationId xmlns:a16="http://schemas.microsoft.com/office/drawing/2014/main" id="{A3F37B8C-D6F6-846A-E2E9-50F8D67B1827}"/>
              </a:ext>
            </a:extLst>
          </p:cNvPr>
          <p:cNvSpPr/>
          <p:nvPr/>
        </p:nvSpPr>
        <p:spPr>
          <a:xfrm>
            <a:off x="2801056" y="3329317"/>
            <a:ext cx="1159933" cy="6350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fr-FR" dirty="0"/>
              <a:t>Maîtrise d’</a:t>
            </a:r>
            <a:r>
              <a:rPr lang="fr-FR" dirty="0" err="1"/>
              <a:t>oeuvre</a:t>
            </a:r>
            <a:endParaRPr lang="fr-FR" dirty="0"/>
          </a:p>
        </p:txBody>
      </p:sp>
      <p:cxnSp>
        <p:nvCxnSpPr>
          <p:cNvPr id="8" name="Connecteur droit avec flèche 7">
            <a:extLst>
              <a:ext uri="{FF2B5EF4-FFF2-40B4-BE49-F238E27FC236}">
                <a16:creationId xmlns:a16="http://schemas.microsoft.com/office/drawing/2014/main" id="{F1AC3C75-63C7-9DFB-F90A-A57E87EC8164}"/>
              </a:ext>
            </a:extLst>
          </p:cNvPr>
          <p:cNvCxnSpPr>
            <a:cxnSpLocks/>
          </p:cNvCxnSpPr>
          <p:nvPr/>
        </p:nvCxnSpPr>
        <p:spPr>
          <a:xfrm flipV="1">
            <a:off x="1987473" y="2366743"/>
            <a:ext cx="783015" cy="44091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 name="Connecteur droit avec flèche 10">
            <a:extLst>
              <a:ext uri="{FF2B5EF4-FFF2-40B4-BE49-F238E27FC236}">
                <a16:creationId xmlns:a16="http://schemas.microsoft.com/office/drawing/2014/main" id="{2DA796D9-634B-A35C-1F9F-11C64AC84C6B}"/>
              </a:ext>
            </a:extLst>
          </p:cNvPr>
          <p:cNvCxnSpPr>
            <a:cxnSpLocks/>
          </p:cNvCxnSpPr>
          <p:nvPr/>
        </p:nvCxnSpPr>
        <p:spPr>
          <a:xfrm>
            <a:off x="1987473" y="3211317"/>
            <a:ext cx="783015" cy="42195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4" name="ZoneTexte 13">
            <a:extLst>
              <a:ext uri="{FF2B5EF4-FFF2-40B4-BE49-F238E27FC236}">
                <a16:creationId xmlns:a16="http://schemas.microsoft.com/office/drawing/2014/main" id="{CA2F5FDD-8320-8AC5-A5D1-8BA3C62D1968}"/>
              </a:ext>
            </a:extLst>
          </p:cNvPr>
          <p:cNvSpPr txBox="1"/>
          <p:nvPr/>
        </p:nvSpPr>
        <p:spPr>
          <a:xfrm>
            <a:off x="2109777" y="2863243"/>
            <a:ext cx="691279" cy="276999"/>
          </a:xfrm>
          <a:prstGeom prst="rect">
            <a:avLst/>
          </a:prstGeom>
          <a:solidFill>
            <a:srgbClr val="EF3F4B"/>
          </a:solidFill>
        </p:spPr>
        <p:txBody>
          <a:bodyPr wrap="none" rtlCol="0">
            <a:spAutoFit/>
          </a:bodyPr>
          <a:lstStyle/>
          <a:p>
            <a:r>
              <a:rPr lang="fr-FR" sz="1200" b="1" dirty="0">
                <a:solidFill>
                  <a:schemeClr val="bg1"/>
                </a:solidFill>
              </a:rPr>
              <a:t>informe</a:t>
            </a:r>
          </a:p>
        </p:txBody>
      </p:sp>
      <p:cxnSp>
        <p:nvCxnSpPr>
          <p:cNvPr id="17" name="Connecteur droit avec flèche 16">
            <a:extLst>
              <a:ext uri="{FF2B5EF4-FFF2-40B4-BE49-F238E27FC236}">
                <a16:creationId xmlns:a16="http://schemas.microsoft.com/office/drawing/2014/main" id="{5282A338-8ABB-3210-3EE1-D0D5F82BD6CB}"/>
              </a:ext>
            </a:extLst>
          </p:cNvPr>
          <p:cNvCxnSpPr>
            <a:cxnSpLocks/>
            <a:endCxn id="22" idx="1"/>
          </p:cNvCxnSpPr>
          <p:nvPr/>
        </p:nvCxnSpPr>
        <p:spPr>
          <a:xfrm flipV="1">
            <a:off x="3991557" y="3073148"/>
            <a:ext cx="887145" cy="476626"/>
          </a:xfrm>
          <a:prstGeom prst="straightConnector1">
            <a:avLst/>
          </a:prstGeom>
          <a:ln w="9525" cap="flat" cmpd="sng" algn="ctr">
            <a:solidFill>
              <a:schemeClr val="accent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18" name="Connecteur droit avec flèche 17">
            <a:extLst>
              <a:ext uri="{FF2B5EF4-FFF2-40B4-BE49-F238E27FC236}">
                <a16:creationId xmlns:a16="http://schemas.microsoft.com/office/drawing/2014/main" id="{E8A3777A-E82B-A1A0-7F01-2099D2A0446A}"/>
              </a:ext>
            </a:extLst>
          </p:cNvPr>
          <p:cNvCxnSpPr>
            <a:cxnSpLocks/>
            <a:endCxn id="20" idx="1"/>
          </p:cNvCxnSpPr>
          <p:nvPr/>
        </p:nvCxnSpPr>
        <p:spPr>
          <a:xfrm>
            <a:off x="3991557" y="3802526"/>
            <a:ext cx="886612" cy="39136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0" name="Rectangle : coins arrondis 19">
            <a:extLst>
              <a:ext uri="{FF2B5EF4-FFF2-40B4-BE49-F238E27FC236}">
                <a16:creationId xmlns:a16="http://schemas.microsoft.com/office/drawing/2014/main" id="{74386311-8D37-3541-7FF5-83B6AB2D3EC2}"/>
              </a:ext>
            </a:extLst>
          </p:cNvPr>
          <p:cNvSpPr/>
          <p:nvPr/>
        </p:nvSpPr>
        <p:spPr>
          <a:xfrm>
            <a:off x="4878169" y="3876389"/>
            <a:ext cx="1159933" cy="6350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fr-FR" dirty="0"/>
              <a:t>Titulaire</a:t>
            </a:r>
          </a:p>
        </p:txBody>
      </p:sp>
      <p:sp>
        <p:nvSpPr>
          <p:cNvPr id="22" name="Rectangle : coins arrondis 21">
            <a:extLst>
              <a:ext uri="{FF2B5EF4-FFF2-40B4-BE49-F238E27FC236}">
                <a16:creationId xmlns:a16="http://schemas.microsoft.com/office/drawing/2014/main" id="{948B2199-5E9B-4E03-5767-B974184E27F4}"/>
              </a:ext>
            </a:extLst>
          </p:cNvPr>
          <p:cNvSpPr/>
          <p:nvPr/>
        </p:nvSpPr>
        <p:spPr>
          <a:xfrm>
            <a:off x="4878702" y="2755648"/>
            <a:ext cx="1159933" cy="6350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fr-FR" dirty="0"/>
              <a:t>Acheteur</a:t>
            </a:r>
          </a:p>
        </p:txBody>
      </p:sp>
      <p:sp>
        <p:nvSpPr>
          <p:cNvPr id="23" name="ZoneTexte 22">
            <a:extLst>
              <a:ext uri="{FF2B5EF4-FFF2-40B4-BE49-F238E27FC236}">
                <a16:creationId xmlns:a16="http://schemas.microsoft.com/office/drawing/2014/main" id="{9360E7CE-DE53-F66D-5EA6-79FA77280BEB}"/>
              </a:ext>
            </a:extLst>
          </p:cNvPr>
          <p:cNvSpPr txBox="1"/>
          <p:nvPr/>
        </p:nvSpPr>
        <p:spPr>
          <a:xfrm>
            <a:off x="4110525" y="3537651"/>
            <a:ext cx="810286" cy="276999"/>
          </a:xfrm>
          <a:prstGeom prst="rect">
            <a:avLst/>
          </a:prstGeom>
          <a:solidFill>
            <a:srgbClr val="EF3F4B"/>
          </a:solidFill>
        </p:spPr>
        <p:txBody>
          <a:bodyPr wrap="none" rtlCol="0">
            <a:spAutoFit/>
          </a:bodyPr>
          <a:lstStyle/>
          <a:p>
            <a:r>
              <a:rPr lang="fr-FR" sz="1200" b="1" dirty="0">
                <a:solidFill>
                  <a:schemeClr val="bg1"/>
                </a:solidFill>
              </a:rPr>
              <a:t>convoque</a:t>
            </a:r>
          </a:p>
        </p:txBody>
      </p:sp>
      <p:sp>
        <p:nvSpPr>
          <p:cNvPr id="35" name="Rectangle : coins arrondis 34">
            <a:extLst>
              <a:ext uri="{FF2B5EF4-FFF2-40B4-BE49-F238E27FC236}">
                <a16:creationId xmlns:a16="http://schemas.microsoft.com/office/drawing/2014/main" id="{C54A130F-6C66-F920-176A-A55EB36B724B}"/>
              </a:ext>
            </a:extLst>
          </p:cNvPr>
          <p:cNvSpPr/>
          <p:nvPr/>
        </p:nvSpPr>
        <p:spPr>
          <a:xfrm>
            <a:off x="6153367" y="2755648"/>
            <a:ext cx="990600" cy="1755741"/>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fr-FR" dirty="0"/>
              <a:t>Procès-verbal OPR</a:t>
            </a:r>
          </a:p>
        </p:txBody>
      </p:sp>
      <p:sp>
        <p:nvSpPr>
          <p:cNvPr id="6" name="Rectangle : coins arrondis 5">
            <a:extLst>
              <a:ext uri="{FF2B5EF4-FFF2-40B4-BE49-F238E27FC236}">
                <a16:creationId xmlns:a16="http://schemas.microsoft.com/office/drawing/2014/main" id="{5DF39209-1572-7EAC-86B1-EC0915D1DAB1}"/>
              </a:ext>
            </a:extLst>
          </p:cNvPr>
          <p:cNvSpPr/>
          <p:nvPr/>
        </p:nvSpPr>
        <p:spPr>
          <a:xfrm>
            <a:off x="7386997" y="2902651"/>
            <a:ext cx="1159933" cy="6350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fr-FR" dirty="0"/>
              <a:t>Maîtrise d’</a:t>
            </a:r>
            <a:r>
              <a:rPr lang="fr-FR" dirty="0" err="1"/>
              <a:t>oeuvre</a:t>
            </a:r>
            <a:endParaRPr lang="fr-FR" dirty="0"/>
          </a:p>
        </p:txBody>
      </p:sp>
      <p:sp>
        <p:nvSpPr>
          <p:cNvPr id="12" name="Flèche : droite 11">
            <a:extLst>
              <a:ext uri="{FF2B5EF4-FFF2-40B4-BE49-F238E27FC236}">
                <a16:creationId xmlns:a16="http://schemas.microsoft.com/office/drawing/2014/main" id="{3934C354-0CAF-7573-9D0F-88327C83DC36}"/>
              </a:ext>
            </a:extLst>
          </p:cNvPr>
          <p:cNvSpPr/>
          <p:nvPr/>
        </p:nvSpPr>
        <p:spPr>
          <a:xfrm>
            <a:off x="7172742" y="3606421"/>
            <a:ext cx="271840" cy="190122"/>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5" name="Connecteur droit avec flèche 14">
            <a:extLst>
              <a:ext uri="{FF2B5EF4-FFF2-40B4-BE49-F238E27FC236}">
                <a16:creationId xmlns:a16="http://schemas.microsoft.com/office/drawing/2014/main" id="{B71E87B6-A54B-47A9-05F7-ACEB8A9EE9F7}"/>
              </a:ext>
            </a:extLst>
          </p:cNvPr>
          <p:cNvCxnSpPr>
            <a:cxnSpLocks/>
            <a:stCxn id="6" idx="3"/>
          </p:cNvCxnSpPr>
          <p:nvPr/>
        </p:nvCxnSpPr>
        <p:spPr>
          <a:xfrm>
            <a:off x="8546930" y="3220151"/>
            <a:ext cx="987706" cy="20884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9" name="ZoneTexte 18">
            <a:extLst>
              <a:ext uri="{FF2B5EF4-FFF2-40B4-BE49-F238E27FC236}">
                <a16:creationId xmlns:a16="http://schemas.microsoft.com/office/drawing/2014/main" id="{E6A206C7-5DDA-36C1-26C4-CA5B01509C31}"/>
              </a:ext>
            </a:extLst>
          </p:cNvPr>
          <p:cNvSpPr txBox="1"/>
          <p:nvPr/>
        </p:nvSpPr>
        <p:spPr>
          <a:xfrm>
            <a:off x="8628350" y="3562615"/>
            <a:ext cx="691279" cy="276999"/>
          </a:xfrm>
          <a:prstGeom prst="rect">
            <a:avLst/>
          </a:prstGeom>
          <a:solidFill>
            <a:srgbClr val="EF3F4B"/>
          </a:solidFill>
        </p:spPr>
        <p:txBody>
          <a:bodyPr wrap="none" rtlCol="0">
            <a:spAutoFit/>
          </a:bodyPr>
          <a:lstStyle/>
          <a:p>
            <a:r>
              <a:rPr lang="fr-FR" sz="1200" b="1" dirty="0">
                <a:solidFill>
                  <a:schemeClr val="bg1"/>
                </a:solidFill>
              </a:rPr>
              <a:t>informe</a:t>
            </a:r>
          </a:p>
        </p:txBody>
      </p:sp>
      <p:sp>
        <p:nvSpPr>
          <p:cNvPr id="21" name="Rectangle : coins arrondis 20">
            <a:extLst>
              <a:ext uri="{FF2B5EF4-FFF2-40B4-BE49-F238E27FC236}">
                <a16:creationId xmlns:a16="http://schemas.microsoft.com/office/drawing/2014/main" id="{E644ED68-54BE-E560-C9D6-63129C061ACF}"/>
              </a:ext>
            </a:extLst>
          </p:cNvPr>
          <p:cNvSpPr/>
          <p:nvPr/>
        </p:nvSpPr>
        <p:spPr>
          <a:xfrm>
            <a:off x="9534636" y="3364566"/>
            <a:ext cx="1159933" cy="6350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fr-FR" dirty="0"/>
              <a:t>Acheteur</a:t>
            </a:r>
          </a:p>
        </p:txBody>
      </p:sp>
      <p:sp>
        <p:nvSpPr>
          <p:cNvPr id="25" name="Rectangle : coins arrondis 24">
            <a:extLst>
              <a:ext uri="{FF2B5EF4-FFF2-40B4-BE49-F238E27FC236}">
                <a16:creationId xmlns:a16="http://schemas.microsoft.com/office/drawing/2014/main" id="{44322C41-8F8B-7184-9ADC-390FE771EA4A}"/>
              </a:ext>
            </a:extLst>
          </p:cNvPr>
          <p:cNvSpPr/>
          <p:nvPr/>
        </p:nvSpPr>
        <p:spPr>
          <a:xfrm>
            <a:off x="7386997" y="3863911"/>
            <a:ext cx="1159933" cy="6350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fr-FR" dirty="0"/>
              <a:t>Titulaire</a:t>
            </a:r>
          </a:p>
        </p:txBody>
      </p:sp>
      <p:sp>
        <p:nvSpPr>
          <p:cNvPr id="9" name="Rectangle : coins arrondis 8">
            <a:extLst>
              <a:ext uri="{FF2B5EF4-FFF2-40B4-BE49-F238E27FC236}">
                <a16:creationId xmlns:a16="http://schemas.microsoft.com/office/drawing/2014/main" id="{34E00B23-7EB2-1CAE-7F8B-EC7A2D62FF1C}"/>
              </a:ext>
            </a:extLst>
          </p:cNvPr>
          <p:cNvSpPr/>
          <p:nvPr/>
        </p:nvSpPr>
        <p:spPr>
          <a:xfrm>
            <a:off x="9200278" y="4590107"/>
            <a:ext cx="1828648" cy="800543"/>
          </a:xfrm>
          <a:prstGeom prst="roundRect">
            <a:avLst/>
          </a:prstGeom>
          <a:solidFill>
            <a:srgbClr val="32448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b="1" dirty="0"/>
              <a:t>Réception</a:t>
            </a:r>
          </a:p>
        </p:txBody>
      </p:sp>
      <p:cxnSp>
        <p:nvCxnSpPr>
          <p:cNvPr id="28" name="Connecteur droit avec flèche 27">
            <a:extLst>
              <a:ext uri="{FF2B5EF4-FFF2-40B4-BE49-F238E27FC236}">
                <a16:creationId xmlns:a16="http://schemas.microsoft.com/office/drawing/2014/main" id="{B33DD70D-4348-FC11-AD2B-37AC109BE0D9}"/>
              </a:ext>
            </a:extLst>
          </p:cNvPr>
          <p:cNvCxnSpPr>
            <a:cxnSpLocks/>
            <a:stCxn id="21" idx="2"/>
          </p:cNvCxnSpPr>
          <p:nvPr/>
        </p:nvCxnSpPr>
        <p:spPr>
          <a:xfrm>
            <a:off x="10114603" y="3999566"/>
            <a:ext cx="0" cy="59054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7" name="Connecteur droit avec flèche 36">
            <a:extLst>
              <a:ext uri="{FF2B5EF4-FFF2-40B4-BE49-F238E27FC236}">
                <a16:creationId xmlns:a16="http://schemas.microsoft.com/office/drawing/2014/main" id="{9680473D-ABE1-C2F3-0AC0-B05F0862F166}"/>
              </a:ext>
            </a:extLst>
          </p:cNvPr>
          <p:cNvCxnSpPr>
            <a:cxnSpLocks/>
            <a:stCxn id="25" idx="3"/>
          </p:cNvCxnSpPr>
          <p:nvPr/>
        </p:nvCxnSpPr>
        <p:spPr>
          <a:xfrm flipV="1">
            <a:off x="8546930" y="3906982"/>
            <a:ext cx="1010674" cy="27442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7" name="Signe de multiplication 46">
            <a:extLst>
              <a:ext uri="{FF2B5EF4-FFF2-40B4-BE49-F238E27FC236}">
                <a16:creationId xmlns:a16="http://schemas.microsoft.com/office/drawing/2014/main" id="{1D947297-112C-CAB0-4BEC-89FE1A12E824}"/>
              </a:ext>
            </a:extLst>
          </p:cNvPr>
          <p:cNvSpPr/>
          <p:nvPr/>
        </p:nvSpPr>
        <p:spPr>
          <a:xfrm>
            <a:off x="9458114" y="4224482"/>
            <a:ext cx="1312978" cy="1563540"/>
          </a:xfrm>
          <a:prstGeom prst="mathMultiply">
            <a:avLst/>
          </a:prstGeom>
          <a:solidFill>
            <a:schemeClr val="accent1">
              <a:alpha val="82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48" name="Connecteur droit avec flèche 47">
            <a:extLst>
              <a:ext uri="{FF2B5EF4-FFF2-40B4-BE49-F238E27FC236}">
                <a16:creationId xmlns:a16="http://schemas.microsoft.com/office/drawing/2014/main" id="{F2355C49-BFB4-EA8F-4D1B-A78945C7D0F1}"/>
              </a:ext>
            </a:extLst>
          </p:cNvPr>
          <p:cNvCxnSpPr>
            <a:cxnSpLocks/>
          </p:cNvCxnSpPr>
          <p:nvPr/>
        </p:nvCxnSpPr>
        <p:spPr>
          <a:xfrm>
            <a:off x="10124029" y="5390650"/>
            <a:ext cx="0" cy="59054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9" name="Rectangle : coins arrondis 48">
            <a:extLst>
              <a:ext uri="{FF2B5EF4-FFF2-40B4-BE49-F238E27FC236}">
                <a16:creationId xmlns:a16="http://schemas.microsoft.com/office/drawing/2014/main" id="{9D1A18AF-0DD4-0AA0-D67D-60B85E0AE299}"/>
              </a:ext>
            </a:extLst>
          </p:cNvPr>
          <p:cNvSpPr/>
          <p:nvPr/>
        </p:nvSpPr>
        <p:spPr>
          <a:xfrm>
            <a:off x="9200278" y="6012938"/>
            <a:ext cx="1828648" cy="800543"/>
          </a:xfrm>
          <a:prstGeom prst="roundRect">
            <a:avLst/>
          </a:prstGeom>
          <a:solidFill>
            <a:srgbClr val="32448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b="1" dirty="0"/>
              <a:t>Les propositions du MOE s’imposent</a:t>
            </a:r>
          </a:p>
        </p:txBody>
      </p:sp>
    </p:spTree>
    <p:extLst>
      <p:ext uri="{BB962C8B-B14F-4D97-AF65-F5344CB8AC3E}">
        <p14:creationId xmlns:p14="http://schemas.microsoft.com/office/powerpoint/2010/main" val="221946661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Image 6">
            <a:extLst>
              <a:ext uri="{FF2B5EF4-FFF2-40B4-BE49-F238E27FC236}">
                <a16:creationId xmlns:a16="http://schemas.microsoft.com/office/drawing/2014/main" id="{7CFBA06C-72BD-DCAB-1016-399CD76F590C}"/>
              </a:ext>
            </a:extLst>
          </p:cNvPr>
          <p:cNvPicPr>
            <a:picLocks noChangeAspect="1"/>
          </p:cNvPicPr>
          <p:nvPr/>
        </p:nvPicPr>
        <p:blipFill rotWithShape="1">
          <a:blip r:embed="rId3">
            <a:extLst>
              <a:ext uri="{28A0092B-C50C-407E-A947-70E740481C1C}">
                <a14:useLocalDpi xmlns:a14="http://schemas.microsoft.com/office/drawing/2010/main" val="0"/>
              </a:ext>
            </a:extLst>
          </a:blip>
          <a:srcRect b="33046"/>
          <a:stretch/>
        </p:blipFill>
        <p:spPr>
          <a:xfrm>
            <a:off x="355676" y="5621073"/>
            <a:ext cx="1828648" cy="1236927"/>
          </a:xfrm>
          <a:prstGeom prst="rect">
            <a:avLst/>
          </a:prstGeom>
          <a:ln>
            <a:noFill/>
          </a:ln>
          <a:effectLst>
            <a:outerShdw blurRad="63500" algn="ctr" rotWithShape="0">
              <a:prstClr val="black">
                <a:alpha val="50000"/>
              </a:prstClr>
            </a:outerShdw>
          </a:effectLst>
        </p:spPr>
      </p:pic>
      <p:sp>
        <p:nvSpPr>
          <p:cNvPr id="10" name="Rectangle 9">
            <a:extLst>
              <a:ext uri="{FF2B5EF4-FFF2-40B4-BE49-F238E27FC236}">
                <a16:creationId xmlns:a16="http://schemas.microsoft.com/office/drawing/2014/main" id="{58AC74DC-309A-29C3-8DD2-5E843FB65B97}"/>
              </a:ext>
            </a:extLst>
          </p:cNvPr>
          <p:cNvSpPr/>
          <p:nvPr/>
        </p:nvSpPr>
        <p:spPr>
          <a:xfrm>
            <a:off x="0" y="0"/>
            <a:ext cx="241376" cy="6858000"/>
          </a:xfrm>
          <a:prstGeom prst="rect">
            <a:avLst/>
          </a:prstGeom>
          <a:solidFill>
            <a:srgbClr val="32448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ZoneTexte 5">
            <a:extLst>
              <a:ext uri="{FF2B5EF4-FFF2-40B4-BE49-F238E27FC236}">
                <a16:creationId xmlns:a16="http://schemas.microsoft.com/office/drawing/2014/main" id="{0EFDACBB-9744-746C-13CC-20B266E05EFC}"/>
              </a:ext>
            </a:extLst>
          </p:cNvPr>
          <p:cNvSpPr txBox="1"/>
          <p:nvPr/>
        </p:nvSpPr>
        <p:spPr>
          <a:xfrm>
            <a:off x="1981124" y="1775529"/>
            <a:ext cx="2697726" cy="369332"/>
          </a:xfrm>
          <a:prstGeom prst="rect">
            <a:avLst/>
          </a:prstGeom>
          <a:noFill/>
        </p:spPr>
        <p:txBody>
          <a:bodyPr wrap="none" rtlCol="0">
            <a:spAutoFit/>
          </a:bodyPr>
          <a:lstStyle/>
          <a:p>
            <a:r>
              <a:rPr lang="fr-FR" dirty="0"/>
              <a:t>Qui ? La maitrise d’œuvre ;</a:t>
            </a:r>
          </a:p>
        </p:txBody>
      </p:sp>
      <p:sp>
        <p:nvSpPr>
          <p:cNvPr id="8" name="ZoneTexte 7">
            <a:extLst>
              <a:ext uri="{FF2B5EF4-FFF2-40B4-BE49-F238E27FC236}">
                <a16:creationId xmlns:a16="http://schemas.microsoft.com/office/drawing/2014/main" id="{CE857155-1325-3172-5183-E353718B403E}"/>
              </a:ext>
            </a:extLst>
          </p:cNvPr>
          <p:cNvSpPr txBox="1"/>
          <p:nvPr/>
        </p:nvSpPr>
        <p:spPr>
          <a:xfrm>
            <a:off x="1981124" y="2144861"/>
            <a:ext cx="3053465" cy="369332"/>
          </a:xfrm>
          <a:prstGeom prst="rect">
            <a:avLst/>
          </a:prstGeom>
          <a:noFill/>
        </p:spPr>
        <p:txBody>
          <a:bodyPr wrap="none" rtlCol="0">
            <a:spAutoFit/>
          </a:bodyPr>
          <a:lstStyle/>
          <a:p>
            <a:r>
              <a:rPr lang="fr-FR" dirty="0"/>
              <a:t>Quand? 5 jours après les OPR ;</a:t>
            </a:r>
          </a:p>
        </p:txBody>
      </p:sp>
      <p:sp>
        <p:nvSpPr>
          <p:cNvPr id="9" name="ZoneTexte 8">
            <a:extLst>
              <a:ext uri="{FF2B5EF4-FFF2-40B4-BE49-F238E27FC236}">
                <a16:creationId xmlns:a16="http://schemas.microsoft.com/office/drawing/2014/main" id="{905D8763-9492-0A3C-23ED-F0342FBA2D59}"/>
              </a:ext>
            </a:extLst>
          </p:cNvPr>
          <p:cNvSpPr txBox="1"/>
          <p:nvPr/>
        </p:nvSpPr>
        <p:spPr>
          <a:xfrm>
            <a:off x="1981124" y="2514193"/>
            <a:ext cx="6924140" cy="369332"/>
          </a:xfrm>
          <a:prstGeom prst="rect">
            <a:avLst/>
          </a:prstGeom>
          <a:noFill/>
        </p:spPr>
        <p:txBody>
          <a:bodyPr wrap="none" rtlCol="0">
            <a:spAutoFit/>
          </a:bodyPr>
          <a:lstStyle/>
          <a:p>
            <a:r>
              <a:rPr lang="fr-FR" dirty="0"/>
              <a:t>Quoi ? Transmission du PV et de sa proposition concernant la réception ;</a:t>
            </a:r>
          </a:p>
        </p:txBody>
      </p:sp>
      <p:sp>
        <p:nvSpPr>
          <p:cNvPr id="3" name="Signe de multiplication 2">
            <a:extLst>
              <a:ext uri="{FF2B5EF4-FFF2-40B4-BE49-F238E27FC236}">
                <a16:creationId xmlns:a16="http://schemas.microsoft.com/office/drawing/2014/main" id="{17456E2A-AB5A-522D-DF5E-E51F2A1BC81F}"/>
              </a:ext>
            </a:extLst>
          </p:cNvPr>
          <p:cNvSpPr/>
          <p:nvPr/>
        </p:nvSpPr>
        <p:spPr>
          <a:xfrm>
            <a:off x="1981124" y="3292841"/>
            <a:ext cx="689243" cy="959458"/>
          </a:xfrm>
          <a:prstGeom prst="mathMultiply">
            <a:avLst/>
          </a:prstGeom>
          <a:solidFill>
            <a:srgbClr val="324485"/>
          </a:solidFill>
          <a:ln>
            <a:solidFill>
              <a:srgbClr val="32448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ZoneTexte 3">
            <a:extLst>
              <a:ext uri="{FF2B5EF4-FFF2-40B4-BE49-F238E27FC236}">
                <a16:creationId xmlns:a16="http://schemas.microsoft.com/office/drawing/2014/main" id="{173633DF-D7C0-DEF4-E259-4FF54550FBEE}"/>
              </a:ext>
            </a:extLst>
          </p:cNvPr>
          <p:cNvSpPr txBox="1"/>
          <p:nvPr/>
        </p:nvSpPr>
        <p:spPr>
          <a:xfrm>
            <a:off x="2534120" y="3587904"/>
            <a:ext cx="7441717" cy="369332"/>
          </a:xfrm>
          <a:prstGeom prst="rect">
            <a:avLst/>
          </a:prstGeom>
          <a:noFill/>
        </p:spPr>
        <p:txBody>
          <a:bodyPr wrap="none" rtlCol="0">
            <a:spAutoFit/>
          </a:bodyPr>
          <a:lstStyle/>
          <a:p>
            <a:r>
              <a:rPr lang="fr-FR" dirty="0"/>
              <a:t>Le titulaire peut transmettre lui-même un PV pour que l’acheteur se prononce</a:t>
            </a:r>
          </a:p>
        </p:txBody>
      </p:sp>
      <p:sp>
        <p:nvSpPr>
          <p:cNvPr id="11" name="ZoneTexte 10">
            <a:extLst>
              <a:ext uri="{FF2B5EF4-FFF2-40B4-BE49-F238E27FC236}">
                <a16:creationId xmlns:a16="http://schemas.microsoft.com/office/drawing/2014/main" id="{09BEF7F5-626A-29A9-E7D3-245CB63A9F55}"/>
              </a:ext>
            </a:extLst>
          </p:cNvPr>
          <p:cNvSpPr txBox="1"/>
          <p:nvPr/>
        </p:nvSpPr>
        <p:spPr>
          <a:xfrm>
            <a:off x="1066799" y="842822"/>
            <a:ext cx="5825067" cy="461665"/>
          </a:xfrm>
          <a:prstGeom prst="rect">
            <a:avLst/>
          </a:prstGeom>
          <a:solidFill>
            <a:srgbClr val="EF3F4B"/>
          </a:solidFill>
        </p:spPr>
        <p:txBody>
          <a:bodyPr wrap="square" rtlCol="0">
            <a:spAutoFit/>
          </a:bodyPr>
          <a:lstStyle/>
          <a:p>
            <a:r>
              <a:rPr lang="fr-FR" sz="2400" b="1" dirty="0">
                <a:solidFill>
                  <a:schemeClr val="bg1"/>
                </a:solidFill>
              </a:rPr>
              <a:t>Information et décision du maitre d’ouvrage</a:t>
            </a:r>
          </a:p>
        </p:txBody>
      </p:sp>
    </p:spTree>
    <p:extLst>
      <p:ext uri="{BB962C8B-B14F-4D97-AF65-F5344CB8AC3E}">
        <p14:creationId xmlns:p14="http://schemas.microsoft.com/office/powerpoint/2010/main" val="8580950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Image 6">
            <a:extLst>
              <a:ext uri="{FF2B5EF4-FFF2-40B4-BE49-F238E27FC236}">
                <a16:creationId xmlns:a16="http://schemas.microsoft.com/office/drawing/2014/main" id="{7CFBA06C-72BD-DCAB-1016-399CD76F590C}"/>
              </a:ext>
            </a:extLst>
          </p:cNvPr>
          <p:cNvPicPr>
            <a:picLocks noChangeAspect="1"/>
          </p:cNvPicPr>
          <p:nvPr/>
        </p:nvPicPr>
        <p:blipFill rotWithShape="1">
          <a:blip r:embed="rId3">
            <a:extLst>
              <a:ext uri="{28A0092B-C50C-407E-A947-70E740481C1C}">
                <a14:useLocalDpi xmlns:a14="http://schemas.microsoft.com/office/drawing/2010/main" val="0"/>
              </a:ext>
            </a:extLst>
          </a:blip>
          <a:srcRect b="33046"/>
          <a:stretch/>
        </p:blipFill>
        <p:spPr>
          <a:xfrm>
            <a:off x="355676" y="5621073"/>
            <a:ext cx="1828648" cy="1236927"/>
          </a:xfrm>
          <a:prstGeom prst="rect">
            <a:avLst/>
          </a:prstGeom>
          <a:ln>
            <a:noFill/>
          </a:ln>
          <a:effectLst>
            <a:outerShdw blurRad="63500" algn="ctr" rotWithShape="0">
              <a:prstClr val="black">
                <a:alpha val="50000"/>
              </a:prstClr>
            </a:outerShdw>
          </a:effectLst>
        </p:spPr>
      </p:pic>
      <p:sp>
        <p:nvSpPr>
          <p:cNvPr id="2" name="ZoneTexte 1">
            <a:extLst>
              <a:ext uri="{FF2B5EF4-FFF2-40B4-BE49-F238E27FC236}">
                <a16:creationId xmlns:a16="http://schemas.microsoft.com/office/drawing/2014/main" id="{04606DA2-94ED-2006-B59C-E15160EB0958}"/>
              </a:ext>
            </a:extLst>
          </p:cNvPr>
          <p:cNvSpPr txBox="1"/>
          <p:nvPr/>
        </p:nvSpPr>
        <p:spPr>
          <a:xfrm>
            <a:off x="1066799" y="842822"/>
            <a:ext cx="5825067" cy="461665"/>
          </a:xfrm>
          <a:prstGeom prst="rect">
            <a:avLst/>
          </a:prstGeom>
          <a:solidFill>
            <a:srgbClr val="EF3F4B"/>
          </a:solidFill>
        </p:spPr>
        <p:txBody>
          <a:bodyPr wrap="square" rtlCol="0">
            <a:spAutoFit/>
          </a:bodyPr>
          <a:lstStyle/>
          <a:p>
            <a:r>
              <a:rPr lang="fr-FR" sz="2400" b="1" dirty="0">
                <a:solidFill>
                  <a:schemeClr val="bg1"/>
                </a:solidFill>
              </a:rPr>
              <a:t>Information et décision du maitre d’ouvrage</a:t>
            </a:r>
          </a:p>
        </p:txBody>
      </p:sp>
      <p:sp>
        <p:nvSpPr>
          <p:cNvPr id="10" name="Rectangle 9">
            <a:extLst>
              <a:ext uri="{FF2B5EF4-FFF2-40B4-BE49-F238E27FC236}">
                <a16:creationId xmlns:a16="http://schemas.microsoft.com/office/drawing/2014/main" id="{58AC74DC-309A-29C3-8DD2-5E843FB65B97}"/>
              </a:ext>
            </a:extLst>
          </p:cNvPr>
          <p:cNvSpPr/>
          <p:nvPr/>
        </p:nvSpPr>
        <p:spPr>
          <a:xfrm>
            <a:off x="0" y="0"/>
            <a:ext cx="241376" cy="6858000"/>
          </a:xfrm>
          <a:prstGeom prst="rect">
            <a:avLst/>
          </a:prstGeom>
          <a:solidFill>
            <a:srgbClr val="32448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ZoneTexte 5">
            <a:extLst>
              <a:ext uri="{FF2B5EF4-FFF2-40B4-BE49-F238E27FC236}">
                <a16:creationId xmlns:a16="http://schemas.microsoft.com/office/drawing/2014/main" id="{0EFDACBB-9744-746C-13CC-20B266E05EFC}"/>
              </a:ext>
            </a:extLst>
          </p:cNvPr>
          <p:cNvSpPr txBox="1"/>
          <p:nvPr/>
        </p:nvSpPr>
        <p:spPr>
          <a:xfrm>
            <a:off x="1981124" y="1775529"/>
            <a:ext cx="2697726" cy="369332"/>
          </a:xfrm>
          <a:prstGeom prst="rect">
            <a:avLst/>
          </a:prstGeom>
          <a:noFill/>
        </p:spPr>
        <p:txBody>
          <a:bodyPr wrap="none" rtlCol="0">
            <a:spAutoFit/>
          </a:bodyPr>
          <a:lstStyle/>
          <a:p>
            <a:r>
              <a:rPr lang="fr-FR" dirty="0"/>
              <a:t>Qui ? La maitrise d’œuvre ;</a:t>
            </a:r>
          </a:p>
        </p:txBody>
      </p:sp>
      <p:sp>
        <p:nvSpPr>
          <p:cNvPr id="8" name="ZoneTexte 7">
            <a:extLst>
              <a:ext uri="{FF2B5EF4-FFF2-40B4-BE49-F238E27FC236}">
                <a16:creationId xmlns:a16="http://schemas.microsoft.com/office/drawing/2014/main" id="{CE857155-1325-3172-5183-E353718B403E}"/>
              </a:ext>
            </a:extLst>
          </p:cNvPr>
          <p:cNvSpPr txBox="1"/>
          <p:nvPr/>
        </p:nvSpPr>
        <p:spPr>
          <a:xfrm>
            <a:off x="1981124" y="2144861"/>
            <a:ext cx="3000565" cy="369332"/>
          </a:xfrm>
          <a:prstGeom prst="rect">
            <a:avLst/>
          </a:prstGeom>
          <a:noFill/>
        </p:spPr>
        <p:txBody>
          <a:bodyPr wrap="none" rtlCol="0">
            <a:spAutoFit/>
          </a:bodyPr>
          <a:lstStyle/>
          <a:p>
            <a:r>
              <a:rPr lang="fr-FR" dirty="0"/>
              <a:t>Quand? 5 jours après les OPR;</a:t>
            </a:r>
          </a:p>
        </p:txBody>
      </p:sp>
      <p:sp>
        <p:nvSpPr>
          <p:cNvPr id="9" name="ZoneTexte 8">
            <a:extLst>
              <a:ext uri="{FF2B5EF4-FFF2-40B4-BE49-F238E27FC236}">
                <a16:creationId xmlns:a16="http://schemas.microsoft.com/office/drawing/2014/main" id="{905D8763-9492-0A3C-23ED-F0342FBA2D59}"/>
              </a:ext>
            </a:extLst>
          </p:cNvPr>
          <p:cNvSpPr txBox="1"/>
          <p:nvPr/>
        </p:nvSpPr>
        <p:spPr>
          <a:xfrm>
            <a:off x="1981124" y="2514193"/>
            <a:ext cx="6924140" cy="369332"/>
          </a:xfrm>
          <a:prstGeom prst="rect">
            <a:avLst/>
          </a:prstGeom>
          <a:noFill/>
        </p:spPr>
        <p:txBody>
          <a:bodyPr wrap="none" rtlCol="0">
            <a:spAutoFit/>
          </a:bodyPr>
          <a:lstStyle/>
          <a:p>
            <a:r>
              <a:rPr lang="fr-FR" dirty="0"/>
              <a:t>Quoi ? Transmission du PV et de sa proposition concernant la réception ;</a:t>
            </a:r>
          </a:p>
        </p:txBody>
      </p:sp>
      <p:sp>
        <p:nvSpPr>
          <p:cNvPr id="3" name="Signe de multiplication 2">
            <a:extLst>
              <a:ext uri="{FF2B5EF4-FFF2-40B4-BE49-F238E27FC236}">
                <a16:creationId xmlns:a16="http://schemas.microsoft.com/office/drawing/2014/main" id="{17456E2A-AB5A-522D-DF5E-E51F2A1BC81F}"/>
              </a:ext>
            </a:extLst>
          </p:cNvPr>
          <p:cNvSpPr/>
          <p:nvPr/>
        </p:nvSpPr>
        <p:spPr>
          <a:xfrm>
            <a:off x="1981124" y="3292841"/>
            <a:ext cx="689243" cy="959458"/>
          </a:xfrm>
          <a:prstGeom prst="mathMultiply">
            <a:avLst/>
          </a:prstGeom>
          <a:solidFill>
            <a:srgbClr val="324485"/>
          </a:solidFill>
          <a:ln>
            <a:solidFill>
              <a:srgbClr val="32448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ZoneTexte 3">
            <a:extLst>
              <a:ext uri="{FF2B5EF4-FFF2-40B4-BE49-F238E27FC236}">
                <a16:creationId xmlns:a16="http://schemas.microsoft.com/office/drawing/2014/main" id="{173633DF-D7C0-DEF4-E259-4FF54550FBEE}"/>
              </a:ext>
            </a:extLst>
          </p:cNvPr>
          <p:cNvSpPr txBox="1"/>
          <p:nvPr/>
        </p:nvSpPr>
        <p:spPr>
          <a:xfrm>
            <a:off x="2534120" y="3587904"/>
            <a:ext cx="7556299" cy="369332"/>
          </a:xfrm>
          <a:prstGeom prst="rect">
            <a:avLst/>
          </a:prstGeom>
          <a:noFill/>
        </p:spPr>
        <p:txBody>
          <a:bodyPr wrap="none" rtlCol="0">
            <a:spAutoFit/>
          </a:bodyPr>
          <a:lstStyle/>
          <a:p>
            <a:r>
              <a:rPr lang="fr-FR" dirty="0"/>
              <a:t>Le titulaire peut transmettre lui-même un PV pour que l’acheteur se prononce</a:t>
            </a:r>
          </a:p>
        </p:txBody>
      </p:sp>
      <p:sp>
        <p:nvSpPr>
          <p:cNvPr id="5" name="Signe de multiplication 4">
            <a:extLst>
              <a:ext uri="{FF2B5EF4-FFF2-40B4-BE49-F238E27FC236}">
                <a16:creationId xmlns:a16="http://schemas.microsoft.com/office/drawing/2014/main" id="{4D5C4664-F9B3-338F-C5D1-DF420254382D}"/>
              </a:ext>
            </a:extLst>
          </p:cNvPr>
          <p:cNvSpPr/>
          <p:nvPr/>
        </p:nvSpPr>
        <p:spPr>
          <a:xfrm>
            <a:off x="1981124" y="4067633"/>
            <a:ext cx="689243" cy="959458"/>
          </a:xfrm>
          <a:prstGeom prst="mathMultiply">
            <a:avLst/>
          </a:prstGeom>
          <a:solidFill>
            <a:srgbClr val="324485"/>
          </a:solidFill>
          <a:ln>
            <a:solidFill>
              <a:srgbClr val="32448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ZoneTexte 11">
            <a:extLst>
              <a:ext uri="{FF2B5EF4-FFF2-40B4-BE49-F238E27FC236}">
                <a16:creationId xmlns:a16="http://schemas.microsoft.com/office/drawing/2014/main" id="{99796E53-C64C-5EEF-BCD1-63C3BBE2BAF1}"/>
              </a:ext>
            </a:extLst>
          </p:cNvPr>
          <p:cNvSpPr txBox="1"/>
          <p:nvPr/>
        </p:nvSpPr>
        <p:spPr>
          <a:xfrm>
            <a:off x="2534120" y="4219489"/>
            <a:ext cx="9480080" cy="646331"/>
          </a:xfrm>
          <a:prstGeom prst="rect">
            <a:avLst/>
          </a:prstGeom>
          <a:noFill/>
        </p:spPr>
        <p:txBody>
          <a:bodyPr wrap="square" rtlCol="0">
            <a:spAutoFit/>
          </a:bodyPr>
          <a:lstStyle/>
          <a:p>
            <a:pPr algn="just"/>
            <a:r>
              <a:rPr lang="fr-FR" dirty="0"/>
              <a:t>Si l’acheteur ne se prononce pas dans un délai de 30 jours, les propositions du maitre d’œuvre s’imposent</a:t>
            </a:r>
          </a:p>
        </p:txBody>
      </p:sp>
    </p:spTree>
    <p:extLst>
      <p:ext uri="{BB962C8B-B14F-4D97-AF65-F5344CB8AC3E}">
        <p14:creationId xmlns:p14="http://schemas.microsoft.com/office/powerpoint/2010/main" val="44071061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Image 6">
            <a:extLst>
              <a:ext uri="{FF2B5EF4-FFF2-40B4-BE49-F238E27FC236}">
                <a16:creationId xmlns:a16="http://schemas.microsoft.com/office/drawing/2014/main" id="{7CFBA06C-72BD-DCAB-1016-399CD76F590C}"/>
              </a:ext>
            </a:extLst>
          </p:cNvPr>
          <p:cNvPicPr>
            <a:picLocks noChangeAspect="1"/>
          </p:cNvPicPr>
          <p:nvPr/>
        </p:nvPicPr>
        <p:blipFill rotWithShape="1">
          <a:blip r:embed="rId3">
            <a:extLst>
              <a:ext uri="{28A0092B-C50C-407E-A947-70E740481C1C}">
                <a14:useLocalDpi xmlns:a14="http://schemas.microsoft.com/office/drawing/2010/main" val="0"/>
              </a:ext>
            </a:extLst>
          </a:blip>
          <a:srcRect b="33046"/>
          <a:stretch/>
        </p:blipFill>
        <p:spPr>
          <a:xfrm>
            <a:off x="355676" y="5621073"/>
            <a:ext cx="1828648" cy="1236927"/>
          </a:xfrm>
          <a:prstGeom prst="rect">
            <a:avLst/>
          </a:prstGeom>
          <a:ln>
            <a:noFill/>
          </a:ln>
          <a:effectLst>
            <a:outerShdw blurRad="63500" algn="ctr" rotWithShape="0">
              <a:prstClr val="black">
                <a:alpha val="50000"/>
              </a:prstClr>
            </a:outerShdw>
          </a:effectLst>
        </p:spPr>
      </p:pic>
      <p:sp>
        <p:nvSpPr>
          <p:cNvPr id="10" name="Rectangle 9">
            <a:extLst>
              <a:ext uri="{FF2B5EF4-FFF2-40B4-BE49-F238E27FC236}">
                <a16:creationId xmlns:a16="http://schemas.microsoft.com/office/drawing/2014/main" id="{58AC74DC-309A-29C3-8DD2-5E843FB65B97}"/>
              </a:ext>
            </a:extLst>
          </p:cNvPr>
          <p:cNvSpPr/>
          <p:nvPr/>
        </p:nvSpPr>
        <p:spPr>
          <a:xfrm>
            <a:off x="0" y="0"/>
            <a:ext cx="241376" cy="6858000"/>
          </a:xfrm>
          <a:prstGeom prst="rect">
            <a:avLst/>
          </a:prstGeom>
          <a:solidFill>
            <a:srgbClr val="32448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ZoneTexte 5">
            <a:extLst>
              <a:ext uri="{FF2B5EF4-FFF2-40B4-BE49-F238E27FC236}">
                <a16:creationId xmlns:a16="http://schemas.microsoft.com/office/drawing/2014/main" id="{0EFDACBB-9744-746C-13CC-20B266E05EFC}"/>
              </a:ext>
            </a:extLst>
          </p:cNvPr>
          <p:cNvSpPr txBox="1"/>
          <p:nvPr/>
        </p:nvSpPr>
        <p:spPr>
          <a:xfrm>
            <a:off x="1473124" y="1590863"/>
            <a:ext cx="2764218" cy="369332"/>
          </a:xfrm>
          <a:prstGeom prst="rect">
            <a:avLst/>
          </a:prstGeom>
          <a:noFill/>
        </p:spPr>
        <p:txBody>
          <a:bodyPr wrap="none" rtlCol="0">
            <a:spAutoFit/>
          </a:bodyPr>
          <a:lstStyle/>
          <a:p>
            <a:r>
              <a:rPr lang="fr-FR" b="1" dirty="0"/>
              <a:t>La réception sans réserve : </a:t>
            </a:r>
          </a:p>
        </p:txBody>
      </p:sp>
      <p:sp>
        <p:nvSpPr>
          <p:cNvPr id="8" name="ZoneTexte 7">
            <a:extLst>
              <a:ext uri="{FF2B5EF4-FFF2-40B4-BE49-F238E27FC236}">
                <a16:creationId xmlns:a16="http://schemas.microsoft.com/office/drawing/2014/main" id="{CE857155-1325-3172-5183-E353718B403E}"/>
              </a:ext>
            </a:extLst>
          </p:cNvPr>
          <p:cNvSpPr txBox="1"/>
          <p:nvPr/>
        </p:nvSpPr>
        <p:spPr>
          <a:xfrm>
            <a:off x="1066800" y="1960195"/>
            <a:ext cx="10801611" cy="369332"/>
          </a:xfrm>
          <a:prstGeom prst="rect">
            <a:avLst/>
          </a:prstGeom>
          <a:noFill/>
        </p:spPr>
        <p:txBody>
          <a:bodyPr wrap="none" rtlCol="0">
            <a:spAutoFit/>
          </a:bodyPr>
          <a:lstStyle/>
          <a:p>
            <a:r>
              <a:rPr lang="fr-FR" dirty="0"/>
              <a:t>Aucun défaut de réalisation majeur n’a été observé, elle couvre l’ensemble des vices apparents affectant l’ouvrage</a:t>
            </a:r>
          </a:p>
        </p:txBody>
      </p:sp>
      <p:sp>
        <p:nvSpPr>
          <p:cNvPr id="11" name="ZoneTexte 10">
            <a:extLst>
              <a:ext uri="{FF2B5EF4-FFF2-40B4-BE49-F238E27FC236}">
                <a16:creationId xmlns:a16="http://schemas.microsoft.com/office/drawing/2014/main" id="{FFD04CCD-320A-7D90-4E48-4A7E291AC915}"/>
              </a:ext>
            </a:extLst>
          </p:cNvPr>
          <p:cNvSpPr txBox="1"/>
          <p:nvPr/>
        </p:nvSpPr>
        <p:spPr>
          <a:xfrm>
            <a:off x="1066800" y="842822"/>
            <a:ext cx="3914890" cy="461665"/>
          </a:xfrm>
          <a:prstGeom prst="rect">
            <a:avLst/>
          </a:prstGeom>
          <a:solidFill>
            <a:srgbClr val="EF3F4B"/>
          </a:solidFill>
        </p:spPr>
        <p:txBody>
          <a:bodyPr wrap="square" rtlCol="0">
            <a:spAutoFit/>
          </a:bodyPr>
          <a:lstStyle/>
          <a:p>
            <a:r>
              <a:rPr lang="fr-FR" sz="2400" b="1" dirty="0">
                <a:solidFill>
                  <a:schemeClr val="bg1"/>
                </a:solidFill>
              </a:rPr>
              <a:t>B – La réception des travaux :</a:t>
            </a:r>
          </a:p>
        </p:txBody>
      </p:sp>
    </p:spTree>
    <p:extLst>
      <p:ext uri="{BB962C8B-B14F-4D97-AF65-F5344CB8AC3E}">
        <p14:creationId xmlns:p14="http://schemas.microsoft.com/office/powerpoint/2010/main" val="329106372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Image 6">
            <a:extLst>
              <a:ext uri="{FF2B5EF4-FFF2-40B4-BE49-F238E27FC236}">
                <a16:creationId xmlns:a16="http://schemas.microsoft.com/office/drawing/2014/main" id="{7CFBA06C-72BD-DCAB-1016-399CD76F590C}"/>
              </a:ext>
            </a:extLst>
          </p:cNvPr>
          <p:cNvPicPr>
            <a:picLocks noChangeAspect="1"/>
          </p:cNvPicPr>
          <p:nvPr/>
        </p:nvPicPr>
        <p:blipFill rotWithShape="1">
          <a:blip r:embed="rId3">
            <a:extLst>
              <a:ext uri="{28A0092B-C50C-407E-A947-70E740481C1C}">
                <a14:useLocalDpi xmlns:a14="http://schemas.microsoft.com/office/drawing/2010/main" val="0"/>
              </a:ext>
            </a:extLst>
          </a:blip>
          <a:srcRect b="33046"/>
          <a:stretch/>
        </p:blipFill>
        <p:spPr>
          <a:xfrm>
            <a:off x="355676" y="5621073"/>
            <a:ext cx="1828648" cy="1236927"/>
          </a:xfrm>
          <a:prstGeom prst="rect">
            <a:avLst/>
          </a:prstGeom>
          <a:ln>
            <a:noFill/>
          </a:ln>
          <a:effectLst>
            <a:outerShdw blurRad="63500" algn="ctr" rotWithShape="0">
              <a:prstClr val="black">
                <a:alpha val="50000"/>
              </a:prstClr>
            </a:outerShdw>
          </a:effectLst>
        </p:spPr>
      </p:pic>
      <p:sp>
        <p:nvSpPr>
          <p:cNvPr id="10" name="Rectangle 9">
            <a:extLst>
              <a:ext uri="{FF2B5EF4-FFF2-40B4-BE49-F238E27FC236}">
                <a16:creationId xmlns:a16="http://schemas.microsoft.com/office/drawing/2014/main" id="{58AC74DC-309A-29C3-8DD2-5E843FB65B97}"/>
              </a:ext>
            </a:extLst>
          </p:cNvPr>
          <p:cNvSpPr/>
          <p:nvPr/>
        </p:nvSpPr>
        <p:spPr>
          <a:xfrm>
            <a:off x="0" y="0"/>
            <a:ext cx="241376" cy="6858000"/>
          </a:xfrm>
          <a:prstGeom prst="rect">
            <a:avLst/>
          </a:prstGeom>
          <a:solidFill>
            <a:srgbClr val="32448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ZoneTexte 5">
            <a:extLst>
              <a:ext uri="{FF2B5EF4-FFF2-40B4-BE49-F238E27FC236}">
                <a16:creationId xmlns:a16="http://schemas.microsoft.com/office/drawing/2014/main" id="{0EFDACBB-9744-746C-13CC-20B266E05EFC}"/>
              </a:ext>
            </a:extLst>
          </p:cNvPr>
          <p:cNvSpPr txBox="1"/>
          <p:nvPr/>
        </p:nvSpPr>
        <p:spPr>
          <a:xfrm>
            <a:off x="1473124" y="1590863"/>
            <a:ext cx="2764218" cy="369332"/>
          </a:xfrm>
          <a:prstGeom prst="rect">
            <a:avLst/>
          </a:prstGeom>
          <a:noFill/>
        </p:spPr>
        <p:txBody>
          <a:bodyPr wrap="none" rtlCol="0">
            <a:spAutoFit/>
          </a:bodyPr>
          <a:lstStyle/>
          <a:p>
            <a:r>
              <a:rPr lang="fr-FR" b="1" dirty="0"/>
              <a:t>La réception sans réserve : </a:t>
            </a:r>
          </a:p>
        </p:txBody>
      </p:sp>
      <p:sp>
        <p:nvSpPr>
          <p:cNvPr id="8" name="ZoneTexte 7">
            <a:extLst>
              <a:ext uri="{FF2B5EF4-FFF2-40B4-BE49-F238E27FC236}">
                <a16:creationId xmlns:a16="http://schemas.microsoft.com/office/drawing/2014/main" id="{CE857155-1325-3172-5183-E353718B403E}"/>
              </a:ext>
            </a:extLst>
          </p:cNvPr>
          <p:cNvSpPr txBox="1"/>
          <p:nvPr/>
        </p:nvSpPr>
        <p:spPr>
          <a:xfrm>
            <a:off x="1066800" y="1960195"/>
            <a:ext cx="10801611" cy="369332"/>
          </a:xfrm>
          <a:prstGeom prst="rect">
            <a:avLst/>
          </a:prstGeom>
          <a:noFill/>
        </p:spPr>
        <p:txBody>
          <a:bodyPr wrap="none" rtlCol="0">
            <a:spAutoFit/>
          </a:bodyPr>
          <a:lstStyle/>
          <a:p>
            <a:r>
              <a:rPr lang="fr-FR" dirty="0"/>
              <a:t>Aucun défaut de réalisation majeur n’a été observé, elle couvre l’ensemble des vices apparents affectant l’ouvrage</a:t>
            </a:r>
          </a:p>
        </p:txBody>
      </p:sp>
      <p:sp>
        <p:nvSpPr>
          <p:cNvPr id="11" name="ZoneTexte 10">
            <a:extLst>
              <a:ext uri="{FF2B5EF4-FFF2-40B4-BE49-F238E27FC236}">
                <a16:creationId xmlns:a16="http://schemas.microsoft.com/office/drawing/2014/main" id="{FFD04CCD-320A-7D90-4E48-4A7E291AC915}"/>
              </a:ext>
            </a:extLst>
          </p:cNvPr>
          <p:cNvSpPr txBox="1"/>
          <p:nvPr/>
        </p:nvSpPr>
        <p:spPr>
          <a:xfrm>
            <a:off x="1066800" y="842822"/>
            <a:ext cx="3914890" cy="461665"/>
          </a:xfrm>
          <a:prstGeom prst="rect">
            <a:avLst/>
          </a:prstGeom>
          <a:solidFill>
            <a:srgbClr val="EF3F4B"/>
          </a:solidFill>
        </p:spPr>
        <p:txBody>
          <a:bodyPr wrap="square" rtlCol="0">
            <a:spAutoFit/>
          </a:bodyPr>
          <a:lstStyle/>
          <a:p>
            <a:r>
              <a:rPr lang="fr-FR" sz="2400" b="1" dirty="0">
                <a:solidFill>
                  <a:schemeClr val="bg1"/>
                </a:solidFill>
              </a:rPr>
              <a:t>B – La réception des travaux :</a:t>
            </a:r>
          </a:p>
        </p:txBody>
      </p:sp>
      <p:sp>
        <p:nvSpPr>
          <p:cNvPr id="2" name="ZoneTexte 1">
            <a:extLst>
              <a:ext uri="{FF2B5EF4-FFF2-40B4-BE49-F238E27FC236}">
                <a16:creationId xmlns:a16="http://schemas.microsoft.com/office/drawing/2014/main" id="{F85D6994-CAC0-38D5-5641-8C7F99EAFCC1}"/>
              </a:ext>
            </a:extLst>
          </p:cNvPr>
          <p:cNvSpPr txBox="1"/>
          <p:nvPr/>
        </p:nvSpPr>
        <p:spPr>
          <a:xfrm>
            <a:off x="1473124" y="2431237"/>
            <a:ext cx="3008901" cy="369332"/>
          </a:xfrm>
          <a:prstGeom prst="rect">
            <a:avLst/>
          </a:prstGeom>
          <a:noFill/>
        </p:spPr>
        <p:txBody>
          <a:bodyPr wrap="none" rtlCol="0">
            <a:spAutoFit/>
          </a:bodyPr>
          <a:lstStyle/>
          <a:p>
            <a:r>
              <a:rPr lang="fr-FR" b="1" dirty="0"/>
              <a:t>La réception avec réserve(s) : </a:t>
            </a:r>
          </a:p>
        </p:txBody>
      </p:sp>
      <p:sp>
        <p:nvSpPr>
          <p:cNvPr id="3" name="ZoneTexte 2">
            <a:extLst>
              <a:ext uri="{FF2B5EF4-FFF2-40B4-BE49-F238E27FC236}">
                <a16:creationId xmlns:a16="http://schemas.microsoft.com/office/drawing/2014/main" id="{E1A622D4-BB27-4758-B66C-56A726DDA5B6}"/>
              </a:ext>
            </a:extLst>
          </p:cNvPr>
          <p:cNvSpPr txBox="1"/>
          <p:nvPr/>
        </p:nvSpPr>
        <p:spPr>
          <a:xfrm>
            <a:off x="1066799" y="2800569"/>
            <a:ext cx="7766806" cy="369332"/>
          </a:xfrm>
          <a:prstGeom prst="rect">
            <a:avLst/>
          </a:prstGeom>
          <a:noFill/>
        </p:spPr>
        <p:txBody>
          <a:bodyPr wrap="none" rtlCol="0">
            <a:spAutoFit/>
          </a:bodyPr>
          <a:lstStyle/>
          <a:p>
            <a:r>
              <a:rPr lang="fr-FR" dirty="0"/>
              <a:t>Le titulaire doit </a:t>
            </a:r>
            <a:r>
              <a:rPr lang="fr-FR" u="sng" dirty="0"/>
              <a:t>remédier aux imperfections et malfaçons </a:t>
            </a:r>
            <a:r>
              <a:rPr lang="fr-FR" dirty="0"/>
              <a:t>constatées lors des OPR</a:t>
            </a:r>
          </a:p>
        </p:txBody>
      </p:sp>
      <p:cxnSp>
        <p:nvCxnSpPr>
          <p:cNvPr id="16" name="Connecteur : en angle 15">
            <a:extLst>
              <a:ext uri="{FF2B5EF4-FFF2-40B4-BE49-F238E27FC236}">
                <a16:creationId xmlns:a16="http://schemas.microsoft.com/office/drawing/2014/main" id="{E0CEE8B8-DD7B-3987-933B-1E9187CC6BE0}"/>
              </a:ext>
            </a:extLst>
          </p:cNvPr>
          <p:cNvCxnSpPr/>
          <p:nvPr/>
        </p:nvCxnSpPr>
        <p:spPr>
          <a:xfrm>
            <a:off x="2977574" y="3090333"/>
            <a:ext cx="891693" cy="499534"/>
          </a:xfrm>
          <a:prstGeom prst="bentConnector3">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7" name="ZoneTexte 16">
            <a:extLst>
              <a:ext uri="{FF2B5EF4-FFF2-40B4-BE49-F238E27FC236}">
                <a16:creationId xmlns:a16="http://schemas.microsoft.com/office/drawing/2014/main" id="{6DA44868-6B4E-0931-EE21-1EF3E0AA00DD}"/>
              </a:ext>
            </a:extLst>
          </p:cNvPr>
          <p:cNvSpPr txBox="1"/>
          <p:nvPr/>
        </p:nvSpPr>
        <p:spPr>
          <a:xfrm>
            <a:off x="3869267" y="3354567"/>
            <a:ext cx="7948907" cy="369332"/>
          </a:xfrm>
          <a:prstGeom prst="rect">
            <a:avLst/>
          </a:prstGeom>
          <a:noFill/>
        </p:spPr>
        <p:txBody>
          <a:bodyPr wrap="none" rtlCol="0">
            <a:spAutoFit/>
          </a:bodyPr>
          <a:lstStyle/>
          <a:p>
            <a:r>
              <a:rPr lang="fr-FR" dirty="0"/>
              <a:t>Délai fixé par le titulaire ou 3 mois maximum avant l’expiration du délai de garantie</a:t>
            </a:r>
          </a:p>
        </p:txBody>
      </p:sp>
    </p:spTree>
    <p:extLst>
      <p:ext uri="{BB962C8B-B14F-4D97-AF65-F5344CB8AC3E}">
        <p14:creationId xmlns:p14="http://schemas.microsoft.com/office/powerpoint/2010/main" val="262371154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Image 6">
            <a:extLst>
              <a:ext uri="{FF2B5EF4-FFF2-40B4-BE49-F238E27FC236}">
                <a16:creationId xmlns:a16="http://schemas.microsoft.com/office/drawing/2014/main" id="{7CFBA06C-72BD-DCAB-1016-399CD76F590C}"/>
              </a:ext>
            </a:extLst>
          </p:cNvPr>
          <p:cNvPicPr>
            <a:picLocks noChangeAspect="1"/>
          </p:cNvPicPr>
          <p:nvPr/>
        </p:nvPicPr>
        <p:blipFill rotWithShape="1">
          <a:blip r:embed="rId3">
            <a:extLst>
              <a:ext uri="{28A0092B-C50C-407E-A947-70E740481C1C}">
                <a14:useLocalDpi xmlns:a14="http://schemas.microsoft.com/office/drawing/2010/main" val="0"/>
              </a:ext>
            </a:extLst>
          </a:blip>
          <a:srcRect b="33046"/>
          <a:stretch/>
        </p:blipFill>
        <p:spPr>
          <a:xfrm>
            <a:off x="355676" y="5621073"/>
            <a:ext cx="1828648" cy="1236927"/>
          </a:xfrm>
          <a:prstGeom prst="rect">
            <a:avLst/>
          </a:prstGeom>
          <a:ln>
            <a:noFill/>
          </a:ln>
          <a:effectLst>
            <a:outerShdw blurRad="63500" algn="ctr" rotWithShape="0">
              <a:prstClr val="black">
                <a:alpha val="50000"/>
              </a:prstClr>
            </a:outerShdw>
          </a:effectLst>
        </p:spPr>
      </p:pic>
      <p:sp>
        <p:nvSpPr>
          <p:cNvPr id="10" name="Rectangle 9">
            <a:extLst>
              <a:ext uri="{FF2B5EF4-FFF2-40B4-BE49-F238E27FC236}">
                <a16:creationId xmlns:a16="http://schemas.microsoft.com/office/drawing/2014/main" id="{58AC74DC-309A-29C3-8DD2-5E843FB65B97}"/>
              </a:ext>
            </a:extLst>
          </p:cNvPr>
          <p:cNvSpPr/>
          <p:nvPr/>
        </p:nvSpPr>
        <p:spPr>
          <a:xfrm>
            <a:off x="0" y="0"/>
            <a:ext cx="241376" cy="6858000"/>
          </a:xfrm>
          <a:prstGeom prst="rect">
            <a:avLst/>
          </a:prstGeom>
          <a:solidFill>
            <a:srgbClr val="32448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ZoneTexte 5">
            <a:extLst>
              <a:ext uri="{FF2B5EF4-FFF2-40B4-BE49-F238E27FC236}">
                <a16:creationId xmlns:a16="http://schemas.microsoft.com/office/drawing/2014/main" id="{0EFDACBB-9744-746C-13CC-20B266E05EFC}"/>
              </a:ext>
            </a:extLst>
          </p:cNvPr>
          <p:cNvSpPr txBox="1"/>
          <p:nvPr/>
        </p:nvSpPr>
        <p:spPr>
          <a:xfrm>
            <a:off x="1473124" y="1590863"/>
            <a:ext cx="2764218" cy="369332"/>
          </a:xfrm>
          <a:prstGeom prst="rect">
            <a:avLst/>
          </a:prstGeom>
          <a:noFill/>
        </p:spPr>
        <p:txBody>
          <a:bodyPr wrap="none" rtlCol="0">
            <a:spAutoFit/>
          </a:bodyPr>
          <a:lstStyle/>
          <a:p>
            <a:r>
              <a:rPr lang="fr-FR" b="1" dirty="0"/>
              <a:t>La réception sans réserve : </a:t>
            </a:r>
          </a:p>
        </p:txBody>
      </p:sp>
      <p:sp>
        <p:nvSpPr>
          <p:cNvPr id="8" name="ZoneTexte 7">
            <a:extLst>
              <a:ext uri="{FF2B5EF4-FFF2-40B4-BE49-F238E27FC236}">
                <a16:creationId xmlns:a16="http://schemas.microsoft.com/office/drawing/2014/main" id="{CE857155-1325-3172-5183-E353718B403E}"/>
              </a:ext>
            </a:extLst>
          </p:cNvPr>
          <p:cNvSpPr txBox="1"/>
          <p:nvPr/>
        </p:nvSpPr>
        <p:spPr>
          <a:xfrm>
            <a:off x="1066800" y="1960195"/>
            <a:ext cx="10801611" cy="369332"/>
          </a:xfrm>
          <a:prstGeom prst="rect">
            <a:avLst/>
          </a:prstGeom>
          <a:noFill/>
        </p:spPr>
        <p:txBody>
          <a:bodyPr wrap="none" rtlCol="0">
            <a:spAutoFit/>
          </a:bodyPr>
          <a:lstStyle/>
          <a:p>
            <a:r>
              <a:rPr lang="fr-FR" dirty="0"/>
              <a:t>Aucun défaut de réalisation majeur n’a été observé, elle couvre l’ensemble des vices apparents affectant l’ouvrage</a:t>
            </a:r>
          </a:p>
        </p:txBody>
      </p:sp>
      <p:sp>
        <p:nvSpPr>
          <p:cNvPr id="11" name="ZoneTexte 10">
            <a:extLst>
              <a:ext uri="{FF2B5EF4-FFF2-40B4-BE49-F238E27FC236}">
                <a16:creationId xmlns:a16="http://schemas.microsoft.com/office/drawing/2014/main" id="{FFD04CCD-320A-7D90-4E48-4A7E291AC915}"/>
              </a:ext>
            </a:extLst>
          </p:cNvPr>
          <p:cNvSpPr txBox="1"/>
          <p:nvPr/>
        </p:nvSpPr>
        <p:spPr>
          <a:xfrm>
            <a:off x="1066800" y="842822"/>
            <a:ext cx="3914890" cy="461665"/>
          </a:xfrm>
          <a:prstGeom prst="rect">
            <a:avLst/>
          </a:prstGeom>
          <a:solidFill>
            <a:srgbClr val="EF3F4B"/>
          </a:solidFill>
        </p:spPr>
        <p:txBody>
          <a:bodyPr wrap="square" rtlCol="0">
            <a:spAutoFit/>
          </a:bodyPr>
          <a:lstStyle/>
          <a:p>
            <a:r>
              <a:rPr lang="fr-FR" sz="2400" b="1" dirty="0">
                <a:solidFill>
                  <a:schemeClr val="bg1"/>
                </a:solidFill>
              </a:rPr>
              <a:t>B – La réception des travaux :</a:t>
            </a:r>
          </a:p>
        </p:txBody>
      </p:sp>
      <p:sp>
        <p:nvSpPr>
          <p:cNvPr id="2" name="ZoneTexte 1">
            <a:extLst>
              <a:ext uri="{FF2B5EF4-FFF2-40B4-BE49-F238E27FC236}">
                <a16:creationId xmlns:a16="http://schemas.microsoft.com/office/drawing/2014/main" id="{F85D6994-CAC0-38D5-5641-8C7F99EAFCC1}"/>
              </a:ext>
            </a:extLst>
          </p:cNvPr>
          <p:cNvSpPr txBox="1"/>
          <p:nvPr/>
        </p:nvSpPr>
        <p:spPr>
          <a:xfrm>
            <a:off x="1473124" y="2431237"/>
            <a:ext cx="3008901" cy="369332"/>
          </a:xfrm>
          <a:prstGeom prst="rect">
            <a:avLst/>
          </a:prstGeom>
          <a:noFill/>
        </p:spPr>
        <p:txBody>
          <a:bodyPr wrap="none" rtlCol="0">
            <a:spAutoFit/>
          </a:bodyPr>
          <a:lstStyle/>
          <a:p>
            <a:r>
              <a:rPr lang="fr-FR" b="1" dirty="0"/>
              <a:t>La réception avec réserve(s) : </a:t>
            </a:r>
          </a:p>
        </p:txBody>
      </p:sp>
      <p:sp>
        <p:nvSpPr>
          <p:cNvPr id="3" name="ZoneTexte 2">
            <a:extLst>
              <a:ext uri="{FF2B5EF4-FFF2-40B4-BE49-F238E27FC236}">
                <a16:creationId xmlns:a16="http://schemas.microsoft.com/office/drawing/2014/main" id="{E1A622D4-BB27-4758-B66C-56A726DDA5B6}"/>
              </a:ext>
            </a:extLst>
          </p:cNvPr>
          <p:cNvSpPr txBox="1"/>
          <p:nvPr/>
        </p:nvSpPr>
        <p:spPr>
          <a:xfrm>
            <a:off x="1066799" y="2800569"/>
            <a:ext cx="7766806" cy="369332"/>
          </a:xfrm>
          <a:prstGeom prst="rect">
            <a:avLst/>
          </a:prstGeom>
          <a:noFill/>
        </p:spPr>
        <p:txBody>
          <a:bodyPr wrap="none" rtlCol="0">
            <a:spAutoFit/>
          </a:bodyPr>
          <a:lstStyle/>
          <a:p>
            <a:r>
              <a:rPr lang="fr-FR" dirty="0"/>
              <a:t>Le titulaire doit </a:t>
            </a:r>
            <a:r>
              <a:rPr lang="fr-FR" u="sng" dirty="0"/>
              <a:t>remédier aux imperfections et malfaçons </a:t>
            </a:r>
            <a:r>
              <a:rPr lang="fr-FR" dirty="0"/>
              <a:t>constatées lors des OPR</a:t>
            </a:r>
          </a:p>
        </p:txBody>
      </p:sp>
      <p:cxnSp>
        <p:nvCxnSpPr>
          <p:cNvPr id="16" name="Connecteur : en angle 15">
            <a:extLst>
              <a:ext uri="{FF2B5EF4-FFF2-40B4-BE49-F238E27FC236}">
                <a16:creationId xmlns:a16="http://schemas.microsoft.com/office/drawing/2014/main" id="{E0CEE8B8-DD7B-3987-933B-1E9187CC6BE0}"/>
              </a:ext>
            </a:extLst>
          </p:cNvPr>
          <p:cNvCxnSpPr/>
          <p:nvPr/>
        </p:nvCxnSpPr>
        <p:spPr>
          <a:xfrm>
            <a:off x="2977574" y="3090333"/>
            <a:ext cx="891693" cy="499534"/>
          </a:xfrm>
          <a:prstGeom prst="bentConnector3">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7" name="ZoneTexte 16">
            <a:extLst>
              <a:ext uri="{FF2B5EF4-FFF2-40B4-BE49-F238E27FC236}">
                <a16:creationId xmlns:a16="http://schemas.microsoft.com/office/drawing/2014/main" id="{6DA44868-6B4E-0931-EE21-1EF3E0AA00DD}"/>
              </a:ext>
            </a:extLst>
          </p:cNvPr>
          <p:cNvSpPr txBox="1"/>
          <p:nvPr/>
        </p:nvSpPr>
        <p:spPr>
          <a:xfrm>
            <a:off x="3869267" y="3354567"/>
            <a:ext cx="6331733" cy="369332"/>
          </a:xfrm>
          <a:prstGeom prst="rect">
            <a:avLst/>
          </a:prstGeom>
          <a:noFill/>
        </p:spPr>
        <p:txBody>
          <a:bodyPr wrap="none" rtlCol="0">
            <a:spAutoFit/>
          </a:bodyPr>
          <a:lstStyle/>
          <a:p>
            <a:r>
              <a:rPr lang="fr-FR" dirty="0"/>
              <a:t>Exécution aux frais et risques du titulaire : </a:t>
            </a:r>
            <a:r>
              <a:rPr lang="fr-FR" b="1" dirty="0"/>
              <a:t>marché de substitution</a:t>
            </a:r>
          </a:p>
        </p:txBody>
      </p:sp>
      <p:sp>
        <p:nvSpPr>
          <p:cNvPr id="4" name="Signe de multiplication 3">
            <a:extLst>
              <a:ext uri="{FF2B5EF4-FFF2-40B4-BE49-F238E27FC236}">
                <a16:creationId xmlns:a16="http://schemas.microsoft.com/office/drawing/2014/main" id="{AA8D4628-4B04-4AFA-449A-FAA97C49641B}"/>
              </a:ext>
            </a:extLst>
          </p:cNvPr>
          <p:cNvSpPr/>
          <p:nvPr/>
        </p:nvSpPr>
        <p:spPr>
          <a:xfrm>
            <a:off x="1858334" y="2710353"/>
            <a:ext cx="4842538" cy="629747"/>
          </a:xfrm>
          <a:prstGeom prst="mathMultiply">
            <a:avLst/>
          </a:prstGeom>
          <a:solidFill>
            <a:srgbClr val="324485">
              <a:alpha val="6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296962762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Image 6">
            <a:extLst>
              <a:ext uri="{FF2B5EF4-FFF2-40B4-BE49-F238E27FC236}">
                <a16:creationId xmlns:a16="http://schemas.microsoft.com/office/drawing/2014/main" id="{7CFBA06C-72BD-DCAB-1016-399CD76F590C}"/>
              </a:ext>
            </a:extLst>
          </p:cNvPr>
          <p:cNvPicPr>
            <a:picLocks noChangeAspect="1"/>
          </p:cNvPicPr>
          <p:nvPr/>
        </p:nvPicPr>
        <p:blipFill rotWithShape="1">
          <a:blip r:embed="rId3">
            <a:extLst>
              <a:ext uri="{28A0092B-C50C-407E-A947-70E740481C1C}">
                <a14:useLocalDpi xmlns:a14="http://schemas.microsoft.com/office/drawing/2010/main" val="0"/>
              </a:ext>
            </a:extLst>
          </a:blip>
          <a:srcRect b="33046"/>
          <a:stretch/>
        </p:blipFill>
        <p:spPr>
          <a:xfrm>
            <a:off x="355676" y="5621073"/>
            <a:ext cx="1828648" cy="1236927"/>
          </a:xfrm>
          <a:prstGeom prst="rect">
            <a:avLst/>
          </a:prstGeom>
          <a:ln>
            <a:noFill/>
          </a:ln>
          <a:effectLst>
            <a:outerShdw blurRad="63500" algn="ctr" rotWithShape="0">
              <a:prstClr val="black">
                <a:alpha val="50000"/>
              </a:prstClr>
            </a:outerShdw>
          </a:effectLst>
        </p:spPr>
      </p:pic>
      <p:sp>
        <p:nvSpPr>
          <p:cNvPr id="10" name="Rectangle 9">
            <a:extLst>
              <a:ext uri="{FF2B5EF4-FFF2-40B4-BE49-F238E27FC236}">
                <a16:creationId xmlns:a16="http://schemas.microsoft.com/office/drawing/2014/main" id="{58AC74DC-309A-29C3-8DD2-5E843FB65B97}"/>
              </a:ext>
            </a:extLst>
          </p:cNvPr>
          <p:cNvSpPr/>
          <p:nvPr/>
        </p:nvSpPr>
        <p:spPr>
          <a:xfrm>
            <a:off x="0" y="0"/>
            <a:ext cx="241376" cy="6858000"/>
          </a:xfrm>
          <a:prstGeom prst="rect">
            <a:avLst/>
          </a:prstGeom>
          <a:solidFill>
            <a:srgbClr val="32448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ZoneTexte 5">
            <a:extLst>
              <a:ext uri="{FF2B5EF4-FFF2-40B4-BE49-F238E27FC236}">
                <a16:creationId xmlns:a16="http://schemas.microsoft.com/office/drawing/2014/main" id="{0EFDACBB-9744-746C-13CC-20B266E05EFC}"/>
              </a:ext>
            </a:extLst>
          </p:cNvPr>
          <p:cNvSpPr txBox="1"/>
          <p:nvPr/>
        </p:nvSpPr>
        <p:spPr>
          <a:xfrm>
            <a:off x="1473124" y="1590863"/>
            <a:ext cx="2764218" cy="369332"/>
          </a:xfrm>
          <a:prstGeom prst="rect">
            <a:avLst/>
          </a:prstGeom>
          <a:noFill/>
        </p:spPr>
        <p:txBody>
          <a:bodyPr wrap="none" rtlCol="0">
            <a:spAutoFit/>
          </a:bodyPr>
          <a:lstStyle/>
          <a:p>
            <a:r>
              <a:rPr lang="fr-FR" b="1" dirty="0"/>
              <a:t>La réception sans réserve : </a:t>
            </a:r>
          </a:p>
        </p:txBody>
      </p:sp>
      <p:sp>
        <p:nvSpPr>
          <p:cNvPr id="8" name="ZoneTexte 7">
            <a:extLst>
              <a:ext uri="{FF2B5EF4-FFF2-40B4-BE49-F238E27FC236}">
                <a16:creationId xmlns:a16="http://schemas.microsoft.com/office/drawing/2014/main" id="{CE857155-1325-3172-5183-E353718B403E}"/>
              </a:ext>
            </a:extLst>
          </p:cNvPr>
          <p:cNvSpPr txBox="1"/>
          <p:nvPr/>
        </p:nvSpPr>
        <p:spPr>
          <a:xfrm>
            <a:off x="1066800" y="1960195"/>
            <a:ext cx="10912218" cy="369332"/>
          </a:xfrm>
          <a:prstGeom prst="rect">
            <a:avLst/>
          </a:prstGeom>
          <a:noFill/>
        </p:spPr>
        <p:txBody>
          <a:bodyPr wrap="none" rtlCol="0">
            <a:spAutoFit/>
          </a:bodyPr>
          <a:lstStyle/>
          <a:p>
            <a:r>
              <a:rPr lang="fr-FR" dirty="0"/>
              <a:t>Aucun défaut de réalisation majeur n’a été observé, elle couvre l’ensemble des vices apparents affectant l’ouvrage.</a:t>
            </a:r>
          </a:p>
        </p:txBody>
      </p:sp>
      <p:sp>
        <p:nvSpPr>
          <p:cNvPr id="11" name="ZoneTexte 10">
            <a:extLst>
              <a:ext uri="{FF2B5EF4-FFF2-40B4-BE49-F238E27FC236}">
                <a16:creationId xmlns:a16="http://schemas.microsoft.com/office/drawing/2014/main" id="{FFD04CCD-320A-7D90-4E48-4A7E291AC915}"/>
              </a:ext>
            </a:extLst>
          </p:cNvPr>
          <p:cNvSpPr txBox="1"/>
          <p:nvPr/>
        </p:nvSpPr>
        <p:spPr>
          <a:xfrm>
            <a:off x="1066800" y="842822"/>
            <a:ext cx="3914890" cy="461665"/>
          </a:xfrm>
          <a:prstGeom prst="rect">
            <a:avLst/>
          </a:prstGeom>
          <a:solidFill>
            <a:srgbClr val="EF3F4B"/>
          </a:solidFill>
        </p:spPr>
        <p:txBody>
          <a:bodyPr wrap="square" rtlCol="0">
            <a:spAutoFit/>
          </a:bodyPr>
          <a:lstStyle/>
          <a:p>
            <a:r>
              <a:rPr lang="fr-FR" sz="2400" b="1" dirty="0">
                <a:solidFill>
                  <a:schemeClr val="bg1"/>
                </a:solidFill>
              </a:rPr>
              <a:t>B – La réception des travaux :</a:t>
            </a:r>
          </a:p>
        </p:txBody>
      </p:sp>
      <p:sp>
        <p:nvSpPr>
          <p:cNvPr id="2" name="ZoneTexte 1">
            <a:extLst>
              <a:ext uri="{FF2B5EF4-FFF2-40B4-BE49-F238E27FC236}">
                <a16:creationId xmlns:a16="http://schemas.microsoft.com/office/drawing/2014/main" id="{F85D6994-CAC0-38D5-5641-8C7F99EAFCC1}"/>
              </a:ext>
            </a:extLst>
          </p:cNvPr>
          <p:cNvSpPr txBox="1"/>
          <p:nvPr/>
        </p:nvSpPr>
        <p:spPr>
          <a:xfrm>
            <a:off x="1473124" y="2431237"/>
            <a:ext cx="3008901" cy="369332"/>
          </a:xfrm>
          <a:prstGeom prst="rect">
            <a:avLst/>
          </a:prstGeom>
          <a:noFill/>
        </p:spPr>
        <p:txBody>
          <a:bodyPr wrap="none" rtlCol="0">
            <a:spAutoFit/>
          </a:bodyPr>
          <a:lstStyle/>
          <a:p>
            <a:r>
              <a:rPr lang="fr-FR" b="1" dirty="0"/>
              <a:t>La réception avec réserve(s) : </a:t>
            </a:r>
          </a:p>
        </p:txBody>
      </p:sp>
      <p:sp>
        <p:nvSpPr>
          <p:cNvPr id="3" name="ZoneTexte 2">
            <a:extLst>
              <a:ext uri="{FF2B5EF4-FFF2-40B4-BE49-F238E27FC236}">
                <a16:creationId xmlns:a16="http://schemas.microsoft.com/office/drawing/2014/main" id="{E1A622D4-BB27-4758-B66C-56A726DDA5B6}"/>
              </a:ext>
            </a:extLst>
          </p:cNvPr>
          <p:cNvSpPr txBox="1"/>
          <p:nvPr/>
        </p:nvSpPr>
        <p:spPr>
          <a:xfrm>
            <a:off x="1066799" y="2800569"/>
            <a:ext cx="7852919" cy="369332"/>
          </a:xfrm>
          <a:prstGeom prst="rect">
            <a:avLst/>
          </a:prstGeom>
          <a:noFill/>
        </p:spPr>
        <p:txBody>
          <a:bodyPr wrap="none" rtlCol="0">
            <a:spAutoFit/>
          </a:bodyPr>
          <a:lstStyle/>
          <a:p>
            <a:r>
              <a:rPr lang="fr-FR" dirty="0"/>
              <a:t>Le titulaire doit </a:t>
            </a:r>
            <a:r>
              <a:rPr lang="fr-FR" u="sng" dirty="0"/>
              <a:t>remédier aux imperfections et malfaçons </a:t>
            </a:r>
            <a:r>
              <a:rPr lang="fr-FR" dirty="0"/>
              <a:t>constatées lors des OPR.</a:t>
            </a:r>
          </a:p>
        </p:txBody>
      </p:sp>
      <p:cxnSp>
        <p:nvCxnSpPr>
          <p:cNvPr id="16" name="Connecteur : en angle 15">
            <a:extLst>
              <a:ext uri="{FF2B5EF4-FFF2-40B4-BE49-F238E27FC236}">
                <a16:creationId xmlns:a16="http://schemas.microsoft.com/office/drawing/2014/main" id="{E0CEE8B8-DD7B-3987-933B-1E9187CC6BE0}"/>
              </a:ext>
            </a:extLst>
          </p:cNvPr>
          <p:cNvCxnSpPr/>
          <p:nvPr/>
        </p:nvCxnSpPr>
        <p:spPr>
          <a:xfrm>
            <a:off x="2977574" y="3090333"/>
            <a:ext cx="891693" cy="499534"/>
          </a:xfrm>
          <a:prstGeom prst="bentConnector3">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7" name="ZoneTexte 16">
            <a:extLst>
              <a:ext uri="{FF2B5EF4-FFF2-40B4-BE49-F238E27FC236}">
                <a16:creationId xmlns:a16="http://schemas.microsoft.com/office/drawing/2014/main" id="{6DA44868-6B4E-0931-EE21-1EF3E0AA00DD}"/>
              </a:ext>
            </a:extLst>
          </p:cNvPr>
          <p:cNvSpPr txBox="1"/>
          <p:nvPr/>
        </p:nvSpPr>
        <p:spPr>
          <a:xfrm>
            <a:off x="3869267" y="3354567"/>
            <a:ext cx="6331733" cy="369332"/>
          </a:xfrm>
          <a:prstGeom prst="rect">
            <a:avLst/>
          </a:prstGeom>
          <a:noFill/>
        </p:spPr>
        <p:txBody>
          <a:bodyPr wrap="none" rtlCol="0">
            <a:spAutoFit/>
          </a:bodyPr>
          <a:lstStyle/>
          <a:p>
            <a:r>
              <a:rPr lang="fr-FR" dirty="0"/>
              <a:t>Exécution aux frais et risques du titulaire : </a:t>
            </a:r>
            <a:r>
              <a:rPr lang="fr-FR" b="1" dirty="0"/>
              <a:t>marché de substitution</a:t>
            </a:r>
          </a:p>
        </p:txBody>
      </p:sp>
      <p:sp>
        <p:nvSpPr>
          <p:cNvPr id="19" name="Signe de multiplication 18">
            <a:extLst>
              <a:ext uri="{FF2B5EF4-FFF2-40B4-BE49-F238E27FC236}">
                <a16:creationId xmlns:a16="http://schemas.microsoft.com/office/drawing/2014/main" id="{A6F8C163-6129-FB11-55FC-0EF14F71818D}"/>
              </a:ext>
            </a:extLst>
          </p:cNvPr>
          <p:cNvSpPr/>
          <p:nvPr/>
        </p:nvSpPr>
        <p:spPr>
          <a:xfrm>
            <a:off x="1858334" y="2710353"/>
            <a:ext cx="4842538" cy="629747"/>
          </a:xfrm>
          <a:prstGeom prst="mathMultiply">
            <a:avLst/>
          </a:prstGeom>
          <a:solidFill>
            <a:srgbClr val="324485">
              <a:alpha val="6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ZoneTexte 8">
            <a:extLst>
              <a:ext uri="{FF2B5EF4-FFF2-40B4-BE49-F238E27FC236}">
                <a16:creationId xmlns:a16="http://schemas.microsoft.com/office/drawing/2014/main" id="{B39F0605-A810-FBDF-32BB-7455C8AC4C26}"/>
              </a:ext>
            </a:extLst>
          </p:cNvPr>
          <p:cNvSpPr txBox="1"/>
          <p:nvPr/>
        </p:nvSpPr>
        <p:spPr>
          <a:xfrm>
            <a:off x="1473124" y="3908565"/>
            <a:ext cx="3009478" cy="369332"/>
          </a:xfrm>
          <a:prstGeom prst="rect">
            <a:avLst/>
          </a:prstGeom>
          <a:noFill/>
        </p:spPr>
        <p:txBody>
          <a:bodyPr wrap="none" rtlCol="0">
            <a:spAutoFit/>
          </a:bodyPr>
          <a:lstStyle/>
          <a:p>
            <a:r>
              <a:rPr lang="fr-FR" b="1" dirty="0"/>
              <a:t>La réception sous réserve(s) : </a:t>
            </a:r>
          </a:p>
        </p:txBody>
      </p:sp>
      <p:sp>
        <p:nvSpPr>
          <p:cNvPr id="13" name="ZoneTexte 12">
            <a:extLst>
              <a:ext uri="{FF2B5EF4-FFF2-40B4-BE49-F238E27FC236}">
                <a16:creationId xmlns:a16="http://schemas.microsoft.com/office/drawing/2014/main" id="{19E10D03-F1F6-AA00-5452-ED37D284D6C1}"/>
              </a:ext>
            </a:extLst>
          </p:cNvPr>
          <p:cNvSpPr txBox="1"/>
          <p:nvPr/>
        </p:nvSpPr>
        <p:spPr>
          <a:xfrm>
            <a:off x="1066799" y="4277897"/>
            <a:ext cx="6124049" cy="369332"/>
          </a:xfrm>
          <a:prstGeom prst="rect">
            <a:avLst/>
          </a:prstGeom>
          <a:noFill/>
        </p:spPr>
        <p:txBody>
          <a:bodyPr wrap="none" rtlCol="0">
            <a:spAutoFit/>
          </a:bodyPr>
          <a:lstStyle/>
          <a:p>
            <a:r>
              <a:rPr lang="fr-FR" dirty="0"/>
              <a:t>Sous réserve de l’exécution des prestations prévues au contrat.</a:t>
            </a:r>
          </a:p>
        </p:txBody>
      </p:sp>
    </p:spTree>
    <p:extLst>
      <p:ext uri="{BB962C8B-B14F-4D97-AF65-F5344CB8AC3E}">
        <p14:creationId xmlns:p14="http://schemas.microsoft.com/office/powerpoint/2010/main" val="156944961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Image 6">
            <a:extLst>
              <a:ext uri="{FF2B5EF4-FFF2-40B4-BE49-F238E27FC236}">
                <a16:creationId xmlns:a16="http://schemas.microsoft.com/office/drawing/2014/main" id="{7CFBA06C-72BD-DCAB-1016-399CD76F590C}"/>
              </a:ext>
            </a:extLst>
          </p:cNvPr>
          <p:cNvPicPr>
            <a:picLocks noChangeAspect="1"/>
          </p:cNvPicPr>
          <p:nvPr/>
        </p:nvPicPr>
        <p:blipFill rotWithShape="1">
          <a:blip r:embed="rId3">
            <a:extLst>
              <a:ext uri="{28A0092B-C50C-407E-A947-70E740481C1C}">
                <a14:useLocalDpi xmlns:a14="http://schemas.microsoft.com/office/drawing/2010/main" val="0"/>
              </a:ext>
            </a:extLst>
          </a:blip>
          <a:srcRect b="33046"/>
          <a:stretch/>
        </p:blipFill>
        <p:spPr>
          <a:xfrm>
            <a:off x="355676" y="5621073"/>
            <a:ext cx="1828648" cy="1236927"/>
          </a:xfrm>
          <a:prstGeom prst="rect">
            <a:avLst/>
          </a:prstGeom>
          <a:ln>
            <a:noFill/>
          </a:ln>
          <a:effectLst>
            <a:outerShdw blurRad="63500" algn="ctr" rotWithShape="0">
              <a:prstClr val="black">
                <a:alpha val="50000"/>
              </a:prstClr>
            </a:outerShdw>
          </a:effectLst>
        </p:spPr>
      </p:pic>
      <p:sp>
        <p:nvSpPr>
          <p:cNvPr id="10" name="Rectangle 9">
            <a:extLst>
              <a:ext uri="{FF2B5EF4-FFF2-40B4-BE49-F238E27FC236}">
                <a16:creationId xmlns:a16="http://schemas.microsoft.com/office/drawing/2014/main" id="{58AC74DC-309A-29C3-8DD2-5E843FB65B97}"/>
              </a:ext>
            </a:extLst>
          </p:cNvPr>
          <p:cNvSpPr/>
          <p:nvPr/>
        </p:nvSpPr>
        <p:spPr>
          <a:xfrm>
            <a:off x="0" y="0"/>
            <a:ext cx="241376" cy="6858000"/>
          </a:xfrm>
          <a:prstGeom prst="rect">
            <a:avLst/>
          </a:prstGeom>
          <a:solidFill>
            <a:srgbClr val="32448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ZoneTexte 5">
            <a:extLst>
              <a:ext uri="{FF2B5EF4-FFF2-40B4-BE49-F238E27FC236}">
                <a16:creationId xmlns:a16="http://schemas.microsoft.com/office/drawing/2014/main" id="{0EFDACBB-9744-746C-13CC-20B266E05EFC}"/>
              </a:ext>
            </a:extLst>
          </p:cNvPr>
          <p:cNvSpPr txBox="1"/>
          <p:nvPr/>
        </p:nvSpPr>
        <p:spPr>
          <a:xfrm>
            <a:off x="1473124" y="1590863"/>
            <a:ext cx="2764218" cy="369332"/>
          </a:xfrm>
          <a:prstGeom prst="rect">
            <a:avLst/>
          </a:prstGeom>
          <a:noFill/>
        </p:spPr>
        <p:txBody>
          <a:bodyPr wrap="none" rtlCol="0">
            <a:spAutoFit/>
          </a:bodyPr>
          <a:lstStyle/>
          <a:p>
            <a:r>
              <a:rPr lang="fr-FR" b="1" dirty="0"/>
              <a:t>La réception sans réserve : </a:t>
            </a:r>
          </a:p>
        </p:txBody>
      </p:sp>
      <p:sp>
        <p:nvSpPr>
          <p:cNvPr id="8" name="ZoneTexte 7">
            <a:extLst>
              <a:ext uri="{FF2B5EF4-FFF2-40B4-BE49-F238E27FC236}">
                <a16:creationId xmlns:a16="http://schemas.microsoft.com/office/drawing/2014/main" id="{CE857155-1325-3172-5183-E353718B403E}"/>
              </a:ext>
            </a:extLst>
          </p:cNvPr>
          <p:cNvSpPr txBox="1"/>
          <p:nvPr/>
        </p:nvSpPr>
        <p:spPr>
          <a:xfrm>
            <a:off x="1066800" y="1960195"/>
            <a:ext cx="10912218" cy="369332"/>
          </a:xfrm>
          <a:prstGeom prst="rect">
            <a:avLst/>
          </a:prstGeom>
          <a:noFill/>
        </p:spPr>
        <p:txBody>
          <a:bodyPr wrap="none" rtlCol="0">
            <a:spAutoFit/>
          </a:bodyPr>
          <a:lstStyle/>
          <a:p>
            <a:r>
              <a:rPr lang="fr-FR" dirty="0"/>
              <a:t>Aucun défaut de réalisation majeur n’a été observé, elle couvre l’ensemble des vices apparents affectant l’ouvrage.</a:t>
            </a:r>
          </a:p>
        </p:txBody>
      </p:sp>
      <p:sp>
        <p:nvSpPr>
          <p:cNvPr id="11" name="ZoneTexte 10">
            <a:extLst>
              <a:ext uri="{FF2B5EF4-FFF2-40B4-BE49-F238E27FC236}">
                <a16:creationId xmlns:a16="http://schemas.microsoft.com/office/drawing/2014/main" id="{FFD04CCD-320A-7D90-4E48-4A7E291AC915}"/>
              </a:ext>
            </a:extLst>
          </p:cNvPr>
          <p:cNvSpPr txBox="1"/>
          <p:nvPr/>
        </p:nvSpPr>
        <p:spPr>
          <a:xfrm>
            <a:off x="1066800" y="842822"/>
            <a:ext cx="3914890" cy="461665"/>
          </a:xfrm>
          <a:prstGeom prst="rect">
            <a:avLst/>
          </a:prstGeom>
          <a:solidFill>
            <a:srgbClr val="EF3F4B"/>
          </a:solidFill>
        </p:spPr>
        <p:txBody>
          <a:bodyPr wrap="square" rtlCol="0">
            <a:spAutoFit/>
          </a:bodyPr>
          <a:lstStyle/>
          <a:p>
            <a:r>
              <a:rPr lang="fr-FR" sz="2400" b="1" dirty="0">
                <a:solidFill>
                  <a:schemeClr val="bg1"/>
                </a:solidFill>
              </a:rPr>
              <a:t>B – La réception des travaux :</a:t>
            </a:r>
          </a:p>
        </p:txBody>
      </p:sp>
      <p:sp>
        <p:nvSpPr>
          <p:cNvPr id="2" name="ZoneTexte 1">
            <a:extLst>
              <a:ext uri="{FF2B5EF4-FFF2-40B4-BE49-F238E27FC236}">
                <a16:creationId xmlns:a16="http://schemas.microsoft.com/office/drawing/2014/main" id="{F85D6994-CAC0-38D5-5641-8C7F99EAFCC1}"/>
              </a:ext>
            </a:extLst>
          </p:cNvPr>
          <p:cNvSpPr txBox="1"/>
          <p:nvPr/>
        </p:nvSpPr>
        <p:spPr>
          <a:xfrm>
            <a:off x="1473124" y="2431237"/>
            <a:ext cx="3008901" cy="369332"/>
          </a:xfrm>
          <a:prstGeom prst="rect">
            <a:avLst/>
          </a:prstGeom>
          <a:noFill/>
        </p:spPr>
        <p:txBody>
          <a:bodyPr wrap="none" rtlCol="0">
            <a:spAutoFit/>
          </a:bodyPr>
          <a:lstStyle/>
          <a:p>
            <a:r>
              <a:rPr lang="fr-FR" b="1" dirty="0"/>
              <a:t>La réception avec réserve(s) : </a:t>
            </a:r>
          </a:p>
        </p:txBody>
      </p:sp>
      <p:sp>
        <p:nvSpPr>
          <p:cNvPr id="3" name="ZoneTexte 2">
            <a:extLst>
              <a:ext uri="{FF2B5EF4-FFF2-40B4-BE49-F238E27FC236}">
                <a16:creationId xmlns:a16="http://schemas.microsoft.com/office/drawing/2014/main" id="{E1A622D4-BB27-4758-B66C-56A726DDA5B6}"/>
              </a:ext>
            </a:extLst>
          </p:cNvPr>
          <p:cNvSpPr txBox="1"/>
          <p:nvPr/>
        </p:nvSpPr>
        <p:spPr>
          <a:xfrm>
            <a:off x="1066799" y="2800569"/>
            <a:ext cx="7852919" cy="369332"/>
          </a:xfrm>
          <a:prstGeom prst="rect">
            <a:avLst/>
          </a:prstGeom>
          <a:noFill/>
        </p:spPr>
        <p:txBody>
          <a:bodyPr wrap="none" rtlCol="0">
            <a:spAutoFit/>
          </a:bodyPr>
          <a:lstStyle/>
          <a:p>
            <a:r>
              <a:rPr lang="fr-FR" dirty="0"/>
              <a:t>Le titulaire doit </a:t>
            </a:r>
            <a:r>
              <a:rPr lang="fr-FR" u="sng" dirty="0"/>
              <a:t>remédier aux imperfections et malfaçons </a:t>
            </a:r>
            <a:r>
              <a:rPr lang="fr-FR" dirty="0"/>
              <a:t>constatées lors des OPR.</a:t>
            </a:r>
          </a:p>
        </p:txBody>
      </p:sp>
      <p:cxnSp>
        <p:nvCxnSpPr>
          <p:cNvPr id="16" name="Connecteur : en angle 15">
            <a:extLst>
              <a:ext uri="{FF2B5EF4-FFF2-40B4-BE49-F238E27FC236}">
                <a16:creationId xmlns:a16="http://schemas.microsoft.com/office/drawing/2014/main" id="{E0CEE8B8-DD7B-3987-933B-1E9187CC6BE0}"/>
              </a:ext>
            </a:extLst>
          </p:cNvPr>
          <p:cNvCxnSpPr/>
          <p:nvPr/>
        </p:nvCxnSpPr>
        <p:spPr>
          <a:xfrm>
            <a:off x="2977574" y="3090333"/>
            <a:ext cx="891693" cy="499534"/>
          </a:xfrm>
          <a:prstGeom prst="bentConnector3">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7" name="ZoneTexte 16">
            <a:extLst>
              <a:ext uri="{FF2B5EF4-FFF2-40B4-BE49-F238E27FC236}">
                <a16:creationId xmlns:a16="http://schemas.microsoft.com/office/drawing/2014/main" id="{6DA44868-6B4E-0931-EE21-1EF3E0AA00DD}"/>
              </a:ext>
            </a:extLst>
          </p:cNvPr>
          <p:cNvSpPr txBox="1"/>
          <p:nvPr/>
        </p:nvSpPr>
        <p:spPr>
          <a:xfrm>
            <a:off x="3869267" y="3354567"/>
            <a:ext cx="6331733" cy="369332"/>
          </a:xfrm>
          <a:prstGeom prst="rect">
            <a:avLst/>
          </a:prstGeom>
          <a:noFill/>
        </p:spPr>
        <p:txBody>
          <a:bodyPr wrap="none" rtlCol="0">
            <a:spAutoFit/>
          </a:bodyPr>
          <a:lstStyle/>
          <a:p>
            <a:r>
              <a:rPr lang="fr-FR" dirty="0"/>
              <a:t>Exécution aux frais et risques du titulaire : </a:t>
            </a:r>
            <a:r>
              <a:rPr lang="fr-FR" b="1" dirty="0"/>
              <a:t>marché de substitution</a:t>
            </a:r>
          </a:p>
        </p:txBody>
      </p:sp>
      <p:sp>
        <p:nvSpPr>
          <p:cNvPr id="9" name="ZoneTexte 8">
            <a:extLst>
              <a:ext uri="{FF2B5EF4-FFF2-40B4-BE49-F238E27FC236}">
                <a16:creationId xmlns:a16="http://schemas.microsoft.com/office/drawing/2014/main" id="{B39F0605-A810-FBDF-32BB-7455C8AC4C26}"/>
              </a:ext>
            </a:extLst>
          </p:cNvPr>
          <p:cNvSpPr txBox="1"/>
          <p:nvPr/>
        </p:nvSpPr>
        <p:spPr>
          <a:xfrm>
            <a:off x="1473124" y="3908565"/>
            <a:ext cx="3009478" cy="369332"/>
          </a:xfrm>
          <a:prstGeom prst="rect">
            <a:avLst/>
          </a:prstGeom>
          <a:noFill/>
        </p:spPr>
        <p:txBody>
          <a:bodyPr wrap="none" rtlCol="0">
            <a:spAutoFit/>
          </a:bodyPr>
          <a:lstStyle/>
          <a:p>
            <a:r>
              <a:rPr lang="fr-FR" b="1" dirty="0"/>
              <a:t>La réception sous réserve(s) : </a:t>
            </a:r>
          </a:p>
        </p:txBody>
      </p:sp>
      <p:sp>
        <p:nvSpPr>
          <p:cNvPr id="13" name="ZoneTexte 12">
            <a:extLst>
              <a:ext uri="{FF2B5EF4-FFF2-40B4-BE49-F238E27FC236}">
                <a16:creationId xmlns:a16="http://schemas.microsoft.com/office/drawing/2014/main" id="{19E10D03-F1F6-AA00-5452-ED37D284D6C1}"/>
              </a:ext>
            </a:extLst>
          </p:cNvPr>
          <p:cNvSpPr txBox="1"/>
          <p:nvPr/>
        </p:nvSpPr>
        <p:spPr>
          <a:xfrm>
            <a:off x="1066799" y="4277897"/>
            <a:ext cx="6124049" cy="369332"/>
          </a:xfrm>
          <a:prstGeom prst="rect">
            <a:avLst/>
          </a:prstGeom>
          <a:noFill/>
        </p:spPr>
        <p:txBody>
          <a:bodyPr wrap="none" rtlCol="0">
            <a:spAutoFit/>
          </a:bodyPr>
          <a:lstStyle/>
          <a:p>
            <a:r>
              <a:rPr lang="fr-FR" dirty="0"/>
              <a:t>Sous réserve de l’exécution des prestations prévues au contrat.</a:t>
            </a:r>
          </a:p>
        </p:txBody>
      </p:sp>
      <p:sp>
        <p:nvSpPr>
          <p:cNvPr id="4" name="Rectangle : coins arrondis 3">
            <a:extLst>
              <a:ext uri="{FF2B5EF4-FFF2-40B4-BE49-F238E27FC236}">
                <a16:creationId xmlns:a16="http://schemas.microsoft.com/office/drawing/2014/main" id="{38247564-CF35-BFE5-F120-0A95D04E178E}"/>
              </a:ext>
            </a:extLst>
          </p:cNvPr>
          <p:cNvSpPr/>
          <p:nvPr/>
        </p:nvSpPr>
        <p:spPr>
          <a:xfrm>
            <a:off x="3514235" y="5246252"/>
            <a:ext cx="7353224" cy="931334"/>
          </a:xfrm>
          <a:prstGeom prst="roundRect">
            <a:avLst/>
          </a:prstGeom>
          <a:solidFill>
            <a:srgbClr val="EF3F4B"/>
          </a:solidFill>
          <a:ln>
            <a:solidFill>
              <a:srgbClr val="EF3F4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ZoneTexte 4">
            <a:extLst>
              <a:ext uri="{FF2B5EF4-FFF2-40B4-BE49-F238E27FC236}">
                <a16:creationId xmlns:a16="http://schemas.microsoft.com/office/drawing/2014/main" id="{2EEAAD30-AAA1-3B7C-6F46-3D34FAC71060}"/>
              </a:ext>
            </a:extLst>
          </p:cNvPr>
          <p:cNvSpPr txBox="1"/>
          <p:nvPr/>
        </p:nvSpPr>
        <p:spPr>
          <a:xfrm>
            <a:off x="3869267" y="5351742"/>
            <a:ext cx="6747933" cy="707886"/>
          </a:xfrm>
          <a:prstGeom prst="rect">
            <a:avLst/>
          </a:prstGeom>
          <a:noFill/>
        </p:spPr>
        <p:txBody>
          <a:bodyPr wrap="square" rtlCol="0">
            <a:spAutoFit/>
          </a:bodyPr>
          <a:lstStyle/>
          <a:p>
            <a:pPr algn="ctr"/>
            <a:r>
              <a:rPr lang="fr-FR" sz="2000" b="1" dirty="0">
                <a:solidFill>
                  <a:schemeClr val="bg1"/>
                </a:solidFill>
              </a:rPr>
              <a:t>La levée des réserves s’effectue selon la même procédure que les OPR</a:t>
            </a:r>
          </a:p>
        </p:txBody>
      </p:sp>
      <p:sp>
        <p:nvSpPr>
          <p:cNvPr id="12" name="Signe de multiplication 11">
            <a:extLst>
              <a:ext uri="{FF2B5EF4-FFF2-40B4-BE49-F238E27FC236}">
                <a16:creationId xmlns:a16="http://schemas.microsoft.com/office/drawing/2014/main" id="{47FFB5E9-B82D-3EC9-DABD-EA19202C2E58}"/>
              </a:ext>
            </a:extLst>
          </p:cNvPr>
          <p:cNvSpPr/>
          <p:nvPr/>
        </p:nvSpPr>
        <p:spPr>
          <a:xfrm>
            <a:off x="1858334" y="2710353"/>
            <a:ext cx="4842538" cy="629747"/>
          </a:xfrm>
          <a:prstGeom prst="mathMultiply">
            <a:avLst/>
          </a:prstGeom>
          <a:solidFill>
            <a:srgbClr val="324485">
              <a:alpha val="6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116293688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Image 6">
            <a:extLst>
              <a:ext uri="{FF2B5EF4-FFF2-40B4-BE49-F238E27FC236}">
                <a16:creationId xmlns:a16="http://schemas.microsoft.com/office/drawing/2014/main" id="{7CFBA06C-72BD-DCAB-1016-399CD76F590C}"/>
              </a:ext>
            </a:extLst>
          </p:cNvPr>
          <p:cNvPicPr>
            <a:picLocks noChangeAspect="1"/>
          </p:cNvPicPr>
          <p:nvPr/>
        </p:nvPicPr>
        <p:blipFill rotWithShape="1">
          <a:blip r:embed="rId3">
            <a:extLst>
              <a:ext uri="{28A0092B-C50C-407E-A947-70E740481C1C}">
                <a14:useLocalDpi xmlns:a14="http://schemas.microsoft.com/office/drawing/2010/main" val="0"/>
              </a:ext>
            </a:extLst>
          </a:blip>
          <a:srcRect b="33046"/>
          <a:stretch/>
        </p:blipFill>
        <p:spPr>
          <a:xfrm>
            <a:off x="355676" y="5621073"/>
            <a:ext cx="1828648" cy="1236927"/>
          </a:xfrm>
          <a:prstGeom prst="rect">
            <a:avLst/>
          </a:prstGeom>
          <a:ln>
            <a:noFill/>
          </a:ln>
          <a:effectLst>
            <a:outerShdw blurRad="63500" algn="ctr" rotWithShape="0">
              <a:prstClr val="black">
                <a:alpha val="50000"/>
              </a:prstClr>
            </a:outerShdw>
          </a:effectLst>
        </p:spPr>
      </p:pic>
      <p:sp>
        <p:nvSpPr>
          <p:cNvPr id="10" name="Rectangle 9">
            <a:extLst>
              <a:ext uri="{FF2B5EF4-FFF2-40B4-BE49-F238E27FC236}">
                <a16:creationId xmlns:a16="http://schemas.microsoft.com/office/drawing/2014/main" id="{58AC74DC-309A-29C3-8DD2-5E843FB65B97}"/>
              </a:ext>
            </a:extLst>
          </p:cNvPr>
          <p:cNvSpPr/>
          <p:nvPr/>
        </p:nvSpPr>
        <p:spPr>
          <a:xfrm>
            <a:off x="0" y="0"/>
            <a:ext cx="241376" cy="6858000"/>
          </a:xfrm>
          <a:prstGeom prst="rect">
            <a:avLst/>
          </a:prstGeom>
          <a:solidFill>
            <a:srgbClr val="32448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ZoneTexte 5">
            <a:extLst>
              <a:ext uri="{FF2B5EF4-FFF2-40B4-BE49-F238E27FC236}">
                <a16:creationId xmlns:a16="http://schemas.microsoft.com/office/drawing/2014/main" id="{0EFDACBB-9744-746C-13CC-20B266E05EFC}"/>
              </a:ext>
            </a:extLst>
          </p:cNvPr>
          <p:cNvSpPr txBox="1"/>
          <p:nvPr/>
        </p:nvSpPr>
        <p:spPr>
          <a:xfrm>
            <a:off x="1981124" y="1775529"/>
            <a:ext cx="4732642" cy="369332"/>
          </a:xfrm>
          <a:prstGeom prst="rect">
            <a:avLst/>
          </a:prstGeom>
          <a:noFill/>
        </p:spPr>
        <p:txBody>
          <a:bodyPr wrap="none" rtlCol="0">
            <a:spAutoFit/>
          </a:bodyPr>
          <a:lstStyle/>
          <a:p>
            <a:r>
              <a:rPr lang="fr-FR" dirty="0"/>
              <a:t>Transfert de propriété, de la garde et des risques</a:t>
            </a:r>
          </a:p>
        </p:txBody>
      </p:sp>
      <p:sp>
        <p:nvSpPr>
          <p:cNvPr id="11" name="ZoneTexte 10">
            <a:extLst>
              <a:ext uri="{FF2B5EF4-FFF2-40B4-BE49-F238E27FC236}">
                <a16:creationId xmlns:a16="http://schemas.microsoft.com/office/drawing/2014/main" id="{FFD04CCD-320A-7D90-4E48-4A7E291AC915}"/>
              </a:ext>
            </a:extLst>
          </p:cNvPr>
          <p:cNvSpPr txBox="1"/>
          <p:nvPr/>
        </p:nvSpPr>
        <p:spPr>
          <a:xfrm>
            <a:off x="1066799" y="842822"/>
            <a:ext cx="3987801" cy="461665"/>
          </a:xfrm>
          <a:prstGeom prst="rect">
            <a:avLst/>
          </a:prstGeom>
          <a:solidFill>
            <a:srgbClr val="EF3F4B"/>
          </a:solidFill>
        </p:spPr>
        <p:txBody>
          <a:bodyPr wrap="square" rtlCol="0">
            <a:spAutoFit/>
          </a:bodyPr>
          <a:lstStyle/>
          <a:p>
            <a:r>
              <a:rPr lang="fr-FR" sz="2400" b="1" dirty="0">
                <a:solidFill>
                  <a:schemeClr val="bg1"/>
                </a:solidFill>
              </a:rPr>
              <a:t>C – Les effets de la réception :</a:t>
            </a:r>
          </a:p>
        </p:txBody>
      </p:sp>
    </p:spTree>
    <p:extLst>
      <p:ext uri="{BB962C8B-B14F-4D97-AF65-F5344CB8AC3E}">
        <p14:creationId xmlns:p14="http://schemas.microsoft.com/office/powerpoint/2010/main" val="279333830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Image 6">
            <a:extLst>
              <a:ext uri="{FF2B5EF4-FFF2-40B4-BE49-F238E27FC236}">
                <a16:creationId xmlns:a16="http://schemas.microsoft.com/office/drawing/2014/main" id="{7CFBA06C-72BD-DCAB-1016-399CD76F590C}"/>
              </a:ext>
            </a:extLst>
          </p:cNvPr>
          <p:cNvPicPr>
            <a:picLocks noChangeAspect="1"/>
          </p:cNvPicPr>
          <p:nvPr/>
        </p:nvPicPr>
        <p:blipFill rotWithShape="1">
          <a:blip r:embed="rId3">
            <a:extLst>
              <a:ext uri="{28A0092B-C50C-407E-A947-70E740481C1C}">
                <a14:useLocalDpi xmlns:a14="http://schemas.microsoft.com/office/drawing/2010/main" val="0"/>
              </a:ext>
            </a:extLst>
          </a:blip>
          <a:srcRect b="33046"/>
          <a:stretch/>
        </p:blipFill>
        <p:spPr>
          <a:xfrm>
            <a:off x="355676" y="5621073"/>
            <a:ext cx="1828648" cy="1236927"/>
          </a:xfrm>
          <a:prstGeom prst="rect">
            <a:avLst/>
          </a:prstGeom>
          <a:ln>
            <a:noFill/>
          </a:ln>
          <a:effectLst>
            <a:outerShdw blurRad="63500" algn="ctr" rotWithShape="0">
              <a:prstClr val="black">
                <a:alpha val="50000"/>
              </a:prstClr>
            </a:outerShdw>
          </a:effectLst>
        </p:spPr>
      </p:pic>
      <p:sp>
        <p:nvSpPr>
          <p:cNvPr id="10" name="Rectangle 9">
            <a:extLst>
              <a:ext uri="{FF2B5EF4-FFF2-40B4-BE49-F238E27FC236}">
                <a16:creationId xmlns:a16="http://schemas.microsoft.com/office/drawing/2014/main" id="{58AC74DC-309A-29C3-8DD2-5E843FB65B97}"/>
              </a:ext>
            </a:extLst>
          </p:cNvPr>
          <p:cNvSpPr/>
          <p:nvPr/>
        </p:nvSpPr>
        <p:spPr>
          <a:xfrm>
            <a:off x="0" y="0"/>
            <a:ext cx="241376" cy="6858000"/>
          </a:xfrm>
          <a:prstGeom prst="rect">
            <a:avLst/>
          </a:prstGeom>
          <a:solidFill>
            <a:srgbClr val="32448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ZoneTexte 5">
            <a:extLst>
              <a:ext uri="{FF2B5EF4-FFF2-40B4-BE49-F238E27FC236}">
                <a16:creationId xmlns:a16="http://schemas.microsoft.com/office/drawing/2014/main" id="{0EFDACBB-9744-746C-13CC-20B266E05EFC}"/>
              </a:ext>
            </a:extLst>
          </p:cNvPr>
          <p:cNvSpPr txBox="1"/>
          <p:nvPr/>
        </p:nvSpPr>
        <p:spPr>
          <a:xfrm>
            <a:off x="1981124" y="1775529"/>
            <a:ext cx="4732642" cy="369332"/>
          </a:xfrm>
          <a:prstGeom prst="rect">
            <a:avLst/>
          </a:prstGeom>
          <a:noFill/>
        </p:spPr>
        <p:txBody>
          <a:bodyPr wrap="none" rtlCol="0">
            <a:spAutoFit/>
          </a:bodyPr>
          <a:lstStyle/>
          <a:p>
            <a:r>
              <a:rPr lang="fr-FR" dirty="0"/>
              <a:t>Transfert de propriété, de la garde et des risques</a:t>
            </a:r>
          </a:p>
        </p:txBody>
      </p:sp>
      <p:sp>
        <p:nvSpPr>
          <p:cNvPr id="11" name="ZoneTexte 10">
            <a:extLst>
              <a:ext uri="{FF2B5EF4-FFF2-40B4-BE49-F238E27FC236}">
                <a16:creationId xmlns:a16="http://schemas.microsoft.com/office/drawing/2014/main" id="{FFD04CCD-320A-7D90-4E48-4A7E291AC915}"/>
              </a:ext>
            </a:extLst>
          </p:cNvPr>
          <p:cNvSpPr txBox="1"/>
          <p:nvPr/>
        </p:nvSpPr>
        <p:spPr>
          <a:xfrm>
            <a:off x="1066799" y="842822"/>
            <a:ext cx="3987801" cy="461665"/>
          </a:xfrm>
          <a:prstGeom prst="rect">
            <a:avLst/>
          </a:prstGeom>
          <a:solidFill>
            <a:srgbClr val="EF3F4B"/>
          </a:solidFill>
        </p:spPr>
        <p:txBody>
          <a:bodyPr wrap="square" rtlCol="0">
            <a:spAutoFit/>
          </a:bodyPr>
          <a:lstStyle/>
          <a:p>
            <a:r>
              <a:rPr lang="fr-FR" sz="2400" b="1" dirty="0">
                <a:solidFill>
                  <a:schemeClr val="bg1"/>
                </a:solidFill>
              </a:rPr>
              <a:t>C – Les effets de la réception :</a:t>
            </a:r>
          </a:p>
        </p:txBody>
      </p:sp>
      <p:sp>
        <p:nvSpPr>
          <p:cNvPr id="2" name="ZoneTexte 1">
            <a:extLst>
              <a:ext uri="{FF2B5EF4-FFF2-40B4-BE49-F238E27FC236}">
                <a16:creationId xmlns:a16="http://schemas.microsoft.com/office/drawing/2014/main" id="{A8D18CE8-355D-54C8-2FEC-CDBE8CCD7ADE}"/>
              </a:ext>
            </a:extLst>
          </p:cNvPr>
          <p:cNvSpPr txBox="1"/>
          <p:nvPr/>
        </p:nvSpPr>
        <p:spPr>
          <a:xfrm>
            <a:off x="1981124" y="2144861"/>
            <a:ext cx="3893758" cy="369332"/>
          </a:xfrm>
          <a:prstGeom prst="rect">
            <a:avLst/>
          </a:prstGeom>
          <a:noFill/>
        </p:spPr>
        <p:txBody>
          <a:bodyPr wrap="none" rtlCol="0">
            <a:spAutoFit/>
          </a:bodyPr>
          <a:lstStyle/>
          <a:p>
            <a:r>
              <a:rPr lang="fr-FR" dirty="0"/>
              <a:t>Point de départ des délais de garantie : </a:t>
            </a:r>
          </a:p>
        </p:txBody>
      </p:sp>
      <p:sp>
        <p:nvSpPr>
          <p:cNvPr id="3" name="ZoneTexte 2">
            <a:extLst>
              <a:ext uri="{FF2B5EF4-FFF2-40B4-BE49-F238E27FC236}">
                <a16:creationId xmlns:a16="http://schemas.microsoft.com/office/drawing/2014/main" id="{901F07F4-2796-C35E-FC77-22CEF4F65344}"/>
              </a:ext>
            </a:extLst>
          </p:cNvPr>
          <p:cNvSpPr txBox="1"/>
          <p:nvPr/>
        </p:nvSpPr>
        <p:spPr>
          <a:xfrm>
            <a:off x="2489125" y="2431237"/>
            <a:ext cx="9702876" cy="307777"/>
          </a:xfrm>
          <a:prstGeom prst="rect">
            <a:avLst/>
          </a:prstGeom>
          <a:noFill/>
        </p:spPr>
        <p:txBody>
          <a:bodyPr wrap="square" rtlCol="0">
            <a:spAutoFit/>
          </a:bodyPr>
          <a:lstStyle/>
          <a:p>
            <a:r>
              <a:rPr lang="fr-FR" sz="1400" dirty="0"/>
              <a:t>Garantie de parfait achèvement (1 an), pour remédier aux réserves formulées lors de la réception et les imperfections apparentes,</a:t>
            </a:r>
          </a:p>
        </p:txBody>
      </p:sp>
      <p:sp>
        <p:nvSpPr>
          <p:cNvPr id="4" name="ZoneTexte 3">
            <a:extLst>
              <a:ext uri="{FF2B5EF4-FFF2-40B4-BE49-F238E27FC236}">
                <a16:creationId xmlns:a16="http://schemas.microsoft.com/office/drawing/2014/main" id="{8E8CFBA2-742B-0D1C-4058-EFCCA80D53D8}"/>
              </a:ext>
            </a:extLst>
          </p:cNvPr>
          <p:cNvSpPr txBox="1"/>
          <p:nvPr/>
        </p:nvSpPr>
        <p:spPr>
          <a:xfrm>
            <a:off x="2489125" y="2739014"/>
            <a:ext cx="9702876" cy="307777"/>
          </a:xfrm>
          <a:prstGeom prst="rect">
            <a:avLst/>
          </a:prstGeom>
          <a:noFill/>
        </p:spPr>
        <p:txBody>
          <a:bodyPr wrap="square" rtlCol="0">
            <a:spAutoFit/>
          </a:bodyPr>
          <a:lstStyle/>
          <a:p>
            <a:r>
              <a:rPr lang="fr-FR" sz="1400" dirty="0"/>
              <a:t>Garantie de bon fonctionnement (2 ans), couvre les éléments dissociables du corps de l’ouvrage pour une durée de deux ans,</a:t>
            </a:r>
          </a:p>
        </p:txBody>
      </p:sp>
      <p:sp>
        <p:nvSpPr>
          <p:cNvPr id="5" name="ZoneTexte 4">
            <a:extLst>
              <a:ext uri="{FF2B5EF4-FFF2-40B4-BE49-F238E27FC236}">
                <a16:creationId xmlns:a16="http://schemas.microsoft.com/office/drawing/2014/main" id="{FB2AA6CA-6E8A-688D-A138-D15A741BA6A5}"/>
              </a:ext>
            </a:extLst>
          </p:cNvPr>
          <p:cNvSpPr txBox="1"/>
          <p:nvPr/>
        </p:nvSpPr>
        <p:spPr>
          <a:xfrm>
            <a:off x="2489125" y="3046791"/>
            <a:ext cx="9702876" cy="523220"/>
          </a:xfrm>
          <a:prstGeom prst="rect">
            <a:avLst/>
          </a:prstGeom>
          <a:noFill/>
        </p:spPr>
        <p:txBody>
          <a:bodyPr wrap="square" rtlCol="0">
            <a:spAutoFit/>
          </a:bodyPr>
          <a:lstStyle/>
          <a:p>
            <a:r>
              <a:rPr lang="fr-FR" sz="1400" dirty="0"/>
              <a:t>Garantie décennale (10 ans), rend le constructeur de l’ouvrage responsable des dommages qui compromettent sa solidité ou le rendent impropre à sa destination.</a:t>
            </a:r>
          </a:p>
        </p:txBody>
      </p:sp>
    </p:spTree>
    <p:extLst>
      <p:ext uri="{BB962C8B-B14F-4D97-AF65-F5344CB8AC3E}">
        <p14:creationId xmlns:p14="http://schemas.microsoft.com/office/powerpoint/2010/main" val="26286432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324485"/>
            </a:gs>
            <a:gs pos="98000">
              <a:schemeClr val="accent1">
                <a:lumMod val="45000"/>
                <a:lumOff val="55000"/>
              </a:schemeClr>
            </a:gs>
            <a:gs pos="100000">
              <a:schemeClr val="accent1">
                <a:lumMod val="45000"/>
                <a:lumOff val="55000"/>
              </a:schemeClr>
            </a:gs>
            <a:gs pos="100000">
              <a:schemeClr val="accent1">
                <a:lumMod val="30000"/>
                <a:lumOff val="70000"/>
              </a:schemeClr>
            </a:gs>
          </a:gsLst>
          <a:lin ang="16200000" scaled="1"/>
          <a:tileRect/>
        </a:gradFill>
        <a:effectLst/>
      </p:bgPr>
    </p:bg>
    <p:spTree>
      <p:nvGrpSpPr>
        <p:cNvPr id="1" name=""/>
        <p:cNvGrpSpPr/>
        <p:nvPr/>
      </p:nvGrpSpPr>
      <p:grpSpPr>
        <a:xfrm>
          <a:off x="0" y="0"/>
          <a:ext cx="0" cy="0"/>
          <a:chOff x="0" y="0"/>
          <a:chExt cx="0" cy="0"/>
        </a:xfrm>
      </p:grpSpPr>
      <p:pic>
        <p:nvPicPr>
          <p:cNvPr id="7" name="Image 6">
            <a:extLst>
              <a:ext uri="{FF2B5EF4-FFF2-40B4-BE49-F238E27FC236}">
                <a16:creationId xmlns:a16="http://schemas.microsoft.com/office/drawing/2014/main" id="{7CFBA06C-72BD-DCAB-1016-399CD76F590C}"/>
              </a:ext>
            </a:extLst>
          </p:cNvPr>
          <p:cNvPicPr>
            <a:picLocks noChangeAspect="1"/>
          </p:cNvPicPr>
          <p:nvPr/>
        </p:nvPicPr>
        <p:blipFill rotWithShape="1">
          <a:blip r:embed="rId3">
            <a:extLst>
              <a:ext uri="{28A0092B-C50C-407E-A947-70E740481C1C}">
                <a14:useLocalDpi xmlns:a14="http://schemas.microsoft.com/office/drawing/2010/main" val="0"/>
              </a:ext>
            </a:extLst>
          </a:blip>
          <a:srcRect l="59269"/>
          <a:stretch/>
        </p:blipFill>
        <p:spPr>
          <a:xfrm>
            <a:off x="0" y="1052930"/>
            <a:ext cx="1981200" cy="4914065"/>
          </a:xfrm>
          <a:prstGeom prst="rect">
            <a:avLst/>
          </a:prstGeom>
          <a:ln>
            <a:noFill/>
          </a:ln>
          <a:effectLst>
            <a:outerShdw blurRad="63500" algn="ctr" rotWithShape="0">
              <a:prstClr val="black">
                <a:alpha val="50000"/>
              </a:prstClr>
            </a:outerShdw>
          </a:effectLst>
        </p:spPr>
      </p:pic>
      <p:sp>
        <p:nvSpPr>
          <p:cNvPr id="4" name="Titre 3">
            <a:extLst>
              <a:ext uri="{FF2B5EF4-FFF2-40B4-BE49-F238E27FC236}">
                <a16:creationId xmlns:a16="http://schemas.microsoft.com/office/drawing/2014/main" id="{63992FA0-322D-8F0A-D1CD-ED37B01F159B}"/>
              </a:ext>
            </a:extLst>
          </p:cNvPr>
          <p:cNvSpPr>
            <a:spLocks noGrp="1"/>
          </p:cNvSpPr>
          <p:nvPr>
            <p:ph type="ctrTitle"/>
          </p:nvPr>
        </p:nvSpPr>
        <p:spPr/>
        <p:txBody>
          <a:bodyPr/>
          <a:lstStyle/>
          <a:p>
            <a:r>
              <a:rPr lang="fr-FR" b="1" dirty="0">
                <a:solidFill>
                  <a:schemeClr val="bg1"/>
                </a:solidFill>
                <a:latin typeface="+mn-lt"/>
              </a:rPr>
              <a:t>Introduction</a:t>
            </a:r>
          </a:p>
        </p:txBody>
      </p:sp>
    </p:spTree>
    <p:extLst>
      <p:ext uri="{BB962C8B-B14F-4D97-AF65-F5344CB8AC3E}">
        <p14:creationId xmlns:p14="http://schemas.microsoft.com/office/powerpoint/2010/main" val="235002471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Image 6">
            <a:extLst>
              <a:ext uri="{FF2B5EF4-FFF2-40B4-BE49-F238E27FC236}">
                <a16:creationId xmlns:a16="http://schemas.microsoft.com/office/drawing/2014/main" id="{7CFBA06C-72BD-DCAB-1016-399CD76F590C}"/>
              </a:ext>
            </a:extLst>
          </p:cNvPr>
          <p:cNvPicPr>
            <a:picLocks noChangeAspect="1"/>
          </p:cNvPicPr>
          <p:nvPr/>
        </p:nvPicPr>
        <p:blipFill rotWithShape="1">
          <a:blip r:embed="rId3">
            <a:extLst>
              <a:ext uri="{28A0092B-C50C-407E-A947-70E740481C1C}">
                <a14:useLocalDpi xmlns:a14="http://schemas.microsoft.com/office/drawing/2010/main" val="0"/>
              </a:ext>
            </a:extLst>
          </a:blip>
          <a:srcRect b="33046"/>
          <a:stretch/>
        </p:blipFill>
        <p:spPr>
          <a:xfrm>
            <a:off x="355676" y="5621073"/>
            <a:ext cx="1828648" cy="1236927"/>
          </a:xfrm>
          <a:prstGeom prst="rect">
            <a:avLst/>
          </a:prstGeom>
          <a:ln>
            <a:noFill/>
          </a:ln>
          <a:effectLst>
            <a:outerShdw blurRad="63500" algn="ctr" rotWithShape="0">
              <a:prstClr val="black">
                <a:alpha val="50000"/>
              </a:prstClr>
            </a:outerShdw>
          </a:effectLst>
        </p:spPr>
      </p:pic>
      <p:sp>
        <p:nvSpPr>
          <p:cNvPr id="10" name="Rectangle 9">
            <a:extLst>
              <a:ext uri="{FF2B5EF4-FFF2-40B4-BE49-F238E27FC236}">
                <a16:creationId xmlns:a16="http://schemas.microsoft.com/office/drawing/2014/main" id="{58AC74DC-309A-29C3-8DD2-5E843FB65B97}"/>
              </a:ext>
            </a:extLst>
          </p:cNvPr>
          <p:cNvSpPr/>
          <p:nvPr/>
        </p:nvSpPr>
        <p:spPr>
          <a:xfrm>
            <a:off x="0" y="0"/>
            <a:ext cx="241376" cy="6858000"/>
          </a:xfrm>
          <a:prstGeom prst="rect">
            <a:avLst/>
          </a:prstGeom>
          <a:solidFill>
            <a:srgbClr val="32448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ZoneTexte 5">
            <a:extLst>
              <a:ext uri="{FF2B5EF4-FFF2-40B4-BE49-F238E27FC236}">
                <a16:creationId xmlns:a16="http://schemas.microsoft.com/office/drawing/2014/main" id="{0EFDACBB-9744-746C-13CC-20B266E05EFC}"/>
              </a:ext>
            </a:extLst>
          </p:cNvPr>
          <p:cNvSpPr txBox="1"/>
          <p:nvPr/>
        </p:nvSpPr>
        <p:spPr>
          <a:xfrm>
            <a:off x="1981124" y="1775529"/>
            <a:ext cx="4732642" cy="369332"/>
          </a:xfrm>
          <a:prstGeom prst="rect">
            <a:avLst/>
          </a:prstGeom>
          <a:noFill/>
        </p:spPr>
        <p:txBody>
          <a:bodyPr wrap="none" rtlCol="0">
            <a:spAutoFit/>
          </a:bodyPr>
          <a:lstStyle/>
          <a:p>
            <a:r>
              <a:rPr lang="fr-FR" dirty="0"/>
              <a:t>Transfert de propriété, de la garde et des risques</a:t>
            </a:r>
          </a:p>
        </p:txBody>
      </p:sp>
      <p:sp>
        <p:nvSpPr>
          <p:cNvPr id="11" name="ZoneTexte 10">
            <a:extLst>
              <a:ext uri="{FF2B5EF4-FFF2-40B4-BE49-F238E27FC236}">
                <a16:creationId xmlns:a16="http://schemas.microsoft.com/office/drawing/2014/main" id="{FFD04CCD-320A-7D90-4E48-4A7E291AC915}"/>
              </a:ext>
            </a:extLst>
          </p:cNvPr>
          <p:cNvSpPr txBox="1"/>
          <p:nvPr/>
        </p:nvSpPr>
        <p:spPr>
          <a:xfrm>
            <a:off x="1066799" y="842822"/>
            <a:ext cx="3987801" cy="461665"/>
          </a:xfrm>
          <a:prstGeom prst="rect">
            <a:avLst/>
          </a:prstGeom>
          <a:solidFill>
            <a:srgbClr val="EF3F4B"/>
          </a:solidFill>
        </p:spPr>
        <p:txBody>
          <a:bodyPr wrap="square" rtlCol="0">
            <a:spAutoFit/>
          </a:bodyPr>
          <a:lstStyle/>
          <a:p>
            <a:r>
              <a:rPr lang="fr-FR" sz="2400" b="1" dirty="0">
                <a:solidFill>
                  <a:schemeClr val="bg1"/>
                </a:solidFill>
              </a:rPr>
              <a:t>C – Les effets de la réception :</a:t>
            </a:r>
          </a:p>
        </p:txBody>
      </p:sp>
      <p:sp>
        <p:nvSpPr>
          <p:cNvPr id="2" name="ZoneTexte 1">
            <a:extLst>
              <a:ext uri="{FF2B5EF4-FFF2-40B4-BE49-F238E27FC236}">
                <a16:creationId xmlns:a16="http://schemas.microsoft.com/office/drawing/2014/main" id="{A8D18CE8-355D-54C8-2FEC-CDBE8CCD7ADE}"/>
              </a:ext>
            </a:extLst>
          </p:cNvPr>
          <p:cNvSpPr txBox="1"/>
          <p:nvPr/>
        </p:nvSpPr>
        <p:spPr>
          <a:xfrm>
            <a:off x="1981124" y="2144861"/>
            <a:ext cx="3893758" cy="369332"/>
          </a:xfrm>
          <a:prstGeom prst="rect">
            <a:avLst/>
          </a:prstGeom>
          <a:noFill/>
        </p:spPr>
        <p:txBody>
          <a:bodyPr wrap="none" rtlCol="0">
            <a:spAutoFit/>
          </a:bodyPr>
          <a:lstStyle/>
          <a:p>
            <a:r>
              <a:rPr lang="fr-FR" dirty="0"/>
              <a:t>Point de départ des délais de garantie : </a:t>
            </a:r>
          </a:p>
        </p:txBody>
      </p:sp>
      <p:sp>
        <p:nvSpPr>
          <p:cNvPr id="3" name="ZoneTexte 2">
            <a:extLst>
              <a:ext uri="{FF2B5EF4-FFF2-40B4-BE49-F238E27FC236}">
                <a16:creationId xmlns:a16="http://schemas.microsoft.com/office/drawing/2014/main" id="{901F07F4-2796-C35E-FC77-22CEF4F65344}"/>
              </a:ext>
            </a:extLst>
          </p:cNvPr>
          <p:cNvSpPr txBox="1"/>
          <p:nvPr/>
        </p:nvSpPr>
        <p:spPr>
          <a:xfrm>
            <a:off x="2489125" y="2431237"/>
            <a:ext cx="9702876" cy="307777"/>
          </a:xfrm>
          <a:prstGeom prst="rect">
            <a:avLst/>
          </a:prstGeom>
          <a:noFill/>
        </p:spPr>
        <p:txBody>
          <a:bodyPr wrap="square" rtlCol="0">
            <a:spAutoFit/>
          </a:bodyPr>
          <a:lstStyle/>
          <a:p>
            <a:r>
              <a:rPr lang="fr-FR" sz="1400" dirty="0"/>
              <a:t>Garantie de parfait achèvement (1 an), pour remédier aux réserves formulées lors de la réception et les imperfections apparentes,</a:t>
            </a:r>
          </a:p>
        </p:txBody>
      </p:sp>
      <p:sp>
        <p:nvSpPr>
          <p:cNvPr id="4" name="ZoneTexte 3">
            <a:extLst>
              <a:ext uri="{FF2B5EF4-FFF2-40B4-BE49-F238E27FC236}">
                <a16:creationId xmlns:a16="http://schemas.microsoft.com/office/drawing/2014/main" id="{8E8CFBA2-742B-0D1C-4058-EFCCA80D53D8}"/>
              </a:ext>
            </a:extLst>
          </p:cNvPr>
          <p:cNvSpPr txBox="1"/>
          <p:nvPr/>
        </p:nvSpPr>
        <p:spPr>
          <a:xfrm>
            <a:off x="2489125" y="2739014"/>
            <a:ext cx="9702876" cy="307777"/>
          </a:xfrm>
          <a:prstGeom prst="rect">
            <a:avLst/>
          </a:prstGeom>
          <a:noFill/>
        </p:spPr>
        <p:txBody>
          <a:bodyPr wrap="square" rtlCol="0">
            <a:spAutoFit/>
          </a:bodyPr>
          <a:lstStyle/>
          <a:p>
            <a:r>
              <a:rPr lang="fr-FR" sz="1400" dirty="0"/>
              <a:t>Garantie de bon fonctionnement (2 ans), couvre les éléments dissociables du corps de l’ouvrage pour une durée de deux ans,</a:t>
            </a:r>
          </a:p>
        </p:txBody>
      </p:sp>
      <p:sp>
        <p:nvSpPr>
          <p:cNvPr id="5" name="ZoneTexte 4">
            <a:extLst>
              <a:ext uri="{FF2B5EF4-FFF2-40B4-BE49-F238E27FC236}">
                <a16:creationId xmlns:a16="http://schemas.microsoft.com/office/drawing/2014/main" id="{FB2AA6CA-6E8A-688D-A138-D15A741BA6A5}"/>
              </a:ext>
            </a:extLst>
          </p:cNvPr>
          <p:cNvSpPr txBox="1"/>
          <p:nvPr/>
        </p:nvSpPr>
        <p:spPr>
          <a:xfrm>
            <a:off x="2489125" y="3046791"/>
            <a:ext cx="9702876" cy="523220"/>
          </a:xfrm>
          <a:prstGeom prst="rect">
            <a:avLst/>
          </a:prstGeom>
          <a:noFill/>
        </p:spPr>
        <p:txBody>
          <a:bodyPr wrap="square" rtlCol="0">
            <a:spAutoFit/>
          </a:bodyPr>
          <a:lstStyle/>
          <a:p>
            <a:r>
              <a:rPr lang="fr-FR" sz="1400" dirty="0"/>
              <a:t>Garantie décennale (10 ans), rend le constructeur de l’ouvrage responsable des dommages qui compromettent sa solidité ou le rendent impropre à sa destination.</a:t>
            </a:r>
          </a:p>
        </p:txBody>
      </p:sp>
      <p:sp>
        <p:nvSpPr>
          <p:cNvPr id="8" name="ZoneTexte 7">
            <a:extLst>
              <a:ext uri="{FF2B5EF4-FFF2-40B4-BE49-F238E27FC236}">
                <a16:creationId xmlns:a16="http://schemas.microsoft.com/office/drawing/2014/main" id="{D39B08D8-B6EE-ED21-D5CA-B20473724DDE}"/>
              </a:ext>
            </a:extLst>
          </p:cNvPr>
          <p:cNvSpPr txBox="1"/>
          <p:nvPr/>
        </p:nvSpPr>
        <p:spPr>
          <a:xfrm>
            <a:off x="1981124" y="3570011"/>
            <a:ext cx="4888646" cy="369332"/>
          </a:xfrm>
          <a:prstGeom prst="rect">
            <a:avLst/>
          </a:prstGeom>
          <a:noFill/>
        </p:spPr>
        <p:txBody>
          <a:bodyPr wrap="none" rtlCol="0">
            <a:spAutoFit/>
          </a:bodyPr>
          <a:lstStyle/>
          <a:p>
            <a:r>
              <a:rPr lang="fr-FR" dirty="0"/>
              <a:t>Point de départ du règlement financier du marché</a:t>
            </a:r>
          </a:p>
        </p:txBody>
      </p:sp>
    </p:spTree>
    <p:extLst>
      <p:ext uri="{BB962C8B-B14F-4D97-AF65-F5344CB8AC3E}">
        <p14:creationId xmlns:p14="http://schemas.microsoft.com/office/powerpoint/2010/main" val="420823631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gradFill>
          <a:gsLst>
            <a:gs pos="0">
              <a:srgbClr val="324485"/>
            </a:gs>
            <a:gs pos="98000">
              <a:schemeClr val="accent1">
                <a:lumMod val="45000"/>
                <a:lumOff val="55000"/>
              </a:schemeClr>
            </a:gs>
            <a:gs pos="100000">
              <a:schemeClr val="accent1">
                <a:lumMod val="45000"/>
                <a:lumOff val="55000"/>
              </a:schemeClr>
            </a:gs>
            <a:gs pos="100000">
              <a:schemeClr val="accent1">
                <a:lumMod val="30000"/>
                <a:lumOff val="70000"/>
              </a:schemeClr>
            </a:gs>
          </a:gsLst>
          <a:lin ang="10800000" scaled="0"/>
        </a:gradFill>
        <a:effectLst/>
      </p:bgPr>
    </p:bg>
    <p:spTree>
      <p:nvGrpSpPr>
        <p:cNvPr id="1" name=""/>
        <p:cNvGrpSpPr/>
        <p:nvPr/>
      </p:nvGrpSpPr>
      <p:grpSpPr>
        <a:xfrm>
          <a:off x="0" y="0"/>
          <a:ext cx="0" cy="0"/>
          <a:chOff x="0" y="0"/>
          <a:chExt cx="0" cy="0"/>
        </a:xfrm>
      </p:grpSpPr>
      <p:pic>
        <p:nvPicPr>
          <p:cNvPr id="7" name="Image 6">
            <a:extLst>
              <a:ext uri="{FF2B5EF4-FFF2-40B4-BE49-F238E27FC236}">
                <a16:creationId xmlns:a16="http://schemas.microsoft.com/office/drawing/2014/main" id="{7CFBA06C-72BD-DCAB-1016-399CD76F590C}"/>
              </a:ext>
            </a:extLst>
          </p:cNvPr>
          <p:cNvPicPr>
            <a:picLocks noChangeAspect="1"/>
          </p:cNvPicPr>
          <p:nvPr/>
        </p:nvPicPr>
        <p:blipFill>
          <a:blip r:embed="rId3">
            <a:duotone>
              <a:prstClr val="black"/>
              <a:schemeClr val="accent1">
                <a:tint val="45000"/>
                <a:satMod val="400000"/>
              </a:schemeClr>
            </a:duotone>
            <a:extLst>
              <a:ext uri="{28A0092B-C50C-407E-A947-70E740481C1C}">
                <a14:useLocalDpi xmlns:a14="http://schemas.microsoft.com/office/drawing/2010/main" val="0"/>
              </a:ext>
            </a:extLst>
          </a:blip>
          <a:stretch>
            <a:fillRect/>
          </a:stretch>
        </p:blipFill>
        <p:spPr>
          <a:xfrm>
            <a:off x="5139887" y="0"/>
            <a:ext cx="6788270" cy="6858000"/>
          </a:xfrm>
          <a:prstGeom prst="rect">
            <a:avLst/>
          </a:prstGeom>
          <a:ln>
            <a:noFill/>
          </a:ln>
          <a:effectLst>
            <a:outerShdw blurRad="63500" algn="ctr" rotWithShape="0">
              <a:prstClr val="black">
                <a:alpha val="50000"/>
              </a:prstClr>
            </a:outerShdw>
          </a:effectLst>
        </p:spPr>
      </p:pic>
      <p:sp>
        <p:nvSpPr>
          <p:cNvPr id="5" name="ZoneTexte 4">
            <a:extLst>
              <a:ext uri="{FF2B5EF4-FFF2-40B4-BE49-F238E27FC236}">
                <a16:creationId xmlns:a16="http://schemas.microsoft.com/office/drawing/2014/main" id="{F500489A-C4C6-E23D-EC83-29AB50740B0F}"/>
              </a:ext>
            </a:extLst>
          </p:cNvPr>
          <p:cNvSpPr txBox="1"/>
          <p:nvPr/>
        </p:nvSpPr>
        <p:spPr>
          <a:xfrm>
            <a:off x="2004173" y="2616199"/>
            <a:ext cx="4121706" cy="769441"/>
          </a:xfrm>
          <a:prstGeom prst="rect">
            <a:avLst/>
          </a:prstGeom>
          <a:noFill/>
        </p:spPr>
        <p:txBody>
          <a:bodyPr wrap="none" rtlCol="0">
            <a:spAutoFit/>
          </a:bodyPr>
          <a:lstStyle/>
          <a:p>
            <a:r>
              <a:rPr lang="fr-FR" sz="4400" b="1" dirty="0">
                <a:solidFill>
                  <a:schemeClr val="bg1"/>
                </a:solidFill>
              </a:rPr>
              <a:t>Des questions ? </a:t>
            </a:r>
          </a:p>
        </p:txBody>
      </p:sp>
      <p:pic>
        <p:nvPicPr>
          <p:cNvPr id="16" name="Image 15" descr="Une image contenant Police, texte, Graphique, logo&#10;&#10;Description générée automatiquement">
            <a:extLst>
              <a:ext uri="{FF2B5EF4-FFF2-40B4-BE49-F238E27FC236}">
                <a16:creationId xmlns:a16="http://schemas.microsoft.com/office/drawing/2014/main" id="{E1B23B67-E67A-4AF1-C947-96D36133B8E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84719" y="134449"/>
            <a:ext cx="2175495" cy="1155732"/>
          </a:xfrm>
          <a:prstGeom prst="rect">
            <a:avLst/>
          </a:prstGeom>
        </p:spPr>
      </p:pic>
    </p:spTree>
    <p:extLst>
      <p:ext uri="{BB962C8B-B14F-4D97-AF65-F5344CB8AC3E}">
        <p14:creationId xmlns:p14="http://schemas.microsoft.com/office/powerpoint/2010/main" val="313498848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324485"/>
            </a:gs>
            <a:gs pos="98000">
              <a:schemeClr val="accent1">
                <a:lumMod val="45000"/>
                <a:lumOff val="55000"/>
              </a:schemeClr>
            </a:gs>
            <a:gs pos="100000">
              <a:schemeClr val="accent1">
                <a:lumMod val="45000"/>
                <a:lumOff val="55000"/>
              </a:schemeClr>
            </a:gs>
            <a:gs pos="100000">
              <a:schemeClr val="accent1">
                <a:lumMod val="30000"/>
                <a:lumOff val="70000"/>
              </a:schemeClr>
            </a:gs>
          </a:gsLst>
          <a:lin ang="16200000" scaled="1"/>
          <a:tileRect/>
        </a:gradFill>
        <a:effectLst/>
      </p:bgPr>
    </p:bg>
    <p:spTree>
      <p:nvGrpSpPr>
        <p:cNvPr id="1" name=""/>
        <p:cNvGrpSpPr/>
        <p:nvPr/>
      </p:nvGrpSpPr>
      <p:grpSpPr>
        <a:xfrm>
          <a:off x="0" y="0"/>
          <a:ext cx="0" cy="0"/>
          <a:chOff x="0" y="0"/>
          <a:chExt cx="0" cy="0"/>
        </a:xfrm>
      </p:grpSpPr>
      <p:pic>
        <p:nvPicPr>
          <p:cNvPr id="7" name="Image 6">
            <a:extLst>
              <a:ext uri="{FF2B5EF4-FFF2-40B4-BE49-F238E27FC236}">
                <a16:creationId xmlns:a16="http://schemas.microsoft.com/office/drawing/2014/main" id="{7CFBA06C-72BD-DCAB-1016-399CD76F590C}"/>
              </a:ext>
            </a:extLst>
          </p:cNvPr>
          <p:cNvPicPr>
            <a:picLocks noChangeAspect="1"/>
          </p:cNvPicPr>
          <p:nvPr/>
        </p:nvPicPr>
        <p:blipFill rotWithShape="1">
          <a:blip r:embed="rId3">
            <a:extLst>
              <a:ext uri="{28A0092B-C50C-407E-A947-70E740481C1C}">
                <a14:useLocalDpi xmlns:a14="http://schemas.microsoft.com/office/drawing/2010/main" val="0"/>
              </a:ext>
            </a:extLst>
          </a:blip>
          <a:srcRect l="59269"/>
          <a:stretch/>
        </p:blipFill>
        <p:spPr>
          <a:xfrm>
            <a:off x="0" y="1052930"/>
            <a:ext cx="1981200" cy="4914065"/>
          </a:xfrm>
          <a:prstGeom prst="rect">
            <a:avLst/>
          </a:prstGeom>
          <a:ln>
            <a:noFill/>
          </a:ln>
          <a:effectLst>
            <a:outerShdw blurRad="63500" algn="ctr" rotWithShape="0">
              <a:prstClr val="black">
                <a:alpha val="50000"/>
              </a:prstClr>
            </a:outerShdw>
          </a:effectLst>
        </p:spPr>
      </p:pic>
      <p:sp>
        <p:nvSpPr>
          <p:cNvPr id="4" name="Titre 3">
            <a:extLst>
              <a:ext uri="{FF2B5EF4-FFF2-40B4-BE49-F238E27FC236}">
                <a16:creationId xmlns:a16="http://schemas.microsoft.com/office/drawing/2014/main" id="{63992FA0-322D-8F0A-D1CD-ED37B01F159B}"/>
              </a:ext>
            </a:extLst>
          </p:cNvPr>
          <p:cNvSpPr>
            <a:spLocks noGrp="1"/>
          </p:cNvSpPr>
          <p:nvPr>
            <p:ph type="ctrTitle"/>
          </p:nvPr>
        </p:nvSpPr>
        <p:spPr>
          <a:xfrm>
            <a:off x="1540933" y="2455332"/>
            <a:ext cx="10769600" cy="973667"/>
          </a:xfrm>
        </p:spPr>
        <p:txBody>
          <a:bodyPr/>
          <a:lstStyle/>
          <a:p>
            <a:r>
              <a:rPr lang="fr-FR" b="1" dirty="0">
                <a:solidFill>
                  <a:schemeClr val="bg1"/>
                </a:solidFill>
                <a:latin typeface="+mn-lt"/>
              </a:rPr>
              <a:t>Le décompte général et définitif</a:t>
            </a:r>
          </a:p>
        </p:txBody>
      </p:sp>
    </p:spTree>
    <p:extLst>
      <p:ext uri="{BB962C8B-B14F-4D97-AF65-F5344CB8AC3E}">
        <p14:creationId xmlns:p14="http://schemas.microsoft.com/office/powerpoint/2010/main" val="382688910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Image 6">
            <a:extLst>
              <a:ext uri="{FF2B5EF4-FFF2-40B4-BE49-F238E27FC236}">
                <a16:creationId xmlns:a16="http://schemas.microsoft.com/office/drawing/2014/main" id="{7CFBA06C-72BD-DCAB-1016-399CD76F590C}"/>
              </a:ext>
            </a:extLst>
          </p:cNvPr>
          <p:cNvPicPr>
            <a:picLocks noChangeAspect="1"/>
          </p:cNvPicPr>
          <p:nvPr/>
        </p:nvPicPr>
        <p:blipFill rotWithShape="1">
          <a:blip r:embed="rId3">
            <a:extLst>
              <a:ext uri="{28A0092B-C50C-407E-A947-70E740481C1C}">
                <a14:useLocalDpi xmlns:a14="http://schemas.microsoft.com/office/drawing/2010/main" val="0"/>
              </a:ext>
            </a:extLst>
          </a:blip>
          <a:srcRect b="33046"/>
          <a:stretch/>
        </p:blipFill>
        <p:spPr>
          <a:xfrm>
            <a:off x="355676" y="5621073"/>
            <a:ext cx="1828648" cy="1236927"/>
          </a:xfrm>
          <a:prstGeom prst="rect">
            <a:avLst/>
          </a:prstGeom>
          <a:ln>
            <a:noFill/>
          </a:ln>
          <a:effectLst>
            <a:outerShdw blurRad="63500" algn="ctr" rotWithShape="0">
              <a:prstClr val="black">
                <a:alpha val="50000"/>
              </a:prstClr>
            </a:outerShdw>
          </a:effectLst>
        </p:spPr>
      </p:pic>
      <p:sp>
        <p:nvSpPr>
          <p:cNvPr id="10" name="Rectangle 9">
            <a:extLst>
              <a:ext uri="{FF2B5EF4-FFF2-40B4-BE49-F238E27FC236}">
                <a16:creationId xmlns:a16="http://schemas.microsoft.com/office/drawing/2014/main" id="{58AC74DC-309A-29C3-8DD2-5E843FB65B97}"/>
              </a:ext>
            </a:extLst>
          </p:cNvPr>
          <p:cNvSpPr/>
          <p:nvPr/>
        </p:nvSpPr>
        <p:spPr>
          <a:xfrm>
            <a:off x="0" y="0"/>
            <a:ext cx="241376" cy="6858000"/>
          </a:xfrm>
          <a:prstGeom prst="rect">
            <a:avLst/>
          </a:prstGeom>
          <a:solidFill>
            <a:srgbClr val="32448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ZoneTexte 5">
            <a:extLst>
              <a:ext uri="{FF2B5EF4-FFF2-40B4-BE49-F238E27FC236}">
                <a16:creationId xmlns:a16="http://schemas.microsoft.com/office/drawing/2014/main" id="{0EFDACBB-9744-746C-13CC-20B266E05EFC}"/>
              </a:ext>
            </a:extLst>
          </p:cNvPr>
          <p:cNvSpPr txBox="1"/>
          <p:nvPr/>
        </p:nvSpPr>
        <p:spPr>
          <a:xfrm>
            <a:off x="1981124" y="1775529"/>
            <a:ext cx="10021846" cy="2031325"/>
          </a:xfrm>
          <a:prstGeom prst="rect">
            <a:avLst/>
          </a:prstGeom>
          <a:noFill/>
        </p:spPr>
        <p:txBody>
          <a:bodyPr wrap="none" rtlCol="0">
            <a:spAutoFit/>
          </a:bodyPr>
          <a:lstStyle/>
          <a:p>
            <a:r>
              <a:rPr lang="fr-FR" dirty="0"/>
              <a:t>- La réception est une étape préalable obligatoire avant l’établissement du décompte général et définitif ;</a:t>
            </a:r>
          </a:p>
          <a:p>
            <a:endParaRPr lang="fr-FR" dirty="0"/>
          </a:p>
          <a:p>
            <a:r>
              <a:rPr lang="fr-FR" dirty="0"/>
              <a:t>- Document contractuel pour solder le marché public de travaux ;</a:t>
            </a:r>
          </a:p>
          <a:p>
            <a:endParaRPr lang="fr-FR" dirty="0"/>
          </a:p>
          <a:p>
            <a:r>
              <a:rPr lang="fr-FR" dirty="0"/>
              <a:t>- Document intangible qui ne peut être remis en cause ;</a:t>
            </a:r>
          </a:p>
          <a:p>
            <a:endParaRPr lang="fr-FR" dirty="0"/>
          </a:p>
          <a:p>
            <a:r>
              <a:rPr lang="fr-FR" dirty="0"/>
              <a:t>- Ne constitue pas l’unique moment de rémunération du titulaire ;</a:t>
            </a:r>
          </a:p>
        </p:txBody>
      </p:sp>
      <p:sp>
        <p:nvSpPr>
          <p:cNvPr id="11" name="ZoneTexte 10">
            <a:extLst>
              <a:ext uri="{FF2B5EF4-FFF2-40B4-BE49-F238E27FC236}">
                <a16:creationId xmlns:a16="http://schemas.microsoft.com/office/drawing/2014/main" id="{FFD04CCD-320A-7D90-4E48-4A7E291AC915}"/>
              </a:ext>
            </a:extLst>
          </p:cNvPr>
          <p:cNvSpPr txBox="1"/>
          <p:nvPr/>
        </p:nvSpPr>
        <p:spPr>
          <a:xfrm>
            <a:off x="1066800" y="842822"/>
            <a:ext cx="2540000" cy="461665"/>
          </a:xfrm>
          <a:prstGeom prst="rect">
            <a:avLst/>
          </a:prstGeom>
          <a:solidFill>
            <a:srgbClr val="EF3F4B"/>
          </a:solidFill>
        </p:spPr>
        <p:txBody>
          <a:bodyPr wrap="square" rtlCol="0">
            <a:spAutoFit/>
          </a:bodyPr>
          <a:lstStyle/>
          <a:p>
            <a:r>
              <a:rPr lang="fr-FR" sz="2400" b="1" dirty="0">
                <a:solidFill>
                  <a:schemeClr val="bg1"/>
                </a:solidFill>
              </a:rPr>
              <a:t>En quelques mots,</a:t>
            </a:r>
          </a:p>
        </p:txBody>
      </p:sp>
    </p:spTree>
    <p:extLst>
      <p:ext uri="{BB962C8B-B14F-4D97-AF65-F5344CB8AC3E}">
        <p14:creationId xmlns:p14="http://schemas.microsoft.com/office/powerpoint/2010/main" val="57061309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Image 6">
            <a:extLst>
              <a:ext uri="{FF2B5EF4-FFF2-40B4-BE49-F238E27FC236}">
                <a16:creationId xmlns:a16="http://schemas.microsoft.com/office/drawing/2014/main" id="{7CFBA06C-72BD-DCAB-1016-399CD76F590C}"/>
              </a:ext>
            </a:extLst>
          </p:cNvPr>
          <p:cNvPicPr>
            <a:picLocks noChangeAspect="1"/>
          </p:cNvPicPr>
          <p:nvPr/>
        </p:nvPicPr>
        <p:blipFill rotWithShape="1">
          <a:blip r:embed="rId3">
            <a:extLst>
              <a:ext uri="{28A0092B-C50C-407E-A947-70E740481C1C}">
                <a14:useLocalDpi xmlns:a14="http://schemas.microsoft.com/office/drawing/2010/main" val="0"/>
              </a:ext>
            </a:extLst>
          </a:blip>
          <a:srcRect b="33046"/>
          <a:stretch/>
        </p:blipFill>
        <p:spPr>
          <a:xfrm>
            <a:off x="355676" y="5621073"/>
            <a:ext cx="1828648" cy="1236927"/>
          </a:xfrm>
          <a:prstGeom prst="rect">
            <a:avLst/>
          </a:prstGeom>
          <a:ln>
            <a:noFill/>
          </a:ln>
          <a:effectLst>
            <a:outerShdw blurRad="63500" algn="ctr" rotWithShape="0">
              <a:prstClr val="black">
                <a:alpha val="50000"/>
              </a:prstClr>
            </a:outerShdw>
          </a:effectLst>
        </p:spPr>
      </p:pic>
      <p:sp>
        <p:nvSpPr>
          <p:cNvPr id="10" name="Rectangle 9">
            <a:extLst>
              <a:ext uri="{FF2B5EF4-FFF2-40B4-BE49-F238E27FC236}">
                <a16:creationId xmlns:a16="http://schemas.microsoft.com/office/drawing/2014/main" id="{58AC74DC-309A-29C3-8DD2-5E843FB65B97}"/>
              </a:ext>
            </a:extLst>
          </p:cNvPr>
          <p:cNvSpPr/>
          <p:nvPr/>
        </p:nvSpPr>
        <p:spPr>
          <a:xfrm>
            <a:off x="0" y="0"/>
            <a:ext cx="241376" cy="6858000"/>
          </a:xfrm>
          <a:prstGeom prst="rect">
            <a:avLst/>
          </a:prstGeom>
          <a:solidFill>
            <a:srgbClr val="32448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ZoneTexte 10">
            <a:extLst>
              <a:ext uri="{FF2B5EF4-FFF2-40B4-BE49-F238E27FC236}">
                <a16:creationId xmlns:a16="http://schemas.microsoft.com/office/drawing/2014/main" id="{FFD04CCD-320A-7D90-4E48-4A7E291AC915}"/>
              </a:ext>
            </a:extLst>
          </p:cNvPr>
          <p:cNvSpPr txBox="1"/>
          <p:nvPr/>
        </p:nvSpPr>
        <p:spPr>
          <a:xfrm>
            <a:off x="1066800" y="842822"/>
            <a:ext cx="3386668" cy="461665"/>
          </a:xfrm>
          <a:prstGeom prst="rect">
            <a:avLst/>
          </a:prstGeom>
          <a:solidFill>
            <a:srgbClr val="EF3F4B"/>
          </a:solidFill>
        </p:spPr>
        <p:txBody>
          <a:bodyPr wrap="square" rtlCol="0">
            <a:spAutoFit/>
          </a:bodyPr>
          <a:lstStyle/>
          <a:p>
            <a:r>
              <a:rPr lang="fr-FR" sz="2400" b="1" dirty="0">
                <a:solidFill>
                  <a:schemeClr val="bg1"/>
                </a:solidFill>
              </a:rPr>
              <a:t>A – L’élaboration du DGD </a:t>
            </a:r>
          </a:p>
        </p:txBody>
      </p:sp>
      <p:sp>
        <p:nvSpPr>
          <p:cNvPr id="9" name="Rectangle : coins arrondis 8">
            <a:extLst>
              <a:ext uri="{FF2B5EF4-FFF2-40B4-BE49-F238E27FC236}">
                <a16:creationId xmlns:a16="http://schemas.microsoft.com/office/drawing/2014/main" id="{32382777-C25C-A790-422E-52B646B599D3}"/>
              </a:ext>
            </a:extLst>
          </p:cNvPr>
          <p:cNvSpPr/>
          <p:nvPr/>
        </p:nvSpPr>
        <p:spPr>
          <a:xfrm>
            <a:off x="1066800" y="2209800"/>
            <a:ext cx="1058333" cy="626533"/>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fr-FR" sz="1400" dirty="0"/>
              <a:t>Projet de décompte final</a:t>
            </a:r>
          </a:p>
        </p:txBody>
      </p:sp>
      <p:sp>
        <p:nvSpPr>
          <p:cNvPr id="12" name="ZoneTexte 11">
            <a:extLst>
              <a:ext uri="{FF2B5EF4-FFF2-40B4-BE49-F238E27FC236}">
                <a16:creationId xmlns:a16="http://schemas.microsoft.com/office/drawing/2014/main" id="{5C42D1FD-07BE-486F-72BB-A59ED71EECCE}"/>
              </a:ext>
            </a:extLst>
          </p:cNvPr>
          <p:cNvSpPr txBox="1"/>
          <p:nvPr/>
        </p:nvSpPr>
        <p:spPr>
          <a:xfrm>
            <a:off x="1248819" y="3121224"/>
            <a:ext cx="694293" cy="276999"/>
          </a:xfrm>
          <a:prstGeom prst="rect">
            <a:avLst/>
          </a:prstGeom>
          <a:solidFill>
            <a:srgbClr val="EF3F4B"/>
          </a:solidFill>
        </p:spPr>
        <p:txBody>
          <a:bodyPr wrap="none" rtlCol="0">
            <a:spAutoFit/>
          </a:bodyPr>
          <a:lstStyle/>
          <a:p>
            <a:r>
              <a:rPr lang="fr-FR" sz="1200" b="1" dirty="0">
                <a:solidFill>
                  <a:schemeClr val="bg1"/>
                </a:solidFill>
              </a:rPr>
              <a:t>titulaire</a:t>
            </a:r>
          </a:p>
        </p:txBody>
      </p:sp>
      <p:sp>
        <p:nvSpPr>
          <p:cNvPr id="15" name="ZoneTexte 14">
            <a:extLst>
              <a:ext uri="{FF2B5EF4-FFF2-40B4-BE49-F238E27FC236}">
                <a16:creationId xmlns:a16="http://schemas.microsoft.com/office/drawing/2014/main" id="{1D52883B-10C0-141D-B7B0-633442EF3917}"/>
              </a:ext>
            </a:extLst>
          </p:cNvPr>
          <p:cNvSpPr txBox="1"/>
          <p:nvPr/>
        </p:nvSpPr>
        <p:spPr>
          <a:xfrm>
            <a:off x="340319" y="2353789"/>
            <a:ext cx="726481" cy="338554"/>
          </a:xfrm>
          <a:prstGeom prst="rect">
            <a:avLst/>
          </a:prstGeom>
          <a:noFill/>
        </p:spPr>
        <p:txBody>
          <a:bodyPr wrap="none" rtlCol="0">
            <a:spAutoFit/>
          </a:bodyPr>
          <a:lstStyle/>
          <a:p>
            <a:r>
              <a:rPr lang="fr-FR" sz="1600" dirty="0"/>
              <a:t>Quoi ?</a:t>
            </a:r>
          </a:p>
        </p:txBody>
      </p:sp>
      <p:sp>
        <p:nvSpPr>
          <p:cNvPr id="16" name="ZoneTexte 15">
            <a:extLst>
              <a:ext uri="{FF2B5EF4-FFF2-40B4-BE49-F238E27FC236}">
                <a16:creationId xmlns:a16="http://schemas.microsoft.com/office/drawing/2014/main" id="{24552B51-53D8-87F6-5052-903E26121078}"/>
              </a:ext>
            </a:extLst>
          </p:cNvPr>
          <p:cNvSpPr txBox="1"/>
          <p:nvPr/>
        </p:nvSpPr>
        <p:spPr>
          <a:xfrm>
            <a:off x="436359" y="3094282"/>
            <a:ext cx="617477" cy="338554"/>
          </a:xfrm>
          <a:prstGeom prst="rect">
            <a:avLst/>
          </a:prstGeom>
          <a:noFill/>
        </p:spPr>
        <p:txBody>
          <a:bodyPr wrap="none" rtlCol="0">
            <a:spAutoFit/>
          </a:bodyPr>
          <a:lstStyle/>
          <a:p>
            <a:r>
              <a:rPr lang="fr-FR" sz="1600" dirty="0"/>
              <a:t>Qui ?</a:t>
            </a:r>
          </a:p>
        </p:txBody>
      </p:sp>
      <p:sp>
        <p:nvSpPr>
          <p:cNvPr id="17" name="ZoneTexte 16">
            <a:extLst>
              <a:ext uri="{FF2B5EF4-FFF2-40B4-BE49-F238E27FC236}">
                <a16:creationId xmlns:a16="http://schemas.microsoft.com/office/drawing/2014/main" id="{F938A01C-DC40-E374-0D7E-5B65F39FCC96}"/>
              </a:ext>
            </a:extLst>
          </p:cNvPr>
          <p:cNvSpPr txBox="1"/>
          <p:nvPr/>
        </p:nvSpPr>
        <p:spPr>
          <a:xfrm>
            <a:off x="183225" y="3683114"/>
            <a:ext cx="883575" cy="338554"/>
          </a:xfrm>
          <a:prstGeom prst="rect">
            <a:avLst/>
          </a:prstGeom>
          <a:noFill/>
        </p:spPr>
        <p:txBody>
          <a:bodyPr wrap="none" rtlCol="0">
            <a:spAutoFit/>
          </a:bodyPr>
          <a:lstStyle/>
          <a:p>
            <a:r>
              <a:rPr lang="fr-FR" sz="1600" dirty="0"/>
              <a:t>Quand ?</a:t>
            </a:r>
          </a:p>
        </p:txBody>
      </p:sp>
      <p:sp>
        <p:nvSpPr>
          <p:cNvPr id="18" name="Rectangle : coins arrondis 17">
            <a:extLst>
              <a:ext uri="{FF2B5EF4-FFF2-40B4-BE49-F238E27FC236}">
                <a16:creationId xmlns:a16="http://schemas.microsoft.com/office/drawing/2014/main" id="{14E70EAF-D944-7EB7-3629-1678E09E580C}"/>
              </a:ext>
            </a:extLst>
          </p:cNvPr>
          <p:cNvSpPr/>
          <p:nvPr/>
        </p:nvSpPr>
        <p:spPr>
          <a:xfrm>
            <a:off x="1066800" y="4171721"/>
            <a:ext cx="1498600" cy="1092086"/>
          </a:xfrm>
          <a:prstGeom prst="roundRect">
            <a:avLst/>
          </a:prstGeom>
          <a:solidFill>
            <a:schemeClr val="accent6">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fr-FR" dirty="0">
                <a:solidFill>
                  <a:schemeClr val="tx1"/>
                </a:solidFill>
              </a:rPr>
              <a:t>30 jours à compter de la réception</a:t>
            </a:r>
          </a:p>
        </p:txBody>
      </p:sp>
      <p:sp>
        <p:nvSpPr>
          <p:cNvPr id="19" name="Rectangle : coins arrondis 18">
            <a:extLst>
              <a:ext uri="{FF2B5EF4-FFF2-40B4-BE49-F238E27FC236}">
                <a16:creationId xmlns:a16="http://schemas.microsoft.com/office/drawing/2014/main" id="{08CE45F3-0D48-12EA-F468-6C18D3EBA05B}"/>
              </a:ext>
            </a:extLst>
          </p:cNvPr>
          <p:cNvSpPr/>
          <p:nvPr/>
        </p:nvSpPr>
        <p:spPr>
          <a:xfrm>
            <a:off x="2760134" y="4171720"/>
            <a:ext cx="1498600" cy="1092087"/>
          </a:xfrm>
          <a:prstGeom prst="roundRect">
            <a:avLst/>
          </a:prstGeom>
          <a:solidFill>
            <a:schemeClr val="accent6">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fr-FR" dirty="0">
                <a:solidFill>
                  <a:schemeClr val="tx1"/>
                </a:solidFill>
              </a:rPr>
              <a:t>30 jours à compter du PV de levée des réserves</a:t>
            </a:r>
          </a:p>
        </p:txBody>
      </p:sp>
      <p:sp>
        <p:nvSpPr>
          <p:cNvPr id="20" name="ZoneTexte 19">
            <a:extLst>
              <a:ext uri="{FF2B5EF4-FFF2-40B4-BE49-F238E27FC236}">
                <a16:creationId xmlns:a16="http://schemas.microsoft.com/office/drawing/2014/main" id="{BE210A62-8922-49EB-722E-C6BB02808170}"/>
              </a:ext>
            </a:extLst>
          </p:cNvPr>
          <p:cNvSpPr txBox="1"/>
          <p:nvPr/>
        </p:nvSpPr>
        <p:spPr>
          <a:xfrm>
            <a:off x="1053836" y="3717727"/>
            <a:ext cx="1498600" cy="461665"/>
          </a:xfrm>
          <a:prstGeom prst="rect">
            <a:avLst/>
          </a:prstGeom>
          <a:noFill/>
        </p:spPr>
        <p:txBody>
          <a:bodyPr wrap="square" rtlCol="0">
            <a:spAutoFit/>
          </a:bodyPr>
          <a:lstStyle/>
          <a:p>
            <a:pPr algn="ctr"/>
            <a:r>
              <a:rPr lang="fr-FR" sz="1200" dirty="0"/>
              <a:t>Réception sans ou avec réserve(s)</a:t>
            </a:r>
          </a:p>
        </p:txBody>
      </p:sp>
      <p:sp>
        <p:nvSpPr>
          <p:cNvPr id="21" name="ZoneTexte 20">
            <a:extLst>
              <a:ext uri="{FF2B5EF4-FFF2-40B4-BE49-F238E27FC236}">
                <a16:creationId xmlns:a16="http://schemas.microsoft.com/office/drawing/2014/main" id="{383BF755-EA5D-CCE0-C5FA-577047A0873F}"/>
              </a:ext>
            </a:extLst>
          </p:cNvPr>
          <p:cNvSpPr txBox="1"/>
          <p:nvPr/>
        </p:nvSpPr>
        <p:spPr>
          <a:xfrm>
            <a:off x="2760134" y="3717727"/>
            <a:ext cx="1498600" cy="461665"/>
          </a:xfrm>
          <a:prstGeom prst="rect">
            <a:avLst/>
          </a:prstGeom>
          <a:noFill/>
        </p:spPr>
        <p:txBody>
          <a:bodyPr wrap="square" rtlCol="0">
            <a:spAutoFit/>
          </a:bodyPr>
          <a:lstStyle/>
          <a:p>
            <a:pPr algn="ctr"/>
            <a:r>
              <a:rPr lang="fr-FR" sz="1200" dirty="0"/>
              <a:t>Réception sous réserve(s)</a:t>
            </a:r>
          </a:p>
        </p:txBody>
      </p:sp>
      <p:sp>
        <p:nvSpPr>
          <p:cNvPr id="2" name="ZoneTexte 1">
            <a:extLst>
              <a:ext uri="{FF2B5EF4-FFF2-40B4-BE49-F238E27FC236}">
                <a16:creationId xmlns:a16="http://schemas.microsoft.com/office/drawing/2014/main" id="{9D175457-B817-DAD2-9B7D-8F1DC42D7D91}"/>
              </a:ext>
            </a:extLst>
          </p:cNvPr>
          <p:cNvSpPr txBox="1"/>
          <p:nvPr/>
        </p:nvSpPr>
        <p:spPr>
          <a:xfrm>
            <a:off x="1302978" y="1365494"/>
            <a:ext cx="1039067" cy="369332"/>
          </a:xfrm>
          <a:prstGeom prst="rect">
            <a:avLst/>
          </a:prstGeom>
          <a:noFill/>
        </p:spPr>
        <p:txBody>
          <a:bodyPr wrap="none" rtlCol="0">
            <a:spAutoFit/>
          </a:bodyPr>
          <a:lstStyle/>
          <a:p>
            <a:r>
              <a:rPr lang="fr-FR" b="1" u="sng" dirty="0">
                <a:solidFill>
                  <a:srgbClr val="324485"/>
                </a:solidFill>
              </a:rPr>
              <a:t>Phase 1 :</a:t>
            </a:r>
          </a:p>
        </p:txBody>
      </p:sp>
    </p:spTree>
    <p:extLst>
      <p:ext uri="{BB962C8B-B14F-4D97-AF65-F5344CB8AC3E}">
        <p14:creationId xmlns:p14="http://schemas.microsoft.com/office/powerpoint/2010/main" val="144944044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Image 6">
            <a:extLst>
              <a:ext uri="{FF2B5EF4-FFF2-40B4-BE49-F238E27FC236}">
                <a16:creationId xmlns:a16="http://schemas.microsoft.com/office/drawing/2014/main" id="{7CFBA06C-72BD-DCAB-1016-399CD76F590C}"/>
              </a:ext>
            </a:extLst>
          </p:cNvPr>
          <p:cNvPicPr>
            <a:picLocks noChangeAspect="1"/>
          </p:cNvPicPr>
          <p:nvPr/>
        </p:nvPicPr>
        <p:blipFill rotWithShape="1">
          <a:blip r:embed="rId3">
            <a:extLst>
              <a:ext uri="{28A0092B-C50C-407E-A947-70E740481C1C}">
                <a14:useLocalDpi xmlns:a14="http://schemas.microsoft.com/office/drawing/2010/main" val="0"/>
              </a:ext>
            </a:extLst>
          </a:blip>
          <a:srcRect b="33046"/>
          <a:stretch/>
        </p:blipFill>
        <p:spPr>
          <a:xfrm>
            <a:off x="355676" y="5621073"/>
            <a:ext cx="1828648" cy="1236927"/>
          </a:xfrm>
          <a:prstGeom prst="rect">
            <a:avLst/>
          </a:prstGeom>
          <a:ln>
            <a:noFill/>
          </a:ln>
          <a:effectLst>
            <a:outerShdw blurRad="63500" algn="ctr" rotWithShape="0">
              <a:prstClr val="black">
                <a:alpha val="50000"/>
              </a:prstClr>
            </a:outerShdw>
          </a:effectLst>
        </p:spPr>
      </p:pic>
      <p:sp>
        <p:nvSpPr>
          <p:cNvPr id="10" name="Rectangle 9">
            <a:extLst>
              <a:ext uri="{FF2B5EF4-FFF2-40B4-BE49-F238E27FC236}">
                <a16:creationId xmlns:a16="http://schemas.microsoft.com/office/drawing/2014/main" id="{58AC74DC-309A-29C3-8DD2-5E843FB65B97}"/>
              </a:ext>
            </a:extLst>
          </p:cNvPr>
          <p:cNvSpPr/>
          <p:nvPr/>
        </p:nvSpPr>
        <p:spPr>
          <a:xfrm>
            <a:off x="0" y="0"/>
            <a:ext cx="241376" cy="6858000"/>
          </a:xfrm>
          <a:prstGeom prst="rect">
            <a:avLst/>
          </a:prstGeom>
          <a:solidFill>
            <a:srgbClr val="32448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ZoneTexte 10">
            <a:extLst>
              <a:ext uri="{FF2B5EF4-FFF2-40B4-BE49-F238E27FC236}">
                <a16:creationId xmlns:a16="http://schemas.microsoft.com/office/drawing/2014/main" id="{FFD04CCD-320A-7D90-4E48-4A7E291AC915}"/>
              </a:ext>
            </a:extLst>
          </p:cNvPr>
          <p:cNvSpPr txBox="1"/>
          <p:nvPr/>
        </p:nvSpPr>
        <p:spPr>
          <a:xfrm>
            <a:off x="1066800" y="842822"/>
            <a:ext cx="3386668" cy="461665"/>
          </a:xfrm>
          <a:prstGeom prst="rect">
            <a:avLst/>
          </a:prstGeom>
          <a:solidFill>
            <a:srgbClr val="EF3F4B"/>
          </a:solidFill>
        </p:spPr>
        <p:txBody>
          <a:bodyPr wrap="square" rtlCol="0">
            <a:spAutoFit/>
          </a:bodyPr>
          <a:lstStyle/>
          <a:p>
            <a:r>
              <a:rPr lang="fr-FR" sz="2400" b="1" dirty="0">
                <a:solidFill>
                  <a:schemeClr val="bg1"/>
                </a:solidFill>
              </a:rPr>
              <a:t>A – L’élaboration du DGD </a:t>
            </a:r>
          </a:p>
        </p:txBody>
      </p:sp>
      <p:sp>
        <p:nvSpPr>
          <p:cNvPr id="9" name="Rectangle : coins arrondis 8">
            <a:extLst>
              <a:ext uri="{FF2B5EF4-FFF2-40B4-BE49-F238E27FC236}">
                <a16:creationId xmlns:a16="http://schemas.microsoft.com/office/drawing/2014/main" id="{32382777-C25C-A790-422E-52B646B599D3}"/>
              </a:ext>
            </a:extLst>
          </p:cNvPr>
          <p:cNvSpPr/>
          <p:nvPr/>
        </p:nvSpPr>
        <p:spPr>
          <a:xfrm>
            <a:off x="1066800" y="2209800"/>
            <a:ext cx="1058333" cy="626533"/>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fr-FR" sz="1400" dirty="0"/>
              <a:t>Projet de décompte final</a:t>
            </a:r>
          </a:p>
        </p:txBody>
      </p:sp>
      <p:sp>
        <p:nvSpPr>
          <p:cNvPr id="12" name="ZoneTexte 11">
            <a:extLst>
              <a:ext uri="{FF2B5EF4-FFF2-40B4-BE49-F238E27FC236}">
                <a16:creationId xmlns:a16="http://schemas.microsoft.com/office/drawing/2014/main" id="{5C42D1FD-07BE-486F-72BB-A59ED71EECCE}"/>
              </a:ext>
            </a:extLst>
          </p:cNvPr>
          <p:cNvSpPr txBox="1"/>
          <p:nvPr/>
        </p:nvSpPr>
        <p:spPr>
          <a:xfrm>
            <a:off x="1248819" y="3121224"/>
            <a:ext cx="694293" cy="276999"/>
          </a:xfrm>
          <a:prstGeom prst="rect">
            <a:avLst/>
          </a:prstGeom>
          <a:solidFill>
            <a:srgbClr val="EF3F4B"/>
          </a:solidFill>
        </p:spPr>
        <p:txBody>
          <a:bodyPr wrap="none" rtlCol="0">
            <a:spAutoFit/>
          </a:bodyPr>
          <a:lstStyle/>
          <a:p>
            <a:r>
              <a:rPr lang="fr-FR" sz="1200" b="1" dirty="0">
                <a:solidFill>
                  <a:schemeClr val="bg1"/>
                </a:solidFill>
              </a:rPr>
              <a:t>titulaire</a:t>
            </a:r>
          </a:p>
        </p:txBody>
      </p:sp>
      <p:sp>
        <p:nvSpPr>
          <p:cNvPr id="15" name="ZoneTexte 14">
            <a:extLst>
              <a:ext uri="{FF2B5EF4-FFF2-40B4-BE49-F238E27FC236}">
                <a16:creationId xmlns:a16="http://schemas.microsoft.com/office/drawing/2014/main" id="{1D52883B-10C0-141D-B7B0-633442EF3917}"/>
              </a:ext>
            </a:extLst>
          </p:cNvPr>
          <p:cNvSpPr txBox="1"/>
          <p:nvPr/>
        </p:nvSpPr>
        <p:spPr>
          <a:xfrm>
            <a:off x="340319" y="2353789"/>
            <a:ext cx="726481" cy="338554"/>
          </a:xfrm>
          <a:prstGeom prst="rect">
            <a:avLst/>
          </a:prstGeom>
          <a:noFill/>
        </p:spPr>
        <p:txBody>
          <a:bodyPr wrap="none" rtlCol="0">
            <a:spAutoFit/>
          </a:bodyPr>
          <a:lstStyle/>
          <a:p>
            <a:r>
              <a:rPr lang="fr-FR" sz="1600" dirty="0"/>
              <a:t>Quoi ?</a:t>
            </a:r>
          </a:p>
        </p:txBody>
      </p:sp>
      <p:sp>
        <p:nvSpPr>
          <p:cNvPr id="16" name="ZoneTexte 15">
            <a:extLst>
              <a:ext uri="{FF2B5EF4-FFF2-40B4-BE49-F238E27FC236}">
                <a16:creationId xmlns:a16="http://schemas.microsoft.com/office/drawing/2014/main" id="{24552B51-53D8-87F6-5052-903E26121078}"/>
              </a:ext>
            </a:extLst>
          </p:cNvPr>
          <p:cNvSpPr txBox="1"/>
          <p:nvPr/>
        </p:nvSpPr>
        <p:spPr>
          <a:xfrm>
            <a:off x="436359" y="3094282"/>
            <a:ext cx="617477" cy="338554"/>
          </a:xfrm>
          <a:prstGeom prst="rect">
            <a:avLst/>
          </a:prstGeom>
          <a:noFill/>
        </p:spPr>
        <p:txBody>
          <a:bodyPr wrap="none" rtlCol="0">
            <a:spAutoFit/>
          </a:bodyPr>
          <a:lstStyle/>
          <a:p>
            <a:r>
              <a:rPr lang="fr-FR" sz="1600" dirty="0"/>
              <a:t>Qui ?</a:t>
            </a:r>
          </a:p>
        </p:txBody>
      </p:sp>
      <p:sp>
        <p:nvSpPr>
          <p:cNvPr id="17" name="ZoneTexte 16">
            <a:extLst>
              <a:ext uri="{FF2B5EF4-FFF2-40B4-BE49-F238E27FC236}">
                <a16:creationId xmlns:a16="http://schemas.microsoft.com/office/drawing/2014/main" id="{F938A01C-DC40-E374-0D7E-5B65F39FCC96}"/>
              </a:ext>
            </a:extLst>
          </p:cNvPr>
          <p:cNvSpPr txBox="1"/>
          <p:nvPr/>
        </p:nvSpPr>
        <p:spPr>
          <a:xfrm>
            <a:off x="183225" y="3683114"/>
            <a:ext cx="883575" cy="338554"/>
          </a:xfrm>
          <a:prstGeom prst="rect">
            <a:avLst/>
          </a:prstGeom>
          <a:noFill/>
        </p:spPr>
        <p:txBody>
          <a:bodyPr wrap="none" rtlCol="0">
            <a:spAutoFit/>
          </a:bodyPr>
          <a:lstStyle/>
          <a:p>
            <a:r>
              <a:rPr lang="fr-FR" sz="1600" dirty="0"/>
              <a:t>Quand ?</a:t>
            </a:r>
          </a:p>
        </p:txBody>
      </p:sp>
      <p:sp>
        <p:nvSpPr>
          <p:cNvPr id="18" name="Rectangle : coins arrondis 17">
            <a:extLst>
              <a:ext uri="{FF2B5EF4-FFF2-40B4-BE49-F238E27FC236}">
                <a16:creationId xmlns:a16="http://schemas.microsoft.com/office/drawing/2014/main" id="{14E70EAF-D944-7EB7-3629-1678E09E580C}"/>
              </a:ext>
            </a:extLst>
          </p:cNvPr>
          <p:cNvSpPr/>
          <p:nvPr/>
        </p:nvSpPr>
        <p:spPr>
          <a:xfrm>
            <a:off x="1066800" y="4171721"/>
            <a:ext cx="1498600" cy="1092086"/>
          </a:xfrm>
          <a:prstGeom prst="roundRect">
            <a:avLst/>
          </a:prstGeom>
          <a:solidFill>
            <a:schemeClr val="accent6">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fr-FR" dirty="0">
                <a:solidFill>
                  <a:schemeClr val="tx1"/>
                </a:solidFill>
              </a:rPr>
              <a:t>30 jours à compter de la réception</a:t>
            </a:r>
          </a:p>
        </p:txBody>
      </p:sp>
      <p:sp>
        <p:nvSpPr>
          <p:cNvPr id="19" name="Rectangle : coins arrondis 18">
            <a:extLst>
              <a:ext uri="{FF2B5EF4-FFF2-40B4-BE49-F238E27FC236}">
                <a16:creationId xmlns:a16="http://schemas.microsoft.com/office/drawing/2014/main" id="{08CE45F3-0D48-12EA-F468-6C18D3EBA05B}"/>
              </a:ext>
            </a:extLst>
          </p:cNvPr>
          <p:cNvSpPr/>
          <p:nvPr/>
        </p:nvSpPr>
        <p:spPr>
          <a:xfrm>
            <a:off x="2760134" y="4171720"/>
            <a:ext cx="1498600" cy="1092087"/>
          </a:xfrm>
          <a:prstGeom prst="roundRect">
            <a:avLst/>
          </a:prstGeom>
          <a:solidFill>
            <a:schemeClr val="accent6">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fr-FR" dirty="0">
                <a:solidFill>
                  <a:schemeClr val="tx1"/>
                </a:solidFill>
              </a:rPr>
              <a:t>30 jours à compter du PV de levée des réserves</a:t>
            </a:r>
          </a:p>
        </p:txBody>
      </p:sp>
      <p:sp>
        <p:nvSpPr>
          <p:cNvPr id="20" name="ZoneTexte 19">
            <a:extLst>
              <a:ext uri="{FF2B5EF4-FFF2-40B4-BE49-F238E27FC236}">
                <a16:creationId xmlns:a16="http://schemas.microsoft.com/office/drawing/2014/main" id="{BE210A62-8922-49EB-722E-C6BB02808170}"/>
              </a:ext>
            </a:extLst>
          </p:cNvPr>
          <p:cNvSpPr txBox="1"/>
          <p:nvPr/>
        </p:nvSpPr>
        <p:spPr>
          <a:xfrm>
            <a:off x="1053836" y="3717727"/>
            <a:ext cx="1498600" cy="461665"/>
          </a:xfrm>
          <a:prstGeom prst="rect">
            <a:avLst/>
          </a:prstGeom>
          <a:noFill/>
        </p:spPr>
        <p:txBody>
          <a:bodyPr wrap="square" rtlCol="0">
            <a:spAutoFit/>
          </a:bodyPr>
          <a:lstStyle/>
          <a:p>
            <a:pPr algn="ctr"/>
            <a:r>
              <a:rPr lang="fr-FR" sz="1200" dirty="0"/>
              <a:t>Réception sans ou avec réserve(s)</a:t>
            </a:r>
          </a:p>
        </p:txBody>
      </p:sp>
      <p:sp>
        <p:nvSpPr>
          <p:cNvPr id="21" name="ZoneTexte 20">
            <a:extLst>
              <a:ext uri="{FF2B5EF4-FFF2-40B4-BE49-F238E27FC236}">
                <a16:creationId xmlns:a16="http://schemas.microsoft.com/office/drawing/2014/main" id="{383BF755-EA5D-CCE0-C5FA-577047A0873F}"/>
              </a:ext>
            </a:extLst>
          </p:cNvPr>
          <p:cNvSpPr txBox="1"/>
          <p:nvPr/>
        </p:nvSpPr>
        <p:spPr>
          <a:xfrm>
            <a:off x="2760134" y="3717727"/>
            <a:ext cx="1498600" cy="461665"/>
          </a:xfrm>
          <a:prstGeom prst="rect">
            <a:avLst/>
          </a:prstGeom>
          <a:noFill/>
        </p:spPr>
        <p:txBody>
          <a:bodyPr wrap="square" rtlCol="0">
            <a:spAutoFit/>
          </a:bodyPr>
          <a:lstStyle/>
          <a:p>
            <a:pPr algn="ctr"/>
            <a:r>
              <a:rPr lang="fr-FR" sz="1200" dirty="0"/>
              <a:t>Réception sous réserve(s)</a:t>
            </a:r>
          </a:p>
        </p:txBody>
      </p:sp>
      <p:sp>
        <p:nvSpPr>
          <p:cNvPr id="2" name="Signe de multiplication 1">
            <a:extLst>
              <a:ext uri="{FF2B5EF4-FFF2-40B4-BE49-F238E27FC236}">
                <a16:creationId xmlns:a16="http://schemas.microsoft.com/office/drawing/2014/main" id="{3CFC2D9E-6C5E-0B67-0840-8AE97A251B18}"/>
              </a:ext>
            </a:extLst>
          </p:cNvPr>
          <p:cNvSpPr/>
          <p:nvPr/>
        </p:nvSpPr>
        <p:spPr>
          <a:xfrm>
            <a:off x="1161438" y="3766090"/>
            <a:ext cx="1311280" cy="1903346"/>
          </a:xfrm>
          <a:prstGeom prst="mathMultiply">
            <a:avLst/>
          </a:prstGeom>
          <a:solidFill>
            <a:srgbClr val="324485">
              <a:alpha val="60000"/>
            </a:srgbClr>
          </a:solidFill>
          <a:ln>
            <a:solidFill>
              <a:srgbClr val="32448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Signe de multiplication 2">
            <a:extLst>
              <a:ext uri="{FF2B5EF4-FFF2-40B4-BE49-F238E27FC236}">
                <a16:creationId xmlns:a16="http://schemas.microsoft.com/office/drawing/2014/main" id="{267B300D-EA3A-9C63-42C3-2616EAFB90AF}"/>
              </a:ext>
            </a:extLst>
          </p:cNvPr>
          <p:cNvSpPr/>
          <p:nvPr/>
        </p:nvSpPr>
        <p:spPr>
          <a:xfrm>
            <a:off x="2853794" y="3766090"/>
            <a:ext cx="1311280" cy="1903346"/>
          </a:xfrm>
          <a:prstGeom prst="mathMultiply">
            <a:avLst/>
          </a:prstGeom>
          <a:solidFill>
            <a:srgbClr val="324485">
              <a:alpha val="60000"/>
            </a:srgbClr>
          </a:solidFill>
          <a:ln>
            <a:solidFill>
              <a:srgbClr val="32448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Flèche : droite 3">
            <a:extLst>
              <a:ext uri="{FF2B5EF4-FFF2-40B4-BE49-F238E27FC236}">
                <a16:creationId xmlns:a16="http://schemas.microsoft.com/office/drawing/2014/main" id="{A8AF77D8-F70A-8021-8733-920B8DD904CF}"/>
              </a:ext>
            </a:extLst>
          </p:cNvPr>
          <p:cNvSpPr/>
          <p:nvPr/>
        </p:nvSpPr>
        <p:spPr>
          <a:xfrm>
            <a:off x="4352394" y="4428066"/>
            <a:ext cx="778934" cy="372533"/>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Rectangle : coins arrondis 7">
            <a:extLst>
              <a:ext uri="{FF2B5EF4-FFF2-40B4-BE49-F238E27FC236}">
                <a16:creationId xmlns:a16="http://schemas.microsoft.com/office/drawing/2014/main" id="{85F73A32-B1DC-84CC-CC7B-A5DAD18C2E78}"/>
              </a:ext>
            </a:extLst>
          </p:cNvPr>
          <p:cNvSpPr/>
          <p:nvPr/>
        </p:nvSpPr>
        <p:spPr>
          <a:xfrm>
            <a:off x="5224988" y="3932765"/>
            <a:ext cx="2472795" cy="1363134"/>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fr-FR" dirty="0"/>
              <a:t>Mise en demeure de produire le document dans un délai de 15 jours</a:t>
            </a:r>
          </a:p>
        </p:txBody>
      </p:sp>
      <p:sp>
        <p:nvSpPr>
          <p:cNvPr id="5" name="ZoneTexte 4">
            <a:extLst>
              <a:ext uri="{FF2B5EF4-FFF2-40B4-BE49-F238E27FC236}">
                <a16:creationId xmlns:a16="http://schemas.microsoft.com/office/drawing/2014/main" id="{30A5A0D9-36D9-7A44-16B7-19C16A8C3224}"/>
              </a:ext>
            </a:extLst>
          </p:cNvPr>
          <p:cNvSpPr txBox="1"/>
          <p:nvPr/>
        </p:nvSpPr>
        <p:spPr>
          <a:xfrm>
            <a:off x="1302978" y="1365494"/>
            <a:ext cx="1039067" cy="369332"/>
          </a:xfrm>
          <a:prstGeom prst="rect">
            <a:avLst/>
          </a:prstGeom>
          <a:noFill/>
        </p:spPr>
        <p:txBody>
          <a:bodyPr wrap="none" rtlCol="0">
            <a:spAutoFit/>
          </a:bodyPr>
          <a:lstStyle/>
          <a:p>
            <a:r>
              <a:rPr lang="fr-FR" b="1" u="sng" dirty="0">
                <a:solidFill>
                  <a:srgbClr val="324485"/>
                </a:solidFill>
              </a:rPr>
              <a:t>Phase 1 :</a:t>
            </a:r>
          </a:p>
        </p:txBody>
      </p:sp>
    </p:spTree>
    <p:extLst>
      <p:ext uri="{BB962C8B-B14F-4D97-AF65-F5344CB8AC3E}">
        <p14:creationId xmlns:p14="http://schemas.microsoft.com/office/powerpoint/2010/main" val="386320876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Image 6">
            <a:extLst>
              <a:ext uri="{FF2B5EF4-FFF2-40B4-BE49-F238E27FC236}">
                <a16:creationId xmlns:a16="http://schemas.microsoft.com/office/drawing/2014/main" id="{7CFBA06C-72BD-DCAB-1016-399CD76F590C}"/>
              </a:ext>
            </a:extLst>
          </p:cNvPr>
          <p:cNvPicPr>
            <a:picLocks noChangeAspect="1"/>
          </p:cNvPicPr>
          <p:nvPr/>
        </p:nvPicPr>
        <p:blipFill rotWithShape="1">
          <a:blip r:embed="rId3">
            <a:extLst>
              <a:ext uri="{28A0092B-C50C-407E-A947-70E740481C1C}">
                <a14:useLocalDpi xmlns:a14="http://schemas.microsoft.com/office/drawing/2010/main" val="0"/>
              </a:ext>
            </a:extLst>
          </a:blip>
          <a:srcRect b="33046"/>
          <a:stretch/>
        </p:blipFill>
        <p:spPr>
          <a:xfrm>
            <a:off x="355676" y="5621073"/>
            <a:ext cx="1828648" cy="1236927"/>
          </a:xfrm>
          <a:prstGeom prst="rect">
            <a:avLst/>
          </a:prstGeom>
          <a:ln>
            <a:noFill/>
          </a:ln>
          <a:effectLst>
            <a:outerShdw blurRad="63500" algn="ctr" rotWithShape="0">
              <a:prstClr val="black">
                <a:alpha val="50000"/>
              </a:prstClr>
            </a:outerShdw>
          </a:effectLst>
        </p:spPr>
      </p:pic>
      <p:sp>
        <p:nvSpPr>
          <p:cNvPr id="10" name="Rectangle 9">
            <a:extLst>
              <a:ext uri="{FF2B5EF4-FFF2-40B4-BE49-F238E27FC236}">
                <a16:creationId xmlns:a16="http://schemas.microsoft.com/office/drawing/2014/main" id="{58AC74DC-309A-29C3-8DD2-5E843FB65B97}"/>
              </a:ext>
            </a:extLst>
          </p:cNvPr>
          <p:cNvSpPr/>
          <p:nvPr/>
        </p:nvSpPr>
        <p:spPr>
          <a:xfrm>
            <a:off x="0" y="0"/>
            <a:ext cx="241376" cy="6858000"/>
          </a:xfrm>
          <a:prstGeom prst="rect">
            <a:avLst/>
          </a:prstGeom>
          <a:solidFill>
            <a:srgbClr val="32448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ZoneTexte 10">
            <a:extLst>
              <a:ext uri="{FF2B5EF4-FFF2-40B4-BE49-F238E27FC236}">
                <a16:creationId xmlns:a16="http://schemas.microsoft.com/office/drawing/2014/main" id="{FFD04CCD-320A-7D90-4E48-4A7E291AC915}"/>
              </a:ext>
            </a:extLst>
          </p:cNvPr>
          <p:cNvSpPr txBox="1"/>
          <p:nvPr/>
        </p:nvSpPr>
        <p:spPr>
          <a:xfrm>
            <a:off x="1066800" y="842822"/>
            <a:ext cx="3386668" cy="461665"/>
          </a:xfrm>
          <a:prstGeom prst="rect">
            <a:avLst/>
          </a:prstGeom>
          <a:solidFill>
            <a:srgbClr val="EF3F4B"/>
          </a:solidFill>
        </p:spPr>
        <p:txBody>
          <a:bodyPr wrap="square" rtlCol="0">
            <a:spAutoFit/>
          </a:bodyPr>
          <a:lstStyle/>
          <a:p>
            <a:r>
              <a:rPr lang="fr-FR" sz="2400" b="1" dirty="0">
                <a:solidFill>
                  <a:schemeClr val="bg1"/>
                </a:solidFill>
              </a:rPr>
              <a:t>A – L’élaboration du DGD </a:t>
            </a:r>
          </a:p>
        </p:txBody>
      </p:sp>
      <p:sp>
        <p:nvSpPr>
          <p:cNvPr id="9" name="Rectangle : coins arrondis 8">
            <a:extLst>
              <a:ext uri="{FF2B5EF4-FFF2-40B4-BE49-F238E27FC236}">
                <a16:creationId xmlns:a16="http://schemas.microsoft.com/office/drawing/2014/main" id="{32382777-C25C-A790-422E-52B646B599D3}"/>
              </a:ext>
            </a:extLst>
          </p:cNvPr>
          <p:cNvSpPr/>
          <p:nvPr/>
        </p:nvSpPr>
        <p:spPr>
          <a:xfrm>
            <a:off x="1066800" y="2209800"/>
            <a:ext cx="1058333" cy="626533"/>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fr-FR" sz="1400" dirty="0"/>
              <a:t>Projet de décompte final</a:t>
            </a:r>
          </a:p>
        </p:txBody>
      </p:sp>
      <p:sp>
        <p:nvSpPr>
          <p:cNvPr id="12" name="ZoneTexte 11">
            <a:extLst>
              <a:ext uri="{FF2B5EF4-FFF2-40B4-BE49-F238E27FC236}">
                <a16:creationId xmlns:a16="http://schemas.microsoft.com/office/drawing/2014/main" id="{5C42D1FD-07BE-486F-72BB-A59ED71EECCE}"/>
              </a:ext>
            </a:extLst>
          </p:cNvPr>
          <p:cNvSpPr txBox="1"/>
          <p:nvPr/>
        </p:nvSpPr>
        <p:spPr>
          <a:xfrm>
            <a:off x="1248819" y="3121224"/>
            <a:ext cx="694293" cy="276999"/>
          </a:xfrm>
          <a:prstGeom prst="rect">
            <a:avLst/>
          </a:prstGeom>
          <a:solidFill>
            <a:srgbClr val="EF3F4B"/>
          </a:solidFill>
        </p:spPr>
        <p:txBody>
          <a:bodyPr wrap="none" rtlCol="0">
            <a:spAutoFit/>
          </a:bodyPr>
          <a:lstStyle/>
          <a:p>
            <a:r>
              <a:rPr lang="fr-FR" sz="1200" b="1" dirty="0">
                <a:solidFill>
                  <a:schemeClr val="bg1"/>
                </a:solidFill>
              </a:rPr>
              <a:t>titulaire</a:t>
            </a:r>
          </a:p>
        </p:txBody>
      </p:sp>
      <p:sp>
        <p:nvSpPr>
          <p:cNvPr id="15" name="ZoneTexte 14">
            <a:extLst>
              <a:ext uri="{FF2B5EF4-FFF2-40B4-BE49-F238E27FC236}">
                <a16:creationId xmlns:a16="http://schemas.microsoft.com/office/drawing/2014/main" id="{1D52883B-10C0-141D-B7B0-633442EF3917}"/>
              </a:ext>
            </a:extLst>
          </p:cNvPr>
          <p:cNvSpPr txBox="1"/>
          <p:nvPr/>
        </p:nvSpPr>
        <p:spPr>
          <a:xfrm>
            <a:off x="340319" y="2353789"/>
            <a:ext cx="726481" cy="338554"/>
          </a:xfrm>
          <a:prstGeom prst="rect">
            <a:avLst/>
          </a:prstGeom>
          <a:noFill/>
        </p:spPr>
        <p:txBody>
          <a:bodyPr wrap="none" rtlCol="0">
            <a:spAutoFit/>
          </a:bodyPr>
          <a:lstStyle/>
          <a:p>
            <a:r>
              <a:rPr lang="fr-FR" sz="1600" dirty="0"/>
              <a:t>Quoi ?</a:t>
            </a:r>
          </a:p>
        </p:txBody>
      </p:sp>
      <p:sp>
        <p:nvSpPr>
          <p:cNvPr id="16" name="ZoneTexte 15">
            <a:extLst>
              <a:ext uri="{FF2B5EF4-FFF2-40B4-BE49-F238E27FC236}">
                <a16:creationId xmlns:a16="http://schemas.microsoft.com/office/drawing/2014/main" id="{24552B51-53D8-87F6-5052-903E26121078}"/>
              </a:ext>
            </a:extLst>
          </p:cNvPr>
          <p:cNvSpPr txBox="1"/>
          <p:nvPr/>
        </p:nvSpPr>
        <p:spPr>
          <a:xfrm>
            <a:off x="436359" y="3094282"/>
            <a:ext cx="617477" cy="338554"/>
          </a:xfrm>
          <a:prstGeom prst="rect">
            <a:avLst/>
          </a:prstGeom>
          <a:noFill/>
        </p:spPr>
        <p:txBody>
          <a:bodyPr wrap="none" rtlCol="0">
            <a:spAutoFit/>
          </a:bodyPr>
          <a:lstStyle/>
          <a:p>
            <a:r>
              <a:rPr lang="fr-FR" sz="1600" dirty="0"/>
              <a:t>Qui ?</a:t>
            </a:r>
          </a:p>
        </p:txBody>
      </p:sp>
      <p:sp>
        <p:nvSpPr>
          <p:cNvPr id="17" name="ZoneTexte 16">
            <a:extLst>
              <a:ext uri="{FF2B5EF4-FFF2-40B4-BE49-F238E27FC236}">
                <a16:creationId xmlns:a16="http://schemas.microsoft.com/office/drawing/2014/main" id="{F938A01C-DC40-E374-0D7E-5B65F39FCC96}"/>
              </a:ext>
            </a:extLst>
          </p:cNvPr>
          <p:cNvSpPr txBox="1"/>
          <p:nvPr/>
        </p:nvSpPr>
        <p:spPr>
          <a:xfrm>
            <a:off x="183225" y="3683114"/>
            <a:ext cx="883575" cy="338554"/>
          </a:xfrm>
          <a:prstGeom prst="rect">
            <a:avLst/>
          </a:prstGeom>
          <a:noFill/>
        </p:spPr>
        <p:txBody>
          <a:bodyPr wrap="none" rtlCol="0">
            <a:spAutoFit/>
          </a:bodyPr>
          <a:lstStyle/>
          <a:p>
            <a:r>
              <a:rPr lang="fr-FR" sz="1600" dirty="0"/>
              <a:t>Quand ?</a:t>
            </a:r>
          </a:p>
        </p:txBody>
      </p:sp>
      <p:sp>
        <p:nvSpPr>
          <p:cNvPr id="18" name="Rectangle : coins arrondis 17">
            <a:extLst>
              <a:ext uri="{FF2B5EF4-FFF2-40B4-BE49-F238E27FC236}">
                <a16:creationId xmlns:a16="http://schemas.microsoft.com/office/drawing/2014/main" id="{14E70EAF-D944-7EB7-3629-1678E09E580C}"/>
              </a:ext>
            </a:extLst>
          </p:cNvPr>
          <p:cNvSpPr/>
          <p:nvPr/>
        </p:nvSpPr>
        <p:spPr>
          <a:xfrm>
            <a:off x="1066800" y="4171721"/>
            <a:ext cx="1498600" cy="1092086"/>
          </a:xfrm>
          <a:prstGeom prst="roundRect">
            <a:avLst/>
          </a:prstGeom>
          <a:solidFill>
            <a:schemeClr val="accent6">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fr-FR" dirty="0">
                <a:solidFill>
                  <a:schemeClr val="tx1"/>
                </a:solidFill>
              </a:rPr>
              <a:t>30 jours à compter de la réception</a:t>
            </a:r>
          </a:p>
        </p:txBody>
      </p:sp>
      <p:sp>
        <p:nvSpPr>
          <p:cNvPr id="19" name="Rectangle : coins arrondis 18">
            <a:extLst>
              <a:ext uri="{FF2B5EF4-FFF2-40B4-BE49-F238E27FC236}">
                <a16:creationId xmlns:a16="http://schemas.microsoft.com/office/drawing/2014/main" id="{08CE45F3-0D48-12EA-F468-6C18D3EBA05B}"/>
              </a:ext>
            </a:extLst>
          </p:cNvPr>
          <p:cNvSpPr/>
          <p:nvPr/>
        </p:nvSpPr>
        <p:spPr>
          <a:xfrm>
            <a:off x="2760134" y="4171720"/>
            <a:ext cx="1498600" cy="1092087"/>
          </a:xfrm>
          <a:prstGeom prst="roundRect">
            <a:avLst/>
          </a:prstGeom>
          <a:solidFill>
            <a:schemeClr val="accent6">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fr-FR" dirty="0">
                <a:solidFill>
                  <a:schemeClr val="tx1"/>
                </a:solidFill>
              </a:rPr>
              <a:t>30 jours à compter du PV de levée des réserves</a:t>
            </a:r>
          </a:p>
        </p:txBody>
      </p:sp>
      <p:sp>
        <p:nvSpPr>
          <p:cNvPr id="20" name="ZoneTexte 19">
            <a:extLst>
              <a:ext uri="{FF2B5EF4-FFF2-40B4-BE49-F238E27FC236}">
                <a16:creationId xmlns:a16="http://schemas.microsoft.com/office/drawing/2014/main" id="{BE210A62-8922-49EB-722E-C6BB02808170}"/>
              </a:ext>
            </a:extLst>
          </p:cNvPr>
          <p:cNvSpPr txBox="1"/>
          <p:nvPr/>
        </p:nvSpPr>
        <p:spPr>
          <a:xfrm>
            <a:off x="1053836" y="3717727"/>
            <a:ext cx="1498600" cy="461665"/>
          </a:xfrm>
          <a:prstGeom prst="rect">
            <a:avLst/>
          </a:prstGeom>
          <a:noFill/>
        </p:spPr>
        <p:txBody>
          <a:bodyPr wrap="square" rtlCol="0">
            <a:spAutoFit/>
          </a:bodyPr>
          <a:lstStyle/>
          <a:p>
            <a:pPr algn="ctr"/>
            <a:r>
              <a:rPr lang="fr-FR" sz="1200" dirty="0"/>
              <a:t>Réception sans ou avec réserve(s)</a:t>
            </a:r>
          </a:p>
        </p:txBody>
      </p:sp>
      <p:sp>
        <p:nvSpPr>
          <p:cNvPr id="21" name="ZoneTexte 20">
            <a:extLst>
              <a:ext uri="{FF2B5EF4-FFF2-40B4-BE49-F238E27FC236}">
                <a16:creationId xmlns:a16="http://schemas.microsoft.com/office/drawing/2014/main" id="{383BF755-EA5D-CCE0-C5FA-577047A0873F}"/>
              </a:ext>
            </a:extLst>
          </p:cNvPr>
          <p:cNvSpPr txBox="1"/>
          <p:nvPr/>
        </p:nvSpPr>
        <p:spPr>
          <a:xfrm>
            <a:off x="2760134" y="3717727"/>
            <a:ext cx="1498600" cy="461665"/>
          </a:xfrm>
          <a:prstGeom prst="rect">
            <a:avLst/>
          </a:prstGeom>
          <a:noFill/>
        </p:spPr>
        <p:txBody>
          <a:bodyPr wrap="square" rtlCol="0">
            <a:spAutoFit/>
          </a:bodyPr>
          <a:lstStyle/>
          <a:p>
            <a:pPr algn="ctr"/>
            <a:r>
              <a:rPr lang="fr-FR" sz="1200" dirty="0"/>
              <a:t>Réception sous réserve(s)</a:t>
            </a:r>
          </a:p>
        </p:txBody>
      </p:sp>
      <p:sp>
        <p:nvSpPr>
          <p:cNvPr id="2" name="Signe de multiplication 1">
            <a:extLst>
              <a:ext uri="{FF2B5EF4-FFF2-40B4-BE49-F238E27FC236}">
                <a16:creationId xmlns:a16="http://schemas.microsoft.com/office/drawing/2014/main" id="{3CFC2D9E-6C5E-0B67-0840-8AE97A251B18}"/>
              </a:ext>
            </a:extLst>
          </p:cNvPr>
          <p:cNvSpPr/>
          <p:nvPr/>
        </p:nvSpPr>
        <p:spPr>
          <a:xfrm>
            <a:off x="1160460" y="3769927"/>
            <a:ext cx="1311280" cy="1903346"/>
          </a:xfrm>
          <a:prstGeom prst="mathMultiply">
            <a:avLst/>
          </a:prstGeom>
          <a:solidFill>
            <a:srgbClr val="324485">
              <a:alpha val="60000"/>
            </a:srgbClr>
          </a:solidFill>
          <a:ln>
            <a:solidFill>
              <a:srgbClr val="32448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Signe de multiplication 2">
            <a:extLst>
              <a:ext uri="{FF2B5EF4-FFF2-40B4-BE49-F238E27FC236}">
                <a16:creationId xmlns:a16="http://schemas.microsoft.com/office/drawing/2014/main" id="{267B300D-EA3A-9C63-42C3-2616EAFB90AF}"/>
              </a:ext>
            </a:extLst>
          </p:cNvPr>
          <p:cNvSpPr/>
          <p:nvPr/>
        </p:nvSpPr>
        <p:spPr>
          <a:xfrm>
            <a:off x="2853794" y="3766090"/>
            <a:ext cx="1311280" cy="1903346"/>
          </a:xfrm>
          <a:prstGeom prst="mathMultiply">
            <a:avLst/>
          </a:prstGeom>
          <a:solidFill>
            <a:srgbClr val="324485">
              <a:alpha val="60000"/>
            </a:srgbClr>
          </a:solidFill>
          <a:ln>
            <a:solidFill>
              <a:srgbClr val="32448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Flèche : droite 3">
            <a:extLst>
              <a:ext uri="{FF2B5EF4-FFF2-40B4-BE49-F238E27FC236}">
                <a16:creationId xmlns:a16="http://schemas.microsoft.com/office/drawing/2014/main" id="{A8AF77D8-F70A-8021-8733-920B8DD904CF}"/>
              </a:ext>
            </a:extLst>
          </p:cNvPr>
          <p:cNvSpPr/>
          <p:nvPr/>
        </p:nvSpPr>
        <p:spPr>
          <a:xfrm>
            <a:off x="4352394" y="4428066"/>
            <a:ext cx="778934" cy="372533"/>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Rectangle : coins arrondis 7">
            <a:extLst>
              <a:ext uri="{FF2B5EF4-FFF2-40B4-BE49-F238E27FC236}">
                <a16:creationId xmlns:a16="http://schemas.microsoft.com/office/drawing/2014/main" id="{85F73A32-B1DC-84CC-CC7B-A5DAD18C2E78}"/>
              </a:ext>
            </a:extLst>
          </p:cNvPr>
          <p:cNvSpPr/>
          <p:nvPr/>
        </p:nvSpPr>
        <p:spPr>
          <a:xfrm>
            <a:off x="5224988" y="3932765"/>
            <a:ext cx="2472795" cy="1363134"/>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fr-FR" dirty="0"/>
              <a:t>Mise en demeure de produire le document dans un délai de 15 jours</a:t>
            </a:r>
          </a:p>
        </p:txBody>
      </p:sp>
      <p:sp>
        <p:nvSpPr>
          <p:cNvPr id="5" name="Flèche : droite 4">
            <a:extLst>
              <a:ext uri="{FF2B5EF4-FFF2-40B4-BE49-F238E27FC236}">
                <a16:creationId xmlns:a16="http://schemas.microsoft.com/office/drawing/2014/main" id="{E29B81F0-E781-52C6-9DBD-81764FA96093}"/>
              </a:ext>
            </a:extLst>
          </p:cNvPr>
          <p:cNvSpPr/>
          <p:nvPr/>
        </p:nvSpPr>
        <p:spPr>
          <a:xfrm>
            <a:off x="7791443" y="4428065"/>
            <a:ext cx="778934" cy="372533"/>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Rectangle : coins arrondis 5">
            <a:extLst>
              <a:ext uri="{FF2B5EF4-FFF2-40B4-BE49-F238E27FC236}">
                <a16:creationId xmlns:a16="http://schemas.microsoft.com/office/drawing/2014/main" id="{65A3207B-DA7E-FB10-39A8-D2CA9D930F87}"/>
              </a:ext>
            </a:extLst>
          </p:cNvPr>
          <p:cNvSpPr/>
          <p:nvPr/>
        </p:nvSpPr>
        <p:spPr>
          <a:xfrm>
            <a:off x="8757697" y="3948559"/>
            <a:ext cx="2472795" cy="1363134"/>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fr-FR" dirty="0"/>
              <a:t>Le maître d’œuvre rédige le document aux frais du titulaire</a:t>
            </a:r>
          </a:p>
        </p:txBody>
      </p:sp>
      <p:sp>
        <p:nvSpPr>
          <p:cNvPr id="13" name="Signe de multiplication 12">
            <a:extLst>
              <a:ext uri="{FF2B5EF4-FFF2-40B4-BE49-F238E27FC236}">
                <a16:creationId xmlns:a16="http://schemas.microsoft.com/office/drawing/2014/main" id="{A4241B91-7820-0A51-94D9-D0EF859A896A}"/>
              </a:ext>
            </a:extLst>
          </p:cNvPr>
          <p:cNvSpPr/>
          <p:nvPr/>
        </p:nvSpPr>
        <p:spPr>
          <a:xfrm>
            <a:off x="5846743" y="3662658"/>
            <a:ext cx="1311280" cy="1903346"/>
          </a:xfrm>
          <a:prstGeom prst="mathMultiply">
            <a:avLst/>
          </a:prstGeom>
          <a:solidFill>
            <a:srgbClr val="324485">
              <a:alpha val="60000"/>
            </a:srgbClr>
          </a:solidFill>
          <a:ln>
            <a:solidFill>
              <a:srgbClr val="32448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 name="ZoneTexte 13">
            <a:extLst>
              <a:ext uri="{FF2B5EF4-FFF2-40B4-BE49-F238E27FC236}">
                <a16:creationId xmlns:a16="http://schemas.microsoft.com/office/drawing/2014/main" id="{300189CC-D4FC-4DB8-7C5D-94FC8A6E3C20}"/>
              </a:ext>
            </a:extLst>
          </p:cNvPr>
          <p:cNvSpPr txBox="1"/>
          <p:nvPr/>
        </p:nvSpPr>
        <p:spPr>
          <a:xfrm>
            <a:off x="1302978" y="1365494"/>
            <a:ext cx="1039067" cy="369332"/>
          </a:xfrm>
          <a:prstGeom prst="rect">
            <a:avLst/>
          </a:prstGeom>
          <a:noFill/>
        </p:spPr>
        <p:txBody>
          <a:bodyPr wrap="none" rtlCol="0">
            <a:spAutoFit/>
          </a:bodyPr>
          <a:lstStyle/>
          <a:p>
            <a:r>
              <a:rPr lang="fr-FR" b="1" u="sng" dirty="0">
                <a:solidFill>
                  <a:srgbClr val="324485"/>
                </a:solidFill>
              </a:rPr>
              <a:t>Phase 1 :</a:t>
            </a:r>
          </a:p>
        </p:txBody>
      </p:sp>
    </p:spTree>
    <p:extLst>
      <p:ext uri="{BB962C8B-B14F-4D97-AF65-F5344CB8AC3E}">
        <p14:creationId xmlns:p14="http://schemas.microsoft.com/office/powerpoint/2010/main" val="105673435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Image 6">
            <a:extLst>
              <a:ext uri="{FF2B5EF4-FFF2-40B4-BE49-F238E27FC236}">
                <a16:creationId xmlns:a16="http://schemas.microsoft.com/office/drawing/2014/main" id="{7CFBA06C-72BD-DCAB-1016-399CD76F590C}"/>
              </a:ext>
            </a:extLst>
          </p:cNvPr>
          <p:cNvPicPr>
            <a:picLocks noChangeAspect="1"/>
          </p:cNvPicPr>
          <p:nvPr/>
        </p:nvPicPr>
        <p:blipFill rotWithShape="1">
          <a:blip r:embed="rId3">
            <a:extLst>
              <a:ext uri="{28A0092B-C50C-407E-A947-70E740481C1C}">
                <a14:useLocalDpi xmlns:a14="http://schemas.microsoft.com/office/drawing/2010/main" val="0"/>
              </a:ext>
            </a:extLst>
          </a:blip>
          <a:srcRect b="33046"/>
          <a:stretch/>
        </p:blipFill>
        <p:spPr>
          <a:xfrm>
            <a:off x="355676" y="5621073"/>
            <a:ext cx="1828648" cy="1236927"/>
          </a:xfrm>
          <a:prstGeom prst="rect">
            <a:avLst/>
          </a:prstGeom>
          <a:ln>
            <a:noFill/>
          </a:ln>
          <a:effectLst>
            <a:outerShdw blurRad="63500" algn="ctr" rotWithShape="0">
              <a:prstClr val="black">
                <a:alpha val="50000"/>
              </a:prstClr>
            </a:outerShdw>
          </a:effectLst>
        </p:spPr>
      </p:pic>
      <p:sp>
        <p:nvSpPr>
          <p:cNvPr id="10" name="Rectangle 9">
            <a:extLst>
              <a:ext uri="{FF2B5EF4-FFF2-40B4-BE49-F238E27FC236}">
                <a16:creationId xmlns:a16="http://schemas.microsoft.com/office/drawing/2014/main" id="{58AC74DC-309A-29C3-8DD2-5E843FB65B97}"/>
              </a:ext>
            </a:extLst>
          </p:cNvPr>
          <p:cNvSpPr/>
          <p:nvPr/>
        </p:nvSpPr>
        <p:spPr>
          <a:xfrm>
            <a:off x="0" y="0"/>
            <a:ext cx="241376" cy="6858000"/>
          </a:xfrm>
          <a:prstGeom prst="rect">
            <a:avLst/>
          </a:prstGeom>
          <a:solidFill>
            <a:srgbClr val="32448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ZoneTexte 10">
            <a:extLst>
              <a:ext uri="{FF2B5EF4-FFF2-40B4-BE49-F238E27FC236}">
                <a16:creationId xmlns:a16="http://schemas.microsoft.com/office/drawing/2014/main" id="{FFD04CCD-320A-7D90-4E48-4A7E291AC915}"/>
              </a:ext>
            </a:extLst>
          </p:cNvPr>
          <p:cNvSpPr txBox="1"/>
          <p:nvPr/>
        </p:nvSpPr>
        <p:spPr>
          <a:xfrm>
            <a:off x="1066800" y="842822"/>
            <a:ext cx="3386668" cy="461665"/>
          </a:xfrm>
          <a:prstGeom prst="rect">
            <a:avLst/>
          </a:prstGeom>
          <a:solidFill>
            <a:srgbClr val="EF3F4B"/>
          </a:solidFill>
        </p:spPr>
        <p:txBody>
          <a:bodyPr wrap="square" rtlCol="0">
            <a:spAutoFit/>
          </a:bodyPr>
          <a:lstStyle/>
          <a:p>
            <a:r>
              <a:rPr lang="fr-FR" sz="2400" b="1" dirty="0">
                <a:solidFill>
                  <a:schemeClr val="bg1"/>
                </a:solidFill>
              </a:rPr>
              <a:t>A – L’élaboration du DGD </a:t>
            </a:r>
          </a:p>
        </p:txBody>
      </p:sp>
      <p:sp>
        <p:nvSpPr>
          <p:cNvPr id="9" name="Rectangle : coins arrondis 8">
            <a:extLst>
              <a:ext uri="{FF2B5EF4-FFF2-40B4-BE49-F238E27FC236}">
                <a16:creationId xmlns:a16="http://schemas.microsoft.com/office/drawing/2014/main" id="{32382777-C25C-A790-422E-52B646B599D3}"/>
              </a:ext>
            </a:extLst>
          </p:cNvPr>
          <p:cNvSpPr/>
          <p:nvPr/>
        </p:nvSpPr>
        <p:spPr>
          <a:xfrm>
            <a:off x="740833" y="2294467"/>
            <a:ext cx="1058333" cy="626533"/>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fr-FR" sz="1400" dirty="0"/>
              <a:t>Projet de décompte final</a:t>
            </a:r>
          </a:p>
        </p:txBody>
      </p:sp>
      <p:sp>
        <p:nvSpPr>
          <p:cNvPr id="3" name="Rectangle : coins arrondis 2">
            <a:extLst>
              <a:ext uri="{FF2B5EF4-FFF2-40B4-BE49-F238E27FC236}">
                <a16:creationId xmlns:a16="http://schemas.microsoft.com/office/drawing/2014/main" id="{93B2440C-CF48-25DD-8B21-2F1A0F6D3E58}"/>
              </a:ext>
            </a:extLst>
          </p:cNvPr>
          <p:cNvSpPr/>
          <p:nvPr/>
        </p:nvSpPr>
        <p:spPr>
          <a:xfrm>
            <a:off x="2594805" y="2294466"/>
            <a:ext cx="1058333" cy="626533"/>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fr-FR" sz="1400" dirty="0"/>
              <a:t>Décompte final </a:t>
            </a:r>
          </a:p>
        </p:txBody>
      </p:sp>
      <p:sp>
        <p:nvSpPr>
          <p:cNvPr id="4" name="Flèche : droite 3">
            <a:extLst>
              <a:ext uri="{FF2B5EF4-FFF2-40B4-BE49-F238E27FC236}">
                <a16:creationId xmlns:a16="http://schemas.microsoft.com/office/drawing/2014/main" id="{6E5B5DA4-0EE6-AEE6-6EB1-245E4D730078}"/>
              </a:ext>
            </a:extLst>
          </p:cNvPr>
          <p:cNvSpPr/>
          <p:nvPr/>
        </p:nvSpPr>
        <p:spPr>
          <a:xfrm>
            <a:off x="1951452" y="2480733"/>
            <a:ext cx="465743" cy="249767"/>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ZoneTexte 4">
            <a:extLst>
              <a:ext uri="{FF2B5EF4-FFF2-40B4-BE49-F238E27FC236}">
                <a16:creationId xmlns:a16="http://schemas.microsoft.com/office/drawing/2014/main" id="{31C089CE-82E0-EA35-9347-4A0BB3ED2F37}"/>
              </a:ext>
            </a:extLst>
          </p:cNvPr>
          <p:cNvSpPr txBox="1"/>
          <p:nvPr/>
        </p:nvSpPr>
        <p:spPr>
          <a:xfrm>
            <a:off x="2247633" y="3090334"/>
            <a:ext cx="1752676" cy="1384995"/>
          </a:xfrm>
          <a:prstGeom prst="rect">
            <a:avLst/>
          </a:prstGeom>
          <a:noFill/>
        </p:spPr>
        <p:txBody>
          <a:bodyPr wrap="square" rtlCol="0">
            <a:spAutoFit/>
          </a:bodyPr>
          <a:lstStyle/>
          <a:p>
            <a:pPr algn="ctr"/>
            <a:r>
              <a:rPr lang="fr-FR" sz="1400" dirty="0"/>
              <a:t>Validation ou rectification par la maîtrise d’œuvre et transmission à l’acheteur pour validation </a:t>
            </a:r>
          </a:p>
        </p:txBody>
      </p:sp>
      <p:sp>
        <p:nvSpPr>
          <p:cNvPr id="6" name="Flèche : droite 5">
            <a:extLst>
              <a:ext uri="{FF2B5EF4-FFF2-40B4-BE49-F238E27FC236}">
                <a16:creationId xmlns:a16="http://schemas.microsoft.com/office/drawing/2014/main" id="{ADB948B3-9E18-80F8-F7EB-679DC2AF5564}"/>
              </a:ext>
            </a:extLst>
          </p:cNvPr>
          <p:cNvSpPr/>
          <p:nvPr/>
        </p:nvSpPr>
        <p:spPr>
          <a:xfrm>
            <a:off x="3830748" y="2480733"/>
            <a:ext cx="465743" cy="249767"/>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Rectangle : coins arrondis 7">
            <a:extLst>
              <a:ext uri="{FF2B5EF4-FFF2-40B4-BE49-F238E27FC236}">
                <a16:creationId xmlns:a16="http://schemas.microsoft.com/office/drawing/2014/main" id="{B730D9BA-EFB3-81FC-4477-2FC5C90F178D}"/>
              </a:ext>
            </a:extLst>
          </p:cNvPr>
          <p:cNvSpPr/>
          <p:nvPr/>
        </p:nvSpPr>
        <p:spPr>
          <a:xfrm>
            <a:off x="4474101" y="2294466"/>
            <a:ext cx="1058333" cy="626533"/>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fr-FR" sz="1400" dirty="0"/>
              <a:t>Décompte général</a:t>
            </a:r>
          </a:p>
        </p:txBody>
      </p:sp>
      <p:sp>
        <p:nvSpPr>
          <p:cNvPr id="14" name="ZoneTexte 13">
            <a:extLst>
              <a:ext uri="{FF2B5EF4-FFF2-40B4-BE49-F238E27FC236}">
                <a16:creationId xmlns:a16="http://schemas.microsoft.com/office/drawing/2014/main" id="{5BEDD2BA-6B35-DA79-9287-63A73C14656F}"/>
              </a:ext>
            </a:extLst>
          </p:cNvPr>
          <p:cNvSpPr txBox="1"/>
          <p:nvPr/>
        </p:nvSpPr>
        <p:spPr>
          <a:xfrm>
            <a:off x="4126929" y="3090334"/>
            <a:ext cx="1752676" cy="523220"/>
          </a:xfrm>
          <a:prstGeom prst="rect">
            <a:avLst/>
          </a:prstGeom>
          <a:noFill/>
        </p:spPr>
        <p:txBody>
          <a:bodyPr wrap="square" rtlCol="0">
            <a:spAutoFit/>
          </a:bodyPr>
          <a:lstStyle/>
          <a:p>
            <a:pPr algn="ctr"/>
            <a:r>
              <a:rPr lang="fr-FR" sz="1400" dirty="0"/>
              <a:t>Etabli et signé par l’acheteur</a:t>
            </a:r>
          </a:p>
        </p:txBody>
      </p:sp>
      <p:sp>
        <p:nvSpPr>
          <p:cNvPr id="22" name="Rectangle : coins arrondis 21">
            <a:extLst>
              <a:ext uri="{FF2B5EF4-FFF2-40B4-BE49-F238E27FC236}">
                <a16:creationId xmlns:a16="http://schemas.microsoft.com/office/drawing/2014/main" id="{1C834659-46B8-1ED7-F196-8598B0F57CDF}"/>
              </a:ext>
            </a:extLst>
          </p:cNvPr>
          <p:cNvSpPr/>
          <p:nvPr/>
        </p:nvSpPr>
        <p:spPr>
          <a:xfrm>
            <a:off x="4253967" y="3781062"/>
            <a:ext cx="1498600" cy="1092087"/>
          </a:xfrm>
          <a:prstGeom prst="roundRect">
            <a:avLst/>
          </a:prstGeom>
          <a:solidFill>
            <a:schemeClr val="accent6">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fr-FR" sz="1400" dirty="0">
                <a:solidFill>
                  <a:schemeClr val="tx1"/>
                </a:solidFill>
              </a:rPr>
              <a:t>Transmission  à l’entrepreneur dans un délai de 30 jours</a:t>
            </a:r>
          </a:p>
        </p:txBody>
      </p:sp>
      <p:sp>
        <p:nvSpPr>
          <p:cNvPr id="2" name="ZoneTexte 1">
            <a:extLst>
              <a:ext uri="{FF2B5EF4-FFF2-40B4-BE49-F238E27FC236}">
                <a16:creationId xmlns:a16="http://schemas.microsoft.com/office/drawing/2014/main" id="{863F4BDD-D480-FDF6-2478-0852D783B79A}"/>
              </a:ext>
            </a:extLst>
          </p:cNvPr>
          <p:cNvSpPr txBox="1"/>
          <p:nvPr/>
        </p:nvSpPr>
        <p:spPr>
          <a:xfrm>
            <a:off x="1302978" y="1365494"/>
            <a:ext cx="1039067" cy="369332"/>
          </a:xfrm>
          <a:prstGeom prst="rect">
            <a:avLst/>
          </a:prstGeom>
          <a:noFill/>
        </p:spPr>
        <p:txBody>
          <a:bodyPr wrap="none" rtlCol="0">
            <a:spAutoFit/>
          </a:bodyPr>
          <a:lstStyle/>
          <a:p>
            <a:r>
              <a:rPr lang="fr-FR" b="1" u="sng" dirty="0">
                <a:solidFill>
                  <a:srgbClr val="324485"/>
                </a:solidFill>
              </a:rPr>
              <a:t>Phase 2 :</a:t>
            </a:r>
          </a:p>
        </p:txBody>
      </p:sp>
    </p:spTree>
    <p:extLst>
      <p:ext uri="{BB962C8B-B14F-4D97-AF65-F5344CB8AC3E}">
        <p14:creationId xmlns:p14="http://schemas.microsoft.com/office/powerpoint/2010/main" val="232679379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Image 6">
            <a:extLst>
              <a:ext uri="{FF2B5EF4-FFF2-40B4-BE49-F238E27FC236}">
                <a16:creationId xmlns:a16="http://schemas.microsoft.com/office/drawing/2014/main" id="{7CFBA06C-72BD-DCAB-1016-399CD76F590C}"/>
              </a:ext>
            </a:extLst>
          </p:cNvPr>
          <p:cNvPicPr>
            <a:picLocks noChangeAspect="1"/>
          </p:cNvPicPr>
          <p:nvPr/>
        </p:nvPicPr>
        <p:blipFill rotWithShape="1">
          <a:blip r:embed="rId3">
            <a:extLst>
              <a:ext uri="{28A0092B-C50C-407E-A947-70E740481C1C}">
                <a14:useLocalDpi xmlns:a14="http://schemas.microsoft.com/office/drawing/2010/main" val="0"/>
              </a:ext>
            </a:extLst>
          </a:blip>
          <a:srcRect b="33046"/>
          <a:stretch/>
        </p:blipFill>
        <p:spPr>
          <a:xfrm>
            <a:off x="355676" y="5621073"/>
            <a:ext cx="1828648" cy="1236927"/>
          </a:xfrm>
          <a:prstGeom prst="rect">
            <a:avLst/>
          </a:prstGeom>
          <a:ln>
            <a:noFill/>
          </a:ln>
          <a:effectLst>
            <a:outerShdw blurRad="63500" algn="ctr" rotWithShape="0">
              <a:prstClr val="black">
                <a:alpha val="50000"/>
              </a:prstClr>
            </a:outerShdw>
          </a:effectLst>
        </p:spPr>
      </p:pic>
      <p:sp>
        <p:nvSpPr>
          <p:cNvPr id="10" name="Rectangle 9">
            <a:extLst>
              <a:ext uri="{FF2B5EF4-FFF2-40B4-BE49-F238E27FC236}">
                <a16:creationId xmlns:a16="http://schemas.microsoft.com/office/drawing/2014/main" id="{58AC74DC-309A-29C3-8DD2-5E843FB65B97}"/>
              </a:ext>
            </a:extLst>
          </p:cNvPr>
          <p:cNvSpPr/>
          <p:nvPr/>
        </p:nvSpPr>
        <p:spPr>
          <a:xfrm>
            <a:off x="0" y="0"/>
            <a:ext cx="241376" cy="6858000"/>
          </a:xfrm>
          <a:prstGeom prst="rect">
            <a:avLst/>
          </a:prstGeom>
          <a:solidFill>
            <a:srgbClr val="32448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ZoneTexte 10">
            <a:extLst>
              <a:ext uri="{FF2B5EF4-FFF2-40B4-BE49-F238E27FC236}">
                <a16:creationId xmlns:a16="http://schemas.microsoft.com/office/drawing/2014/main" id="{FFD04CCD-320A-7D90-4E48-4A7E291AC915}"/>
              </a:ext>
            </a:extLst>
          </p:cNvPr>
          <p:cNvSpPr txBox="1"/>
          <p:nvPr/>
        </p:nvSpPr>
        <p:spPr>
          <a:xfrm>
            <a:off x="1066800" y="842822"/>
            <a:ext cx="3386668" cy="461665"/>
          </a:xfrm>
          <a:prstGeom prst="rect">
            <a:avLst/>
          </a:prstGeom>
          <a:solidFill>
            <a:srgbClr val="EF3F4B"/>
          </a:solidFill>
        </p:spPr>
        <p:txBody>
          <a:bodyPr wrap="square" rtlCol="0">
            <a:spAutoFit/>
          </a:bodyPr>
          <a:lstStyle/>
          <a:p>
            <a:r>
              <a:rPr lang="fr-FR" sz="2400" b="1" dirty="0">
                <a:solidFill>
                  <a:schemeClr val="bg1"/>
                </a:solidFill>
              </a:rPr>
              <a:t>A – L’élaboration du DGD </a:t>
            </a:r>
          </a:p>
        </p:txBody>
      </p:sp>
      <p:sp>
        <p:nvSpPr>
          <p:cNvPr id="9" name="Rectangle : coins arrondis 8">
            <a:extLst>
              <a:ext uri="{FF2B5EF4-FFF2-40B4-BE49-F238E27FC236}">
                <a16:creationId xmlns:a16="http://schemas.microsoft.com/office/drawing/2014/main" id="{32382777-C25C-A790-422E-52B646B599D3}"/>
              </a:ext>
            </a:extLst>
          </p:cNvPr>
          <p:cNvSpPr/>
          <p:nvPr/>
        </p:nvSpPr>
        <p:spPr>
          <a:xfrm>
            <a:off x="740833" y="2294467"/>
            <a:ext cx="1058333" cy="626533"/>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fr-FR" sz="1400" dirty="0"/>
              <a:t>Projet de décompte final</a:t>
            </a:r>
          </a:p>
        </p:txBody>
      </p:sp>
      <p:sp>
        <p:nvSpPr>
          <p:cNvPr id="3" name="Rectangle : coins arrondis 2">
            <a:extLst>
              <a:ext uri="{FF2B5EF4-FFF2-40B4-BE49-F238E27FC236}">
                <a16:creationId xmlns:a16="http://schemas.microsoft.com/office/drawing/2014/main" id="{93B2440C-CF48-25DD-8B21-2F1A0F6D3E58}"/>
              </a:ext>
            </a:extLst>
          </p:cNvPr>
          <p:cNvSpPr/>
          <p:nvPr/>
        </p:nvSpPr>
        <p:spPr>
          <a:xfrm>
            <a:off x="2594805" y="2294466"/>
            <a:ext cx="1058333" cy="626533"/>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fr-FR" sz="1400" dirty="0"/>
              <a:t>Décompte final </a:t>
            </a:r>
          </a:p>
        </p:txBody>
      </p:sp>
      <p:sp>
        <p:nvSpPr>
          <p:cNvPr id="4" name="Flèche : droite 3">
            <a:extLst>
              <a:ext uri="{FF2B5EF4-FFF2-40B4-BE49-F238E27FC236}">
                <a16:creationId xmlns:a16="http://schemas.microsoft.com/office/drawing/2014/main" id="{6E5B5DA4-0EE6-AEE6-6EB1-245E4D730078}"/>
              </a:ext>
            </a:extLst>
          </p:cNvPr>
          <p:cNvSpPr/>
          <p:nvPr/>
        </p:nvSpPr>
        <p:spPr>
          <a:xfrm>
            <a:off x="1951452" y="2480733"/>
            <a:ext cx="465743" cy="249767"/>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ZoneTexte 4">
            <a:extLst>
              <a:ext uri="{FF2B5EF4-FFF2-40B4-BE49-F238E27FC236}">
                <a16:creationId xmlns:a16="http://schemas.microsoft.com/office/drawing/2014/main" id="{31C089CE-82E0-EA35-9347-4A0BB3ED2F37}"/>
              </a:ext>
            </a:extLst>
          </p:cNvPr>
          <p:cNvSpPr txBox="1"/>
          <p:nvPr/>
        </p:nvSpPr>
        <p:spPr>
          <a:xfrm>
            <a:off x="2247633" y="3090334"/>
            <a:ext cx="1752676" cy="1384995"/>
          </a:xfrm>
          <a:prstGeom prst="rect">
            <a:avLst/>
          </a:prstGeom>
          <a:noFill/>
        </p:spPr>
        <p:txBody>
          <a:bodyPr wrap="square" rtlCol="0">
            <a:spAutoFit/>
          </a:bodyPr>
          <a:lstStyle/>
          <a:p>
            <a:pPr algn="ctr"/>
            <a:r>
              <a:rPr lang="fr-FR" sz="1400" dirty="0"/>
              <a:t>Validation ou rectification par la maîtrise d’œuvre et transmission à l’acheteur pour validation </a:t>
            </a:r>
          </a:p>
        </p:txBody>
      </p:sp>
      <p:sp>
        <p:nvSpPr>
          <p:cNvPr id="6" name="Flèche : droite 5">
            <a:extLst>
              <a:ext uri="{FF2B5EF4-FFF2-40B4-BE49-F238E27FC236}">
                <a16:creationId xmlns:a16="http://schemas.microsoft.com/office/drawing/2014/main" id="{ADB948B3-9E18-80F8-F7EB-679DC2AF5564}"/>
              </a:ext>
            </a:extLst>
          </p:cNvPr>
          <p:cNvSpPr/>
          <p:nvPr/>
        </p:nvSpPr>
        <p:spPr>
          <a:xfrm>
            <a:off x="3830748" y="2480733"/>
            <a:ext cx="465743" cy="249767"/>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Rectangle : coins arrondis 7">
            <a:extLst>
              <a:ext uri="{FF2B5EF4-FFF2-40B4-BE49-F238E27FC236}">
                <a16:creationId xmlns:a16="http://schemas.microsoft.com/office/drawing/2014/main" id="{B730D9BA-EFB3-81FC-4477-2FC5C90F178D}"/>
              </a:ext>
            </a:extLst>
          </p:cNvPr>
          <p:cNvSpPr/>
          <p:nvPr/>
        </p:nvSpPr>
        <p:spPr>
          <a:xfrm>
            <a:off x="4474101" y="2294466"/>
            <a:ext cx="1058333" cy="626533"/>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fr-FR" sz="1400" dirty="0"/>
              <a:t>Décompte général</a:t>
            </a:r>
          </a:p>
        </p:txBody>
      </p:sp>
      <p:sp>
        <p:nvSpPr>
          <p:cNvPr id="14" name="ZoneTexte 13">
            <a:extLst>
              <a:ext uri="{FF2B5EF4-FFF2-40B4-BE49-F238E27FC236}">
                <a16:creationId xmlns:a16="http://schemas.microsoft.com/office/drawing/2014/main" id="{5BEDD2BA-6B35-DA79-9287-63A73C14656F}"/>
              </a:ext>
            </a:extLst>
          </p:cNvPr>
          <p:cNvSpPr txBox="1"/>
          <p:nvPr/>
        </p:nvSpPr>
        <p:spPr>
          <a:xfrm>
            <a:off x="4126929" y="3090334"/>
            <a:ext cx="1752676" cy="523220"/>
          </a:xfrm>
          <a:prstGeom prst="rect">
            <a:avLst/>
          </a:prstGeom>
          <a:noFill/>
        </p:spPr>
        <p:txBody>
          <a:bodyPr wrap="square" rtlCol="0">
            <a:spAutoFit/>
          </a:bodyPr>
          <a:lstStyle/>
          <a:p>
            <a:pPr algn="ctr"/>
            <a:r>
              <a:rPr lang="fr-FR" sz="1400" dirty="0"/>
              <a:t>Etabli et signé par l’acheteur</a:t>
            </a:r>
          </a:p>
        </p:txBody>
      </p:sp>
      <p:sp>
        <p:nvSpPr>
          <p:cNvPr id="22" name="Rectangle : coins arrondis 21">
            <a:extLst>
              <a:ext uri="{FF2B5EF4-FFF2-40B4-BE49-F238E27FC236}">
                <a16:creationId xmlns:a16="http://schemas.microsoft.com/office/drawing/2014/main" id="{1C834659-46B8-1ED7-F196-8598B0F57CDF}"/>
              </a:ext>
            </a:extLst>
          </p:cNvPr>
          <p:cNvSpPr/>
          <p:nvPr/>
        </p:nvSpPr>
        <p:spPr>
          <a:xfrm>
            <a:off x="4253967" y="3781062"/>
            <a:ext cx="1498600" cy="1092087"/>
          </a:xfrm>
          <a:prstGeom prst="roundRect">
            <a:avLst/>
          </a:prstGeom>
          <a:solidFill>
            <a:schemeClr val="accent6">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fr-FR" sz="1400" dirty="0">
                <a:solidFill>
                  <a:schemeClr val="tx1"/>
                </a:solidFill>
              </a:rPr>
              <a:t>Transmission  à l’entrepreneur dans un délai de 30 jours</a:t>
            </a:r>
          </a:p>
        </p:txBody>
      </p:sp>
      <p:sp>
        <p:nvSpPr>
          <p:cNvPr id="2" name="Signe de multiplication 1">
            <a:extLst>
              <a:ext uri="{FF2B5EF4-FFF2-40B4-BE49-F238E27FC236}">
                <a16:creationId xmlns:a16="http://schemas.microsoft.com/office/drawing/2014/main" id="{A5FE300E-A906-E133-2776-B95E4E92D213}"/>
              </a:ext>
            </a:extLst>
          </p:cNvPr>
          <p:cNvSpPr/>
          <p:nvPr/>
        </p:nvSpPr>
        <p:spPr>
          <a:xfrm>
            <a:off x="4347627" y="3375432"/>
            <a:ext cx="1311280" cy="1903346"/>
          </a:xfrm>
          <a:prstGeom prst="mathMultiply">
            <a:avLst/>
          </a:prstGeom>
          <a:solidFill>
            <a:srgbClr val="324485">
              <a:alpha val="60000"/>
            </a:srgbClr>
          </a:solidFill>
          <a:ln>
            <a:solidFill>
              <a:srgbClr val="32448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Flèche : droite 11">
            <a:extLst>
              <a:ext uri="{FF2B5EF4-FFF2-40B4-BE49-F238E27FC236}">
                <a16:creationId xmlns:a16="http://schemas.microsoft.com/office/drawing/2014/main" id="{42A48831-EF55-1FAB-78C4-FF9C7FE539BA}"/>
              </a:ext>
            </a:extLst>
          </p:cNvPr>
          <p:cNvSpPr/>
          <p:nvPr/>
        </p:nvSpPr>
        <p:spPr>
          <a:xfrm>
            <a:off x="5862672" y="4225562"/>
            <a:ext cx="465743" cy="249767"/>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5" name="Flèche : droite 14">
            <a:extLst>
              <a:ext uri="{FF2B5EF4-FFF2-40B4-BE49-F238E27FC236}">
                <a16:creationId xmlns:a16="http://schemas.microsoft.com/office/drawing/2014/main" id="{8B6AF663-E07E-F2F8-2DCD-1A8F890CF92D}"/>
              </a:ext>
            </a:extLst>
          </p:cNvPr>
          <p:cNvSpPr/>
          <p:nvPr/>
        </p:nvSpPr>
        <p:spPr>
          <a:xfrm>
            <a:off x="8110375" y="4225562"/>
            <a:ext cx="465743" cy="249767"/>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 name="Rectangle : coins arrondis 15">
            <a:extLst>
              <a:ext uri="{FF2B5EF4-FFF2-40B4-BE49-F238E27FC236}">
                <a16:creationId xmlns:a16="http://schemas.microsoft.com/office/drawing/2014/main" id="{3A274AAB-0178-342E-E472-12D7DD11C455}"/>
              </a:ext>
            </a:extLst>
          </p:cNvPr>
          <p:cNvSpPr/>
          <p:nvPr/>
        </p:nvSpPr>
        <p:spPr>
          <a:xfrm>
            <a:off x="8807001" y="4580264"/>
            <a:ext cx="1498600" cy="1236927"/>
          </a:xfrm>
          <a:prstGeom prst="roundRect">
            <a:avLst/>
          </a:prstGeom>
          <a:solidFill>
            <a:schemeClr val="accent6">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fr-FR" sz="1400" dirty="0">
                <a:solidFill>
                  <a:schemeClr val="tx1"/>
                </a:solidFill>
              </a:rPr>
              <a:t>sans réponse de l’acheteur dans un délai de </a:t>
            </a:r>
            <a:r>
              <a:rPr lang="fr-FR" sz="1400" b="1" dirty="0">
                <a:solidFill>
                  <a:srgbClr val="FF0000"/>
                </a:solidFill>
              </a:rPr>
              <a:t>10 jours</a:t>
            </a:r>
          </a:p>
        </p:txBody>
      </p:sp>
      <p:sp>
        <p:nvSpPr>
          <p:cNvPr id="17" name="ZoneTexte 16">
            <a:extLst>
              <a:ext uri="{FF2B5EF4-FFF2-40B4-BE49-F238E27FC236}">
                <a16:creationId xmlns:a16="http://schemas.microsoft.com/office/drawing/2014/main" id="{BBCED28F-F1B6-96AF-B7CF-A6B886318BBB}"/>
              </a:ext>
            </a:extLst>
          </p:cNvPr>
          <p:cNvSpPr txBox="1"/>
          <p:nvPr/>
        </p:nvSpPr>
        <p:spPr>
          <a:xfrm>
            <a:off x="6856083" y="4449835"/>
            <a:ext cx="694293" cy="276999"/>
          </a:xfrm>
          <a:prstGeom prst="rect">
            <a:avLst/>
          </a:prstGeom>
          <a:solidFill>
            <a:srgbClr val="EF3F4B"/>
          </a:solidFill>
        </p:spPr>
        <p:txBody>
          <a:bodyPr wrap="none" rtlCol="0">
            <a:spAutoFit/>
          </a:bodyPr>
          <a:lstStyle/>
          <a:p>
            <a:r>
              <a:rPr lang="fr-FR" sz="1200" b="1" dirty="0">
                <a:solidFill>
                  <a:schemeClr val="bg1"/>
                </a:solidFill>
              </a:rPr>
              <a:t>titulaire</a:t>
            </a:r>
          </a:p>
        </p:txBody>
      </p:sp>
      <p:sp>
        <p:nvSpPr>
          <p:cNvPr id="18" name="Rectangle : coins arrondis 17">
            <a:extLst>
              <a:ext uri="{FF2B5EF4-FFF2-40B4-BE49-F238E27FC236}">
                <a16:creationId xmlns:a16="http://schemas.microsoft.com/office/drawing/2014/main" id="{AFAABE36-192A-6D6E-E664-5ACF08A26214}"/>
              </a:ext>
            </a:extLst>
          </p:cNvPr>
          <p:cNvSpPr/>
          <p:nvPr/>
        </p:nvSpPr>
        <p:spPr>
          <a:xfrm>
            <a:off x="6617911" y="3599029"/>
            <a:ext cx="1058333" cy="626533"/>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fr-FR" sz="1400" dirty="0"/>
              <a:t>Projet de Décompte général</a:t>
            </a:r>
          </a:p>
        </p:txBody>
      </p:sp>
      <p:sp>
        <p:nvSpPr>
          <p:cNvPr id="19" name="Rectangle : coins arrondis 18">
            <a:extLst>
              <a:ext uri="{FF2B5EF4-FFF2-40B4-BE49-F238E27FC236}">
                <a16:creationId xmlns:a16="http://schemas.microsoft.com/office/drawing/2014/main" id="{A5ABAD68-83E1-40C1-9C94-BE08FEC64C85}"/>
              </a:ext>
            </a:extLst>
          </p:cNvPr>
          <p:cNvSpPr/>
          <p:nvPr/>
        </p:nvSpPr>
        <p:spPr>
          <a:xfrm>
            <a:off x="9021029" y="3599028"/>
            <a:ext cx="1058333" cy="626533"/>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fr-FR" sz="1400" dirty="0"/>
              <a:t>DGD Tacite</a:t>
            </a:r>
          </a:p>
        </p:txBody>
      </p:sp>
      <p:sp>
        <p:nvSpPr>
          <p:cNvPr id="13" name="ZoneTexte 12">
            <a:extLst>
              <a:ext uri="{FF2B5EF4-FFF2-40B4-BE49-F238E27FC236}">
                <a16:creationId xmlns:a16="http://schemas.microsoft.com/office/drawing/2014/main" id="{E8CCA22B-BD9F-8B51-70F4-021B211F6AB6}"/>
              </a:ext>
            </a:extLst>
          </p:cNvPr>
          <p:cNvSpPr txBox="1"/>
          <p:nvPr/>
        </p:nvSpPr>
        <p:spPr>
          <a:xfrm>
            <a:off x="1302978" y="1365494"/>
            <a:ext cx="1039067" cy="369332"/>
          </a:xfrm>
          <a:prstGeom prst="rect">
            <a:avLst/>
          </a:prstGeom>
          <a:noFill/>
        </p:spPr>
        <p:txBody>
          <a:bodyPr wrap="none" rtlCol="0">
            <a:spAutoFit/>
          </a:bodyPr>
          <a:lstStyle/>
          <a:p>
            <a:r>
              <a:rPr lang="fr-FR" b="1" u="sng" dirty="0">
                <a:solidFill>
                  <a:srgbClr val="324485"/>
                </a:solidFill>
              </a:rPr>
              <a:t>Phase 2 :</a:t>
            </a:r>
          </a:p>
        </p:txBody>
      </p:sp>
    </p:spTree>
    <p:extLst>
      <p:ext uri="{BB962C8B-B14F-4D97-AF65-F5344CB8AC3E}">
        <p14:creationId xmlns:p14="http://schemas.microsoft.com/office/powerpoint/2010/main" val="264715254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Image 6">
            <a:extLst>
              <a:ext uri="{FF2B5EF4-FFF2-40B4-BE49-F238E27FC236}">
                <a16:creationId xmlns:a16="http://schemas.microsoft.com/office/drawing/2014/main" id="{7CFBA06C-72BD-DCAB-1016-399CD76F590C}"/>
              </a:ext>
            </a:extLst>
          </p:cNvPr>
          <p:cNvPicPr>
            <a:picLocks noChangeAspect="1"/>
          </p:cNvPicPr>
          <p:nvPr/>
        </p:nvPicPr>
        <p:blipFill rotWithShape="1">
          <a:blip r:embed="rId3">
            <a:extLst>
              <a:ext uri="{28A0092B-C50C-407E-A947-70E740481C1C}">
                <a14:useLocalDpi xmlns:a14="http://schemas.microsoft.com/office/drawing/2010/main" val="0"/>
              </a:ext>
            </a:extLst>
          </a:blip>
          <a:srcRect b="33046"/>
          <a:stretch/>
        </p:blipFill>
        <p:spPr>
          <a:xfrm>
            <a:off x="355676" y="5621073"/>
            <a:ext cx="1828648" cy="1236927"/>
          </a:xfrm>
          <a:prstGeom prst="rect">
            <a:avLst/>
          </a:prstGeom>
          <a:ln>
            <a:noFill/>
          </a:ln>
          <a:effectLst>
            <a:outerShdw blurRad="63500" algn="ctr" rotWithShape="0">
              <a:prstClr val="black">
                <a:alpha val="50000"/>
              </a:prstClr>
            </a:outerShdw>
          </a:effectLst>
        </p:spPr>
      </p:pic>
      <p:sp>
        <p:nvSpPr>
          <p:cNvPr id="10" name="Rectangle 9">
            <a:extLst>
              <a:ext uri="{FF2B5EF4-FFF2-40B4-BE49-F238E27FC236}">
                <a16:creationId xmlns:a16="http://schemas.microsoft.com/office/drawing/2014/main" id="{58AC74DC-309A-29C3-8DD2-5E843FB65B97}"/>
              </a:ext>
            </a:extLst>
          </p:cNvPr>
          <p:cNvSpPr/>
          <p:nvPr/>
        </p:nvSpPr>
        <p:spPr>
          <a:xfrm>
            <a:off x="0" y="0"/>
            <a:ext cx="241376" cy="6858000"/>
          </a:xfrm>
          <a:prstGeom prst="rect">
            <a:avLst/>
          </a:prstGeom>
          <a:solidFill>
            <a:srgbClr val="32448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ZoneTexte 10">
            <a:extLst>
              <a:ext uri="{FF2B5EF4-FFF2-40B4-BE49-F238E27FC236}">
                <a16:creationId xmlns:a16="http://schemas.microsoft.com/office/drawing/2014/main" id="{FFD04CCD-320A-7D90-4E48-4A7E291AC915}"/>
              </a:ext>
            </a:extLst>
          </p:cNvPr>
          <p:cNvSpPr txBox="1"/>
          <p:nvPr/>
        </p:nvSpPr>
        <p:spPr>
          <a:xfrm>
            <a:off x="1066800" y="842822"/>
            <a:ext cx="3386668" cy="461665"/>
          </a:xfrm>
          <a:prstGeom prst="rect">
            <a:avLst/>
          </a:prstGeom>
          <a:solidFill>
            <a:srgbClr val="EF3F4B"/>
          </a:solidFill>
        </p:spPr>
        <p:txBody>
          <a:bodyPr wrap="square" rtlCol="0">
            <a:spAutoFit/>
          </a:bodyPr>
          <a:lstStyle/>
          <a:p>
            <a:r>
              <a:rPr lang="fr-FR" sz="2400" b="1" dirty="0">
                <a:solidFill>
                  <a:schemeClr val="bg1"/>
                </a:solidFill>
              </a:rPr>
              <a:t>A – L’élaboration du DGD </a:t>
            </a:r>
          </a:p>
        </p:txBody>
      </p:sp>
      <p:sp>
        <p:nvSpPr>
          <p:cNvPr id="9" name="Rectangle : coins arrondis 8">
            <a:extLst>
              <a:ext uri="{FF2B5EF4-FFF2-40B4-BE49-F238E27FC236}">
                <a16:creationId xmlns:a16="http://schemas.microsoft.com/office/drawing/2014/main" id="{32382777-C25C-A790-422E-52B646B599D3}"/>
              </a:ext>
            </a:extLst>
          </p:cNvPr>
          <p:cNvSpPr/>
          <p:nvPr/>
        </p:nvSpPr>
        <p:spPr>
          <a:xfrm>
            <a:off x="1270000" y="2213999"/>
            <a:ext cx="1058333" cy="626533"/>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fr-FR" sz="1400" dirty="0"/>
              <a:t>Décompte général et définitif </a:t>
            </a:r>
          </a:p>
        </p:txBody>
      </p:sp>
      <p:sp>
        <p:nvSpPr>
          <p:cNvPr id="12" name="ZoneTexte 11">
            <a:extLst>
              <a:ext uri="{FF2B5EF4-FFF2-40B4-BE49-F238E27FC236}">
                <a16:creationId xmlns:a16="http://schemas.microsoft.com/office/drawing/2014/main" id="{5C42D1FD-07BE-486F-72BB-A59ED71EECCE}"/>
              </a:ext>
            </a:extLst>
          </p:cNvPr>
          <p:cNvSpPr txBox="1"/>
          <p:nvPr/>
        </p:nvSpPr>
        <p:spPr>
          <a:xfrm>
            <a:off x="1455989" y="3120997"/>
            <a:ext cx="694293" cy="276999"/>
          </a:xfrm>
          <a:prstGeom prst="rect">
            <a:avLst/>
          </a:prstGeom>
          <a:solidFill>
            <a:srgbClr val="EF3F4B"/>
          </a:solidFill>
        </p:spPr>
        <p:txBody>
          <a:bodyPr wrap="none" rtlCol="0">
            <a:spAutoFit/>
          </a:bodyPr>
          <a:lstStyle/>
          <a:p>
            <a:r>
              <a:rPr lang="fr-FR" sz="1200" b="1" dirty="0">
                <a:solidFill>
                  <a:schemeClr val="bg1"/>
                </a:solidFill>
              </a:rPr>
              <a:t>titulaire</a:t>
            </a:r>
          </a:p>
        </p:txBody>
      </p:sp>
      <p:sp>
        <p:nvSpPr>
          <p:cNvPr id="15" name="ZoneTexte 14">
            <a:extLst>
              <a:ext uri="{FF2B5EF4-FFF2-40B4-BE49-F238E27FC236}">
                <a16:creationId xmlns:a16="http://schemas.microsoft.com/office/drawing/2014/main" id="{1D52883B-10C0-141D-B7B0-633442EF3917}"/>
              </a:ext>
            </a:extLst>
          </p:cNvPr>
          <p:cNvSpPr txBox="1"/>
          <p:nvPr/>
        </p:nvSpPr>
        <p:spPr>
          <a:xfrm>
            <a:off x="340319" y="2353789"/>
            <a:ext cx="726481" cy="338554"/>
          </a:xfrm>
          <a:prstGeom prst="rect">
            <a:avLst/>
          </a:prstGeom>
          <a:noFill/>
        </p:spPr>
        <p:txBody>
          <a:bodyPr wrap="none" rtlCol="0">
            <a:spAutoFit/>
          </a:bodyPr>
          <a:lstStyle/>
          <a:p>
            <a:r>
              <a:rPr lang="fr-FR" sz="1600" dirty="0"/>
              <a:t>Quoi ?</a:t>
            </a:r>
          </a:p>
        </p:txBody>
      </p:sp>
      <p:sp>
        <p:nvSpPr>
          <p:cNvPr id="16" name="ZoneTexte 15">
            <a:extLst>
              <a:ext uri="{FF2B5EF4-FFF2-40B4-BE49-F238E27FC236}">
                <a16:creationId xmlns:a16="http://schemas.microsoft.com/office/drawing/2014/main" id="{24552B51-53D8-87F6-5052-903E26121078}"/>
              </a:ext>
            </a:extLst>
          </p:cNvPr>
          <p:cNvSpPr txBox="1"/>
          <p:nvPr/>
        </p:nvSpPr>
        <p:spPr>
          <a:xfrm>
            <a:off x="436359" y="3094282"/>
            <a:ext cx="617477" cy="338554"/>
          </a:xfrm>
          <a:prstGeom prst="rect">
            <a:avLst/>
          </a:prstGeom>
          <a:noFill/>
        </p:spPr>
        <p:txBody>
          <a:bodyPr wrap="none" rtlCol="0">
            <a:spAutoFit/>
          </a:bodyPr>
          <a:lstStyle/>
          <a:p>
            <a:r>
              <a:rPr lang="fr-FR" sz="1600" dirty="0"/>
              <a:t>Qui ?</a:t>
            </a:r>
          </a:p>
        </p:txBody>
      </p:sp>
      <p:sp>
        <p:nvSpPr>
          <p:cNvPr id="17" name="ZoneTexte 16">
            <a:extLst>
              <a:ext uri="{FF2B5EF4-FFF2-40B4-BE49-F238E27FC236}">
                <a16:creationId xmlns:a16="http://schemas.microsoft.com/office/drawing/2014/main" id="{F938A01C-DC40-E374-0D7E-5B65F39FCC96}"/>
              </a:ext>
            </a:extLst>
          </p:cNvPr>
          <p:cNvSpPr txBox="1"/>
          <p:nvPr/>
        </p:nvSpPr>
        <p:spPr>
          <a:xfrm>
            <a:off x="183225" y="3683114"/>
            <a:ext cx="883575" cy="338554"/>
          </a:xfrm>
          <a:prstGeom prst="rect">
            <a:avLst/>
          </a:prstGeom>
          <a:noFill/>
        </p:spPr>
        <p:txBody>
          <a:bodyPr wrap="none" rtlCol="0">
            <a:spAutoFit/>
          </a:bodyPr>
          <a:lstStyle/>
          <a:p>
            <a:r>
              <a:rPr lang="fr-FR" sz="1600" dirty="0"/>
              <a:t>Quand ?</a:t>
            </a:r>
          </a:p>
        </p:txBody>
      </p:sp>
      <p:sp>
        <p:nvSpPr>
          <p:cNvPr id="18" name="Rectangle : coins arrondis 17">
            <a:extLst>
              <a:ext uri="{FF2B5EF4-FFF2-40B4-BE49-F238E27FC236}">
                <a16:creationId xmlns:a16="http://schemas.microsoft.com/office/drawing/2014/main" id="{14E70EAF-D944-7EB7-3629-1678E09E580C}"/>
              </a:ext>
            </a:extLst>
          </p:cNvPr>
          <p:cNvSpPr/>
          <p:nvPr/>
        </p:nvSpPr>
        <p:spPr>
          <a:xfrm>
            <a:off x="1053835" y="3682659"/>
            <a:ext cx="1699571" cy="1380949"/>
          </a:xfrm>
          <a:prstGeom prst="roundRect">
            <a:avLst/>
          </a:prstGeom>
          <a:solidFill>
            <a:schemeClr val="accent6">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fr-FR" dirty="0">
                <a:solidFill>
                  <a:schemeClr val="tx1"/>
                </a:solidFill>
              </a:rPr>
              <a:t>30 jours à compter de la réception du décompte général</a:t>
            </a:r>
          </a:p>
        </p:txBody>
      </p:sp>
      <p:sp>
        <p:nvSpPr>
          <p:cNvPr id="2" name="Rectangle 1">
            <a:extLst>
              <a:ext uri="{FF2B5EF4-FFF2-40B4-BE49-F238E27FC236}">
                <a16:creationId xmlns:a16="http://schemas.microsoft.com/office/drawing/2014/main" id="{2AACF647-DAE8-0574-6D42-3D3C6903CB03}"/>
              </a:ext>
            </a:extLst>
          </p:cNvPr>
          <p:cNvSpPr/>
          <p:nvPr/>
        </p:nvSpPr>
        <p:spPr>
          <a:xfrm>
            <a:off x="3276260" y="1579033"/>
            <a:ext cx="80697" cy="3699933"/>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ZoneTexte 2">
            <a:extLst>
              <a:ext uri="{FF2B5EF4-FFF2-40B4-BE49-F238E27FC236}">
                <a16:creationId xmlns:a16="http://schemas.microsoft.com/office/drawing/2014/main" id="{8FCA18DA-2C99-1D1C-860B-1674A5DBF96D}"/>
              </a:ext>
            </a:extLst>
          </p:cNvPr>
          <p:cNvSpPr txBox="1"/>
          <p:nvPr/>
        </p:nvSpPr>
        <p:spPr>
          <a:xfrm>
            <a:off x="3879810" y="1984457"/>
            <a:ext cx="8312190" cy="646331"/>
          </a:xfrm>
          <a:prstGeom prst="rect">
            <a:avLst/>
          </a:prstGeom>
          <a:noFill/>
        </p:spPr>
        <p:txBody>
          <a:bodyPr wrap="square" rtlCol="0">
            <a:spAutoFit/>
          </a:bodyPr>
          <a:lstStyle/>
          <a:p>
            <a:r>
              <a:rPr lang="fr-FR" dirty="0"/>
              <a:t>En cas d’acceptation : le décompte devient DGD le titulaire a droit au paiement du solde du marché dans le délai de 30 jours.</a:t>
            </a:r>
          </a:p>
        </p:txBody>
      </p:sp>
      <p:sp>
        <p:nvSpPr>
          <p:cNvPr id="4" name="ZoneTexte 3">
            <a:extLst>
              <a:ext uri="{FF2B5EF4-FFF2-40B4-BE49-F238E27FC236}">
                <a16:creationId xmlns:a16="http://schemas.microsoft.com/office/drawing/2014/main" id="{48C6D7E5-8FDA-3470-C5C4-E026483E7C76}"/>
              </a:ext>
            </a:extLst>
          </p:cNvPr>
          <p:cNvSpPr txBox="1"/>
          <p:nvPr/>
        </p:nvSpPr>
        <p:spPr>
          <a:xfrm>
            <a:off x="3879810" y="2655866"/>
            <a:ext cx="8312190" cy="1200329"/>
          </a:xfrm>
          <a:prstGeom prst="rect">
            <a:avLst/>
          </a:prstGeom>
          <a:noFill/>
        </p:spPr>
        <p:txBody>
          <a:bodyPr wrap="square" rtlCol="0">
            <a:spAutoFit/>
          </a:bodyPr>
          <a:lstStyle/>
          <a:p>
            <a:r>
              <a:rPr lang="fr-FR" dirty="0"/>
              <a:t>En cas de refus : il refuse de le signer ou il le signe avec réserves qu’il notifie à l’acheteur dans un mémoire en réclamation avec copie au maître d’œuvre.</a:t>
            </a:r>
          </a:p>
          <a:p>
            <a:endParaRPr lang="fr-FR" dirty="0"/>
          </a:p>
          <a:p>
            <a:r>
              <a:rPr lang="fr-FR" dirty="0"/>
              <a:t>L’acheteur dispose de 30 jours pour se prononcer après avis du maitre d’œuvre.</a:t>
            </a:r>
          </a:p>
        </p:txBody>
      </p:sp>
      <p:sp>
        <p:nvSpPr>
          <p:cNvPr id="5" name="ZoneTexte 4">
            <a:extLst>
              <a:ext uri="{FF2B5EF4-FFF2-40B4-BE49-F238E27FC236}">
                <a16:creationId xmlns:a16="http://schemas.microsoft.com/office/drawing/2014/main" id="{EFCF0A8B-4B52-2763-A4FE-E66D98085BCA}"/>
              </a:ext>
            </a:extLst>
          </p:cNvPr>
          <p:cNvSpPr txBox="1"/>
          <p:nvPr/>
        </p:nvSpPr>
        <p:spPr>
          <a:xfrm>
            <a:off x="1302978" y="1365494"/>
            <a:ext cx="1039067" cy="369332"/>
          </a:xfrm>
          <a:prstGeom prst="rect">
            <a:avLst/>
          </a:prstGeom>
          <a:noFill/>
        </p:spPr>
        <p:txBody>
          <a:bodyPr wrap="none" rtlCol="0">
            <a:spAutoFit/>
          </a:bodyPr>
          <a:lstStyle/>
          <a:p>
            <a:r>
              <a:rPr lang="fr-FR" b="1" u="sng" dirty="0">
                <a:solidFill>
                  <a:srgbClr val="324485"/>
                </a:solidFill>
              </a:rPr>
              <a:t>Phase 3 :</a:t>
            </a:r>
          </a:p>
        </p:txBody>
      </p:sp>
    </p:spTree>
    <p:extLst>
      <p:ext uri="{BB962C8B-B14F-4D97-AF65-F5344CB8AC3E}">
        <p14:creationId xmlns:p14="http://schemas.microsoft.com/office/powerpoint/2010/main" val="21324658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Image 6">
            <a:extLst>
              <a:ext uri="{FF2B5EF4-FFF2-40B4-BE49-F238E27FC236}">
                <a16:creationId xmlns:a16="http://schemas.microsoft.com/office/drawing/2014/main" id="{7CFBA06C-72BD-DCAB-1016-399CD76F590C}"/>
              </a:ext>
            </a:extLst>
          </p:cNvPr>
          <p:cNvPicPr>
            <a:picLocks noChangeAspect="1"/>
          </p:cNvPicPr>
          <p:nvPr/>
        </p:nvPicPr>
        <p:blipFill rotWithShape="1">
          <a:blip r:embed="rId3">
            <a:extLst>
              <a:ext uri="{28A0092B-C50C-407E-A947-70E740481C1C}">
                <a14:useLocalDpi xmlns:a14="http://schemas.microsoft.com/office/drawing/2010/main" val="0"/>
              </a:ext>
            </a:extLst>
          </a:blip>
          <a:srcRect b="33046"/>
          <a:stretch/>
        </p:blipFill>
        <p:spPr>
          <a:xfrm>
            <a:off x="355676" y="5621073"/>
            <a:ext cx="1828648" cy="1236927"/>
          </a:xfrm>
          <a:prstGeom prst="rect">
            <a:avLst/>
          </a:prstGeom>
          <a:ln>
            <a:noFill/>
          </a:ln>
          <a:effectLst>
            <a:outerShdw blurRad="63500" algn="ctr" rotWithShape="0">
              <a:prstClr val="black">
                <a:alpha val="50000"/>
              </a:prstClr>
            </a:outerShdw>
          </a:effectLst>
        </p:spPr>
      </p:pic>
      <p:sp>
        <p:nvSpPr>
          <p:cNvPr id="2" name="ZoneTexte 1">
            <a:extLst>
              <a:ext uri="{FF2B5EF4-FFF2-40B4-BE49-F238E27FC236}">
                <a16:creationId xmlns:a16="http://schemas.microsoft.com/office/drawing/2014/main" id="{04606DA2-94ED-2006-B59C-E15160EB0958}"/>
              </a:ext>
            </a:extLst>
          </p:cNvPr>
          <p:cNvSpPr txBox="1"/>
          <p:nvPr/>
        </p:nvSpPr>
        <p:spPr>
          <a:xfrm>
            <a:off x="1066800" y="842822"/>
            <a:ext cx="2887683" cy="461665"/>
          </a:xfrm>
          <a:prstGeom prst="rect">
            <a:avLst/>
          </a:prstGeom>
          <a:solidFill>
            <a:srgbClr val="EF3F4B"/>
          </a:solidFill>
        </p:spPr>
        <p:txBody>
          <a:bodyPr wrap="square" rtlCol="0">
            <a:spAutoFit/>
          </a:bodyPr>
          <a:lstStyle/>
          <a:p>
            <a:r>
              <a:rPr lang="fr-FR" sz="2400" b="1" dirty="0">
                <a:solidFill>
                  <a:schemeClr val="bg1"/>
                </a:solidFill>
              </a:rPr>
              <a:t>Les marchés publics :</a:t>
            </a:r>
          </a:p>
        </p:txBody>
      </p:sp>
      <p:sp>
        <p:nvSpPr>
          <p:cNvPr id="3" name="ZoneTexte 2">
            <a:extLst>
              <a:ext uri="{FF2B5EF4-FFF2-40B4-BE49-F238E27FC236}">
                <a16:creationId xmlns:a16="http://schemas.microsoft.com/office/drawing/2014/main" id="{D99E648D-3DC4-399F-EB5C-CD9299F1D038}"/>
              </a:ext>
            </a:extLst>
          </p:cNvPr>
          <p:cNvSpPr txBox="1"/>
          <p:nvPr/>
        </p:nvSpPr>
        <p:spPr>
          <a:xfrm>
            <a:off x="1981124" y="1917723"/>
            <a:ext cx="10210876" cy="2031325"/>
          </a:xfrm>
          <a:prstGeom prst="rect">
            <a:avLst/>
          </a:prstGeom>
          <a:noFill/>
        </p:spPr>
        <p:txBody>
          <a:bodyPr wrap="square" rtlCol="0">
            <a:spAutoFit/>
          </a:bodyPr>
          <a:lstStyle/>
          <a:p>
            <a:r>
              <a:rPr lang="fr-FR" dirty="0"/>
              <a:t>- Contrats de de la commande publique</a:t>
            </a:r>
          </a:p>
          <a:p>
            <a:endParaRPr lang="fr-FR" dirty="0"/>
          </a:p>
          <a:p>
            <a:r>
              <a:rPr lang="fr-FR" dirty="0"/>
              <a:t>- Article L.1110-1 du code de la commande publique définit un marché public comme « un contrat conclu par un ou plusieurs acheteurs soumis au présent code avec un ou plusieurs opérateurs économiques, pour répondre à leurs besoins en matière de travaux, de fournitures ou de services, en contrepartie d'un prix ou de tout équivalent »</a:t>
            </a:r>
          </a:p>
          <a:p>
            <a:endParaRPr lang="fr-FR" dirty="0"/>
          </a:p>
        </p:txBody>
      </p:sp>
      <p:sp>
        <p:nvSpPr>
          <p:cNvPr id="10" name="Rectangle 9">
            <a:extLst>
              <a:ext uri="{FF2B5EF4-FFF2-40B4-BE49-F238E27FC236}">
                <a16:creationId xmlns:a16="http://schemas.microsoft.com/office/drawing/2014/main" id="{58AC74DC-309A-29C3-8DD2-5E843FB65B97}"/>
              </a:ext>
            </a:extLst>
          </p:cNvPr>
          <p:cNvSpPr/>
          <p:nvPr/>
        </p:nvSpPr>
        <p:spPr>
          <a:xfrm>
            <a:off x="0" y="0"/>
            <a:ext cx="241376" cy="6858000"/>
          </a:xfrm>
          <a:prstGeom prst="rect">
            <a:avLst/>
          </a:prstGeom>
          <a:solidFill>
            <a:srgbClr val="32448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339380589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Image 6">
            <a:extLst>
              <a:ext uri="{FF2B5EF4-FFF2-40B4-BE49-F238E27FC236}">
                <a16:creationId xmlns:a16="http://schemas.microsoft.com/office/drawing/2014/main" id="{7CFBA06C-72BD-DCAB-1016-399CD76F590C}"/>
              </a:ext>
            </a:extLst>
          </p:cNvPr>
          <p:cNvPicPr>
            <a:picLocks noChangeAspect="1"/>
          </p:cNvPicPr>
          <p:nvPr/>
        </p:nvPicPr>
        <p:blipFill rotWithShape="1">
          <a:blip r:embed="rId3">
            <a:extLst>
              <a:ext uri="{28A0092B-C50C-407E-A947-70E740481C1C}">
                <a14:useLocalDpi xmlns:a14="http://schemas.microsoft.com/office/drawing/2010/main" val="0"/>
              </a:ext>
            </a:extLst>
          </a:blip>
          <a:srcRect b="33046"/>
          <a:stretch/>
        </p:blipFill>
        <p:spPr>
          <a:xfrm>
            <a:off x="355676" y="5621073"/>
            <a:ext cx="1828648" cy="1236927"/>
          </a:xfrm>
          <a:prstGeom prst="rect">
            <a:avLst/>
          </a:prstGeom>
          <a:ln>
            <a:noFill/>
          </a:ln>
          <a:effectLst>
            <a:outerShdw blurRad="63500" algn="ctr" rotWithShape="0">
              <a:prstClr val="black">
                <a:alpha val="50000"/>
              </a:prstClr>
            </a:outerShdw>
          </a:effectLst>
        </p:spPr>
      </p:pic>
      <p:sp>
        <p:nvSpPr>
          <p:cNvPr id="10" name="Rectangle 9">
            <a:extLst>
              <a:ext uri="{FF2B5EF4-FFF2-40B4-BE49-F238E27FC236}">
                <a16:creationId xmlns:a16="http://schemas.microsoft.com/office/drawing/2014/main" id="{58AC74DC-309A-29C3-8DD2-5E843FB65B97}"/>
              </a:ext>
            </a:extLst>
          </p:cNvPr>
          <p:cNvSpPr/>
          <p:nvPr/>
        </p:nvSpPr>
        <p:spPr>
          <a:xfrm>
            <a:off x="0" y="0"/>
            <a:ext cx="241376" cy="6858000"/>
          </a:xfrm>
          <a:prstGeom prst="rect">
            <a:avLst/>
          </a:prstGeom>
          <a:solidFill>
            <a:srgbClr val="32448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ZoneTexte 10">
            <a:extLst>
              <a:ext uri="{FF2B5EF4-FFF2-40B4-BE49-F238E27FC236}">
                <a16:creationId xmlns:a16="http://schemas.microsoft.com/office/drawing/2014/main" id="{FFD04CCD-320A-7D90-4E48-4A7E291AC915}"/>
              </a:ext>
            </a:extLst>
          </p:cNvPr>
          <p:cNvSpPr txBox="1"/>
          <p:nvPr/>
        </p:nvSpPr>
        <p:spPr>
          <a:xfrm>
            <a:off x="1066800" y="842822"/>
            <a:ext cx="3386668" cy="461665"/>
          </a:xfrm>
          <a:prstGeom prst="rect">
            <a:avLst/>
          </a:prstGeom>
          <a:solidFill>
            <a:srgbClr val="EF3F4B"/>
          </a:solidFill>
        </p:spPr>
        <p:txBody>
          <a:bodyPr wrap="square" rtlCol="0">
            <a:spAutoFit/>
          </a:bodyPr>
          <a:lstStyle/>
          <a:p>
            <a:r>
              <a:rPr lang="fr-FR" sz="2400" b="1" dirty="0">
                <a:solidFill>
                  <a:schemeClr val="bg1"/>
                </a:solidFill>
              </a:rPr>
              <a:t>A – L’élaboration du DGD </a:t>
            </a:r>
          </a:p>
        </p:txBody>
      </p:sp>
      <p:sp>
        <p:nvSpPr>
          <p:cNvPr id="9" name="Rectangle : coins arrondis 8">
            <a:extLst>
              <a:ext uri="{FF2B5EF4-FFF2-40B4-BE49-F238E27FC236}">
                <a16:creationId xmlns:a16="http://schemas.microsoft.com/office/drawing/2014/main" id="{32382777-C25C-A790-422E-52B646B599D3}"/>
              </a:ext>
            </a:extLst>
          </p:cNvPr>
          <p:cNvSpPr/>
          <p:nvPr/>
        </p:nvSpPr>
        <p:spPr>
          <a:xfrm>
            <a:off x="1270000" y="2213999"/>
            <a:ext cx="1058333" cy="626533"/>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fr-FR" sz="1400" dirty="0"/>
              <a:t>Décompte général et définitif </a:t>
            </a:r>
          </a:p>
        </p:txBody>
      </p:sp>
      <p:sp>
        <p:nvSpPr>
          <p:cNvPr id="12" name="ZoneTexte 11">
            <a:extLst>
              <a:ext uri="{FF2B5EF4-FFF2-40B4-BE49-F238E27FC236}">
                <a16:creationId xmlns:a16="http://schemas.microsoft.com/office/drawing/2014/main" id="{5C42D1FD-07BE-486F-72BB-A59ED71EECCE}"/>
              </a:ext>
            </a:extLst>
          </p:cNvPr>
          <p:cNvSpPr txBox="1"/>
          <p:nvPr/>
        </p:nvSpPr>
        <p:spPr>
          <a:xfrm>
            <a:off x="1455989" y="3120997"/>
            <a:ext cx="694293" cy="276999"/>
          </a:xfrm>
          <a:prstGeom prst="rect">
            <a:avLst/>
          </a:prstGeom>
          <a:solidFill>
            <a:srgbClr val="EF3F4B"/>
          </a:solidFill>
        </p:spPr>
        <p:txBody>
          <a:bodyPr wrap="none" rtlCol="0">
            <a:spAutoFit/>
          </a:bodyPr>
          <a:lstStyle/>
          <a:p>
            <a:r>
              <a:rPr lang="fr-FR" sz="1200" b="1" dirty="0">
                <a:solidFill>
                  <a:schemeClr val="bg1"/>
                </a:solidFill>
              </a:rPr>
              <a:t>titulaire</a:t>
            </a:r>
          </a:p>
        </p:txBody>
      </p:sp>
      <p:sp>
        <p:nvSpPr>
          <p:cNvPr id="15" name="ZoneTexte 14">
            <a:extLst>
              <a:ext uri="{FF2B5EF4-FFF2-40B4-BE49-F238E27FC236}">
                <a16:creationId xmlns:a16="http://schemas.microsoft.com/office/drawing/2014/main" id="{1D52883B-10C0-141D-B7B0-633442EF3917}"/>
              </a:ext>
            </a:extLst>
          </p:cNvPr>
          <p:cNvSpPr txBox="1"/>
          <p:nvPr/>
        </p:nvSpPr>
        <p:spPr>
          <a:xfrm>
            <a:off x="340319" y="2353789"/>
            <a:ext cx="726481" cy="338554"/>
          </a:xfrm>
          <a:prstGeom prst="rect">
            <a:avLst/>
          </a:prstGeom>
          <a:noFill/>
        </p:spPr>
        <p:txBody>
          <a:bodyPr wrap="none" rtlCol="0">
            <a:spAutoFit/>
          </a:bodyPr>
          <a:lstStyle/>
          <a:p>
            <a:r>
              <a:rPr lang="fr-FR" sz="1600" dirty="0"/>
              <a:t>Quoi ?</a:t>
            </a:r>
          </a:p>
        </p:txBody>
      </p:sp>
      <p:sp>
        <p:nvSpPr>
          <p:cNvPr id="16" name="ZoneTexte 15">
            <a:extLst>
              <a:ext uri="{FF2B5EF4-FFF2-40B4-BE49-F238E27FC236}">
                <a16:creationId xmlns:a16="http://schemas.microsoft.com/office/drawing/2014/main" id="{24552B51-53D8-87F6-5052-903E26121078}"/>
              </a:ext>
            </a:extLst>
          </p:cNvPr>
          <p:cNvSpPr txBox="1"/>
          <p:nvPr/>
        </p:nvSpPr>
        <p:spPr>
          <a:xfrm>
            <a:off x="436359" y="3094282"/>
            <a:ext cx="617477" cy="338554"/>
          </a:xfrm>
          <a:prstGeom prst="rect">
            <a:avLst/>
          </a:prstGeom>
          <a:noFill/>
        </p:spPr>
        <p:txBody>
          <a:bodyPr wrap="none" rtlCol="0">
            <a:spAutoFit/>
          </a:bodyPr>
          <a:lstStyle/>
          <a:p>
            <a:r>
              <a:rPr lang="fr-FR" sz="1600" dirty="0"/>
              <a:t>Qui ?</a:t>
            </a:r>
          </a:p>
        </p:txBody>
      </p:sp>
      <p:sp>
        <p:nvSpPr>
          <p:cNvPr id="17" name="ZoneTexte 16">
            <a:extLst>
              <a:ext uri="{FF2B5EF4-FFF2-40B4-BE49-F238E27FC236}">
                <a16:creationId xmlns:a16="http://schemas.microsoft.com/office/drawing/2014/main" id="{F938A01C-DC40-E374-0D7E-5B65F39FCC96}"/>
              </a:ext>
            </a:extLst>
          </p:cNvPr>
          <p:cNvSpPr txBox="1"/>
          <p:nvPr/>
        </p:nvSpPr>
        <p:spPr>
          <a:xfrm>
            <a:off x="183225" y="3683114"/>
            <a:ext cx="883575" cy="338554"/>
          </a:xfrm>
          <a:prstGeom prst="rect">
            <a:avLst/>
          </a:prstGeom>
          <a:noFill/>
        </p:spPr>
        <p:txBody>
          <a:bodyPr wrap="none" rtlCol="0">
            <a:spAutoFit/>
          </a:bodyPr>
          <a:lstStyle/>
          <a:p>
            <a:r>
              <a:rPr lang="fr-FR" sz="1600" dirty="0"/>
              <a:t>Quand ?</a:t>
            </a:r>
          </a:p>
        </p:txBody>
      </p:sp>
      <p:sp>
        <p:nvSpPr>
          <p:cNvPr id="2" name="Rectangle 1">
            <a:extLst>
              <a:ext uri="{FF2B5EF4-FFF2-40B4-BE49-F238E27FC236}">
                <a16:creationId xmlns:a16="http://schemas.microsoft.com/office/drawing/2014/main" id="{2AACF647-DAE8-0574-6D42-3D3C6903CB03}"/>
              </a:ext>
            </a:extLst>
          </p:cNvPr>
          <p:cNvSpPr/>
          <p:nvPr/>
        </p:nvSpPr>
        <p:spPr>
          <a:xfrm>
            <a:off x="3276260" y="1579033"/>
            <a:ext cx="80697" cy="3699933"/>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ZoneTexte 3">
            <a:extLst>
              <a:ext uri="{FF2B5EF4-FFF2-40B4-BE49-F238E27FC236}">
                <a16:creationId xmlns:a16="http://schemas.microsoft.com/office/drawing/2014/main" id="{48C6D7E5-8FDA-3470-C5C4-E026483E7C76}"/>
              </a:ext>
            </a:extLst>
          </p:cNvPr>
          <p:cNvSpPr txBox="1"/>
          <p:nvPr/>
        </p:nvSpPr>
        <p:spPr>
          <a:xfrm>
            <a:off x="3879810" y="2655866"/>
            <a:ext cx="8312190" cy="1200329"/>
          </a:xfrm>
          <a:prstGeom prst="rect">
            <a:avLst/>
          </a:prstGeom>
          <a:noFill/>
        </p:spPr>
        <p:txBody>
          <a:bodyPr wrap="square" rtlCol="0">
            <a:spAutoFit/>
          </a:bodyPr>
          <a:lstStyle/>
          <a:p>
            <a:r>
              <a:rPr lang="fr-FR" dirty="0"/>
              <a:t>En cas de refus : il refuse de le signer ou il le signe avec réserves qu’il notifie à l’acheteur dans un mémoire en réclamation avec copie au maître d’œuvre.</a:t>
            </a:r>
          </a:p>
          <a:p>
            <a:endParaRPr lang="fr-FR" dirty="0"/>
          </a:p>
          <a:p>
            <a:r>
              <a:rPr lang="fr-FR" dirty="0"/>
              <a:t>L’acheteur dispose de 30 jours pour se prononcer après avis du maître d’œuvre.</a:t>
            </a:r>
          </a:p>
        </p:txBody>
      </p:sp>
      <p:sp>
        <p:nvSpPr>
          <p:cNvPr id="19" name="ZoneTexte 18">
            <a:extLst>
              <a:ext uri="{FF2B5EF4-FFF2-40B4-BE49-F238E27FC236}">
                <a16:creationId xmlns:a16="http://schemas.microsoft.com/office/drawing/2014/main" id="{4EDBECEF-D3C2-4432-2A36-1C025725EAEB}"/>
              </a:ext>
            </a:extLst>
          </p:cNvPr>
          <p:cNvSpPr txBox="1"/>
          <p:nvPr/>
        </p:nvSpPr>
        <p:spPr>
          <a:xfrm>
            <a:off x="5181689" y="3947123"/>
            <a:ext cx="2214526" cy="707886"/>
          </a:xfrm>
          <a:prstGeom prst="rect">
            <a:avLst/>
          </a:prstGeom>
          <a:noFill/>
        </p:spPr>
        <p:txBody>
          <a:bodyPr wrap="square" rtlCol="0">
            <a:spAutoFit/>
          </a:bodyPr>
          <a:lstStyle/>
          <a:p>
            <a:pPr algn="ctr"/>
            <a:r>
              <a:rPr lang="fr-FR" sz="2000" b="1" dirty="0"/>
              <a:t>En cas de carence :</a:t>
            </a:r>
          </a:p>
          <a:p>
            <a:pPr algn="ctr"/>
            <a:r>
              <a:rPr lang="fr-FR" sz="2000" b="1" dirty="0">
                <a:solidFill>
                  <a:srgbClr val="FF0000"/>
                </a:solidFill>
              </a:rPr>
              <a:t>Rejet implicite</a:t>
            </a:r>
          </a:p>
        </p:txBody>
      </p:sp>
      <p:pic>
        <p:nvPicPr>
          <p:cNvPr id="20" name="Image 19">
            <a:extLst>
              <a:ext uri="{FF2B5EF4-FFF2-40B4-BE49-F238E27FC236}">
                <a16:creationId xmlns:a16="http://schemas.microsoft.com/office/drawing/2014/main" id="{55F5AE41-AE2F-2B71-EF59-148762063D96}"/>
              </a:ext>
            </a:extLst>
          </p:cNvPr>
          <p:cNvPicPr>
            <a:picLocks noChangeAspect="1"/>
          </p:cNvPicPr>
          <p:nvPr/>
        </p:nvPicPr>
        <p:blipFill>
          <a:blip r:embed="rId4">
            <a:duotone>
              <a:prstClr val="black"/>
              <a:srgbClr val="FF0000">
                <a:tint val="45000"/>
                <a:satMod val="400000"/>
              </a:srgbClr>
            </a:duotone>
            <a:extLst>
              <a:ext uri="{28A0092B-C50C-407E-A947-70E740481C1C}">
                <a14:useLocalDpi xmlns:a14="http://schemas.microsoft.com/office/drawing/2010/main" val="0"/>
              </a:ext>
            </a:extLst>
          </a:blip>
          <a:stretch>
            <a:fillRect/>
          </a:stretch>
        </p:blipFill>
        <p:spPr>
          <a:xfrm>
            <a:off x="4287611" y="3761063"/>
            <a:ext cx="1080005" cy="1080005"/>
          </a:xfrm>
          <a:prstGeom prst="rect">
            <a:avLst/>
          </a:prstGeom>
          <a:noFill/>
        </p:spPr>
      </p:pic>
      <p:sp>
        <p:nvSpPr>
          <p:cNvPr id="5" name="ZoneTexte 4">
            <a:extLst>
              <a:ext uri="{FF2B5EF4-FFF2-40B4-BE49-F238E27FC236}">
                <a16:creationId xmlns:a16="http://schemas.microsoft.com/office/drawing/2014/main" id="{A7C83154-8770-4774-5D38-7D53E7335CDA}"/>
              </a:ext>
            </a:extLst>
          </p:cNvPr>
          <p:cNvSpPr txBox="1"/>
          <p:nvPr/>
        </p:nvSpPr>
        <p:spPr>
          <a:xfrm>
            <a:off x="1302978" y="1365494"/>
            <a:ext cx="1039067" cy="369332"/>
          </a:xfrm>
          <a:prstGeom prst="rect">
            <a:avLst/>
          </a:prstGeom>
          <a:noFill/>
        </p:spPr>
        <p:txBody>
          <a:bodyPr wrap="none" rtlCol="0">
            <a:spAutoFit/>
          </a:bodyPr>
          <a:lstStyle/>
          <a:p>
            <a:r>
              <a:rPr lang="fr-FR" b="1" u="sng" dirty="0">
                <a:solidFill>
                  <a:srgbClr val="324485"/>
                </a:solidFill>
              </a:rPr>
              <a:t>Phase 3 :</a:t>
            </a:r>
          </a:p>
        </p:txBody>
      </p:sp>
      <p:sp>
        <p:nvSpPr>
          <p:cNvPr id="6" name="Rectangle : coins arrondis 5">
            <a:extLst>
              <a:ext uri="{FF2B5EF4-FFF2-40B4-BE49-F238E27FC236}">
                <a16:creationId xmlns:a16="http://schemas.microsoft.com/office/drawing/2014/main" id="{54225B03-74E4-A2A3-F16F-54ED948FD896}"/>
              </a:ext>
            </a:extLst>
          </p:cNvPr>
          <p:cNvSpPr/>
          <p:nvPr/>
        </p:nvSpPr>
        <p:spPr>
          <a:xfrm>
            <a:off x="1053835" y="3682659"/>
            <a:ext cx="1699571" cy="1380949"/>
          </a:xfrm>
          <a:prstGeom prst="roundRect">
            <a:avLst/>
          </a:prstGeom>
          <a:solidFill>
            <a:schemeClr val="accent6">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fr-FR" dirty="0">
                <a:solidFill>
                  <a:schemeClr val="tx1"/>
                </a:solidFill>
              </a:rPr>
              <a:t>30 jours à compter de la réception du décompte général</a:t>
            </a:r>
          </a:p>
        </p:txBody>
      </p:sp>
      <p:sp>
        <p:nvSpPr>
          <p:cNvPr id="8" name="ZoneTexte 7">
            <a:extLst>
              <a:ext uri="{FF2B5EF4-FFF2-40B4-BE49-F238E27FC236}">
                <a16:creationId xmlns:a16="http://schemas.microsoft.com/office/drawing/2014/main" id="{4FF5FFF6-99C0-4636-0DA8-5FC17A282EE3}"/>
              </a:ext>
            </a:extLst>
          </p:cNvPr>
          <p:cNvSpPr txBox="1"/>
          <p:nvPr/>
        </p:nvSpPr>
        <p:spPr>
          <a:xfrm>
            <a:off x="3879810" y="1984457"/>
            <a:ext cx="8312190" cy="646331"/>
          </a:xfrm>
          <a:prstGeom prst="rect">
            <a:avLst/>
          </a:prstGeom>
          <a:noFill/>
        </p:spPr>
        <p:txBody>
          <a:bodyPr wrap="square" rtlCol="0">
            <a:spAutoFit/>
          </a:bodyPr>
          <a:lstStyle/>
          <a:p>
            <a:r>
              <a:rPr lang="fr-FR" dirty="0"/>
              <a:t>En cas d’acceptation : le décompte devient DGD le titulaire a droit au paiement du solde du marché dans le délai de 30 jours.</a:t>
            </a:r>
          </a:p>
        </p:txBody>
      </p:sp>
    </p:spTree>
    <p:extLst>
      <p:ext uri="{BB962C8B-B14F-4D97-AF65-F5344CB8AC3E}">
        <p14:creationId xmlns:p14="http://schemas.microsoft.com/office/powerpoint/2010/main" val="364719568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Image 6">
            <a:extLst>
              <a:ext uri="{FF2B5EF4-FFF2-40B4-BE49-F238E27FC236}">
                <a16:creationId xmlns:a16="http://schemas.microsoft.com/office/drawing/2014/main" id="{7CFBA06C-72BD-DCAB-1016-399CD76F590C}"/>
              </a:ext>
            </a:extLst>
          </p:cNvPr>
          <p:cNvPicPr>
            <a:picLocks noChangeAspect="1"/>
          </p:cNvPicPr>
          <p:nvPr/>
        </p:nvPicPr>
        <p:blipFill rotWithShape="1">
          <a:blip r:embed="rId3">
            <a:extLst>
              <a:ext uri="{28A0092B-C50C-407E-A947-70E740481C1C}">
                <a14:useLocalDpi xmlns:a14="http://schemas.microsoft.com/office/drawing/2010/main" val="0"/>
              </a:ext>
            </a:extLst>
          </a:blip>
          <a:srcRect b="33046"/>
          <a:stretch/>
        </p:blipFill>
        <p:spPr>
          <a:xfrm>
            <a:off x="355676" y="5621073"/>
            <a:ext cx="1828648" cy="1236927"/>
          </a:xfrm>
          <a:prstGeom prst="rect">
            <a:avLst/>
          </a:prstGeom>
          <a:ln>
            <a:noFill/>
          </a:ln>
          <a:effectLst>
            <a:outerShdw blurRad="63500" algn="ctr" rotWithShape="0">
              <a:prstClr val="black">
                <a:alpha val="50000"/>
              </a:prstClr>
            </a:outerShdw>
          </a:effectLst>
        </p:spPr>
      </p:pic>
      <p:sp>
        <p:nvSpPr>
          <p:cNvPr id="10" name="Rectangle 9">
            <a:extLst>
              <a:ext uri="{FF2B5EF4-FFF2-40B4-BE49-F238E27FC236}">
                <a16:creationId xmlns:a16="http://schemas.microsoft.com/office/drawing/2014/main" id="{58AC74DC-309A-29C3-8DD2-5E843FB65B97}"/>
              </a:ext>
            </a:extLst>
          </p:cNvPr>
          <p:cNvSpPr/>
          <p:nvPr/>
        </p:nvSpPr>
        <p:spPr>
          <a:xfrm>
            <a:off x="0" y="0"/>
            <a:ext cx="241376" cy="6858000"/>
          </a:xfrm>
          <a:prstGeom prst="rect">
            <a:avLst/>
          </a:prstGeom>
          <a:solidFill>
            <a:srgbClr val="32448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ZoneTexte 10">
            <a:extLst>
              <a:ext uri="{FF2B5EF4-FFF2-40B4-BE49-F238E27FC236}">
                <a16:creationId xmlns:a16="http://schemas.microsoft.com/office/drawing/2014/main" id="{FFD04CCD-320A-7D90-4E48-4A7E291AC915}"/>
              </a:ext>
            </a:extLst>
          </p:cNvPr>
          <p:cNvSpPr txBox="1"/>
          <p:nvPr/>
        </p:nvSpPr>
        <p:spPr>
          <a:xfrm>
            <a:off x="1066799" y="842822"/>
            <a:ext cx="4588934" cy="461665"/>
          </a:xfrm>
          <a:prstGeom prst="rect">
            <a:avLst/>
          </a:prstGeom>
          <a:solidFill>
            <a:srgbClr val="EF3F4B"/>
          </a:solidFill>
        </p:spPr>
        <p:txBody>
          <a:bodyPr wrap="square" rtlCol="0">
            <a:spAutoFit/>
          </a:bodyPr>
          <a:lstStyle/>
          <a:p>
            <a:r>
              <a:rPr lang="fr-FR" sz="2400" b="1" dirty="0">
                <a:solidFill>
                  <a:schemeClr val="bg1"/>
                </a:solidFill>
              </a:rPr>
              <a:t>B – Quelles précautions prendre ?</a:t>
            </a:r>
          </a:p>
        </p:txBody>
      </p:sp>
      <p:sp>
        <p:nvSpPr>
          <p:cNvPr id="17" name="ZoneTexte 16">
            <a:extLst>
              <a:ext uri="{FF2B5EF4-FFF2-40B4-BE49-F238E27FC236}">
                <a16:creationId xmlns:a16="http://schemas.microsoft.com/office/drawing/2014/main" id="{C9583259-6DDB-85F2-5DDD-82684176C22B}"/>
              </a:ext>
            </a:extLst>
          </p:cNvPr>
          <p:cNvSpPr txBox="1"/>
          <p:nvPr/>
        </p:nvSpPr>
        <p:spPr>
          <a:xfrm>
            <a:off x="1075265" y="1583267"/>
            <a:ext cx="10856562" cy="923330"/>
          </a:xfrm>
          <a:prstGeom prst="rect">
            <a:avLst/>
          </a:prstGeom>
          <a:noFill/>
        </p:spPr>
        <p:txBody>
          <a:bodyPr wrap="none" rtlCol="0">
            <a:spAutoFit/>
          </a:bodyPr>
          <a:lstStyle/>
          <a:p>
            <a:r>
              <a:rPr lang="fr-FR" b="1" dirty="0"/>
              <a:t>L’exhaustivité des documents :</a:t>
            </a:r>
          </a:p>
          <a:p>
            <a:r>
              <a:rPr lang="fr-FR" dirty="0"/>
              <a:t> </a:t>
            </a:r>
          </a:p>
          <a:p>
            <a:r>
              <a:rPr lang="fr-FR" dirty="0"/>
              <a:t>Pas de rectification possible, le document définitif est intangible et insusceptible de recours sauf erreur ou fraude.</a:t>
            </a:r>
          </a:p>
        </p:txBody>
      </p:sp>
    </p:spTree>
    <p:extLst>
      <p:ext uri="{BB962C8B-B14F-4D97-AF65-F5344CB8AC3E}">
        <p14:creationId xmlns:p14="http://schemas.microsoft.com/office/powerpoint/2010/main" val="6411973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Image 6">
            <a:extLst>
              <a:ext uri="{FF2B5EF4-FFF2-40B4-BE49-F238E27FC236}">
                <a16:creationId xmlns:a16="http://schemas.microsoft.com/office/drawing/2014/main" id="{7CFBA06C-72BD-DCAB-1016-399CD76F590C}"/>
              </a:ext>
            </a:extLst>
          </p:cNvPr>
          <p:cNvPicPr>
            <a:picLocks noChangeAspect="1"/>
          </p:cNvPicPr>
          <p:nvPr/>
        </p:nvPicPr>
        <p:blipFill rotWithShape="1">
          <a:blip r:embed="rId3">
            <a:extLst>
              <a:ext uri="{28A0092B-C50C-407E-A947-70E740481C1C}">
                <a14:useLocalDpi xmlns:a14="http://schemas.microsoft.com/office/drawing/2010/main" val="0"/>
              </a:ext>
            </a:extLst>
          </a:blip>
          <a:srcRect b="33046"/>
          <a:stretch/>
        </p:blipFill>
        <p:spPr>
          <a:xfrm>
            <a:off x="355676" y="5621073"/>
            <a:ext cx="1828648" cy="1236927"/>
          </a:xfrm>
          <a:prstGeom prst="rect">
            <a:avLst/>
          </a:prstGeom>
          <a:ln>
            <a:noFill/>
          </a:ln>
          <a:effectLst>
            <a:outerShdw blurRad="63500" algn="ctr" rotWithShape="0">
              <a:prstClr val="black">
                <a:alpha val="50000"/>
              </a:prstClr>
            </a:outerShdw>
          </a:effectLst>
        </p:spPr>
      </p:pic>
      <p:sp>
        <p:nvSpPr>
          <p:cNvPr id="10" name="Rectangle 9">
            <a:extLst>
              <a:ext uri="{FF2B5EF4-FFF2-40B4-BE49-F238E27FC236}">
                <a16:creationId xmlns:a16="http://schemas.microsoft.com/office/drawing/2014/main" id="{58AC74DC-309A-29C3-8DD2-5E843FB65B97}"/>
              </a:ext>
            </a:extLst>
          </p:cNvPr>
          <p:cNvSpPr/>
          <p:nvPr/>
        </p:nvSpPr>
        <p:spPr>
          <a:xfrm>
            <a:off x="0" y="0"/>
            <a:ext cx="241376" cy="6858000"/>
          </a:xfrm>
          <a:prstGeom prst="rect">
            <a:avLst/>
          </a:prstGeom>
          <a:solidFill>
            <a:srgbClr val="32448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ZoneTexte 10">
            <a:extLst>
              <a:ext uri="{FF2B5EF4-FFF2-40B4-BE49-F238E27FC236}">
                <a16:creationId xmlns:a16="http://schemas.microsoft.com/office/drawing/2014/main" id="{FFD04CCD-320A-7D90-4E48-4A7E291AC915}"/>
              </a:ext>
            </a:extLst>
          </p:cNvPr>
          <p:cNvSpPr txBox="1"/>
          <p:nvPr/>
        </p:nvSpPr>
        <p:spPr>
          <a:xfrm>
            <a:off x="1066799" y="842822"/>
            <a:ext cx="4588934" cy="461665"/>
          </a:xfrm>
          <a:prstGeom prst="rect">
            <a:avLst/>
          </a:prstGeom>
          <a:solidFill>
            <a:srgbClr val="EF3F4B"/>
          </a:solidFill>
        </p:spPr>
        <p:txBody>
          <a:bodyPr wrap="square" rtlCol="0">
            <a:spAutoFit/>
          </a:bodyPr>
          <a:lstStyle/>
          <a:p>
            <a:r>
              <a:rPr lang="fr-FR" sz="2400" b="1" dirty="0">
                <a:solidFill>
                  <a:schemeClr val="bg1"/>
                </a:solidFill>
              </a:rPr>
              <a:t>B – Quelles précautions prendre ?</a:t>
            </a:r>
          </a:p>
        </p:txBody>
      </p:sp>
      <p:sp>
        <p:nvSpPr>
          <p:cNvPr id="17" name="ZoneTexte 16">
            <a:extLst>
              <a:ext uri="{FF2B5EF4-FFF2-40B4-BE49-F238E27FC236}">
                <a16:creationId xmlns:a16="http://schemas.microsoft.com/office/drawing/2014/main" id="{C9583259-6DDB-85F2-5DDD-82684176C22B}"/>
              </a:ext>
            </a:extLst>
          </p:cNvPr>
          <p:cNvSpPr txBox="1"/>
          <p:nvPr/>
        </p:nvSpPr>
        <p:spPr>
          <a:xfrm>
            <a:off x="1075265" y="1583267"/>
            <a:ext cx="10856562" cy="923330"/>
          </a:xfrm>
          <a:prstGeom prst="rect">
            <a:avLst/>
          </a:prstGeom>
          <a:noFill/>
        </p:spPr>
        <p:txBody>
          <a:bodyPr wrap="none" rtlCol="0">
            <a:spAutoFit/>
          </a:bodyPr>
          <a:lstStyle/>
          <a:p>
            <a:r>
              <a:rPr lang="fr-FR" b="1" dirty="0"/>
              <a:t>L’exhaustivité des documents :</a:t>
            </a:r>
          </a:p>
          <a:p>
            <a:r>
              <a:rPr lang="fr-FR" dirty="0"/>
              <a:t> </a:t>
            </a:r>
          </a:p>
          <a:p>
            <a:r>
              <a:rPr lang="fr-FR" dirty="0"/>
              <a:t>Pas de rectification possible, le document définitif est intangible et insusceptible de recours sauf erreur ou fraude.</a:t>
            </a:r>
          </a:p>
        </p:txBody>
      </p:sp>
      <p:sp>
        <p:nvSpPr>
          <p:cNvPr id="2" name="Rectangle : coins arrondis 1">
            <a:extLst>
              <a:ext uri="{FF2B5EF4-FFF2-40B4-BE49-F238E27FC236}">
                <a16:creationId xmlns:a16="http://schemas.microsoft.com/office/drawing/2014/main" id="{163E54E8-9DA5-1E3C-0356-9FB4951D3513}"/>
              </a:ext>
            </a:extLst>
          </p:cNvPr>
          <p:cNvSpPr/>
          <p:nvPr/>
        </p:nvSpPr>
        <p:spPr>
          <a:xfrm>
            <a:off x="1620864" y="3220358"/>
            <a:ext cx="2192866" cy="1236927"/>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fr-FR" sz="1400" dirty="0"/>
              <a:t>si elles ont fait l’objet d’un chiffrage le décompte devient définitif sauf réclamation du titulaire</a:t>
            </a:r>
          </a:p>
        </p:txBody>
      </p:sp>
      <p:sp>
        <p:nvSpPr>
          <p:cNvPr id="4" name="Rectangle : coins arrondis 3">
            <a:extLst>
              <a:ext uri="{FF2B5EF4-FFF2-40B4-BE49-F238E27FC236}">
                <a16:creationId xmlns:a16="http://schemas.microsoft.com/office/drawing/2014/main" id="{03655D5A-3909-0311-1223-B839BFB92D21}"/>
              </a:ext>
            </a:extLst>
          </p:cNvPr>
          <p:cNvSpPr/>
          <p:nvPr/>
        </p:nvSpPr>
        <p:spPr>
          <a:xfrm>
            <a:off x="4007224" y="3220357"/>
            <a:ext cx="2192866" cy="1236928"/>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fr-FR" sz="1400" dirty="0"/>
              <a:t>si elles n’ont pas été chiffrés, le décompte devient définitif seulement pour les éléments n’ayant pas fait l’objet de réserves</a:t>
            </a:r>
          </a:p>
        </p:txBody>
      </p:sp>
      <p:sp>
        <p:nvSpPr>
          <p:cNvPr id="5" name="ZoneTexte 4">
            <a:extLst>
              <a:ext uri="{FF2B5EF4-FFF2-40B4-BE49-F238E27FC236}">
                <a16:creationId xmlns:a16="http://schemas.microsoft.com/office/drawing/2014/main" id="{C1B61240-718F-430E-3F8A-9CD8A75ED42F}"/>
              </a:ext>
            </a:extLst>
          </p:cNvPr>
          <p:cNvSpPr txBox="1"/>
          <p:nvPr/>
        </p:nvSpPr>
        <p:spPr>
          <a:xfrm>
            <a:off x="1270000" y="2527688"/>
            <a:ext cx="1198661" cy="338554"/>
          </a:xfrm>
          <a:prstGeom prst="rect">
            <a:avLst/>
          </a:prstGeom>
          <a:noFill/>
        </p:spPr>
        <p:txBody>
          <a:bodyPr wrap="none" rtlCol="0">
            <a:spAutoFit/>
          </a:bodyPr>
          <a:lstStyle/>
          <a:p>
            <a:r>
              <a:rPr lang="fr-FR" sz="1600" b="1" u="sng" dirty="0"/>
              <a:t>Exceptions :</a:t>
            </a:r>
          </a:p>
        </p:txBody>
      </p:sp>
      <p:sp>
        <p:nvSpPr>
          <p:cNvPr id="3" name="ZoneTexte 2">
            <a:extLst>
              <a:ext uri="{FF2B5EF4-FFF2-40B4-BE49-F238E27FC236}">
                <a16:creationId xmlns:a16="http://schemas.microsoft.com/office/drawing/2014/main" id="{FB7BB4DE-1D7A-FAAF-0AB5-8A647F478E4D}"/>
              </a:ext>
            </a:extLst>
          </p:cNvPr>
          <p:cNvSpPr txBox="1"/>
          <p:nvPr/>
        </p:nvSpPr>
        <p:spPr>
          <a:xfrm>
            <a:off x="1620864" y="2887333"/>
            <a:ext cx="5279843" cy="307777"/>
          </a:xfrm>
          <a:prstGeom prst="rect">
            <a:avLst/>
          </a:prstGeom>
          <a:noFill/>
        </p:spPr>
        <p:txBody>
          <a:bodyPr wrap="none" rtlCol="0">
            <a:spAutoFit/>
          </a:bodyPr>
          <a:lstStyle/>
          <a:p>
            <a:r>
              <a:rPr lang="fr-FR" sz="1400" dirty="0"/>
              <a:t>En cas de réserves au moment du projet de décompte final (phase 2) :</a:t>
            </a:r>
          </a:p>
        </p:txBody>
      </p:sp>
    </p:spTree>
    <p:extLst>
      <p:ext uri="{BB962C8B-B14F-4D97-AF65-F5344CB8AC3E}">
        <p14:creationId xmlns:p14="http://schemas.microsoft.com/office/powerpoint/2010/main" val="402965707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Image 6">
            <a:extLst>
              <a:ext uri="{FF2B5EF4-FFF2-40B4-BE49-F238E27FC236}">
                <a16:creationId xmlns:a16="http://schemas.microsoft.com/office/drawing/2014/main" id="{7CFBA06C-72BD-DCAB-1016-399CD76F590C}"/>
              </a:ext>
            </a:extLst>
          </p:cNvPr>
          <p:cNvPicPr>
            <a:picLocks noChangeAspect="1"/>
          </p:cNvPicPr>
          <p:nvPr/>
        </p:nvPicPr>
        <p:blipFill rotWithShape="1">
          <a:blip r:embed="rId3">
            <a:extLst>
              <a:ext uri="{28A0092B-C50C-407E-A947-70E740481C1C}">
                <a14:useLocalDpi xmlns:a14="http://schemas.microsoft.com/office/drawing/2010/main" val="0"/>
              </a:ext>
            </a:extLst>
          </a:blip>
          <a:srcRect b="33046"/>
          <a:stretch/>
        </p:blipFill>
        <p:spPr>
          <a:xfrm>
            <a:off x="355676" y="5621073"/>
            <a:ext cx="1828648" cy="1236927"/>
          </a:xfrm>
          <a:prstGeom prst="rect">
            <a:avLst/>
          </a:prstGeom>
          <a:ln>
            <a:noFill/>
          </a:ln>
          <a:effectLst>
            <a:outerShdw blurRad="63500" algn="ctr" rotWithShape="0">
              <a:prstClr val="black">
                <a:alpha val="50000"/>
              </a:prstClr>
            </a:outerShdw>
          </a:effectLst>
        </p:spPr>
      </p:pic>
      <p:sp>
        <p:nvSpPr>
          <p:cNvPr id="10" name="Rectangle 9">
            <a:extLst>
              <a:ext uri="{FF2B5EF4-FFF2-40B4-BE49-F238E27FC236}">
                <a16:creationId xmlns:a16="http://schemas.microsoft.com/office/drawing/2014/main" id="{58AC74DC-309A-29C3-8DD2-5E843FB65B97}"/>
              </a:ext>
            </a:extLst>
          </p:cNvPr>
          <p:cNvSpPr/>
          <p:nvPr/>
        </p:nvSpPr>
        <p:spPr>
          <a:xfrm>
            <a:off x="0" y="0"/>
            <a:ext cx="241376" cy="6858000"/>
          </a:xfrm>
          <a:prstGeom prst="rect">
            <a:avLst/>
          </a:prstGeom>
          <a:solidFill>
            <a:srgbClr val="32448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ZoneTexte 10">
            <a:extLst>
              <a:ext uri="{FF2B5EF4-FFF2-40B4-BE49-F238E27FC236}">
                <a16:creationId xmlns:a16="http://schemas.microsoft.com/office/drawing/2014/main" id="{FFD04CCD-320A-7D90-4E48-4A7E291AC915}"/>
              </a:ext>
            </a:extLst>
          </p:cNvPr>
          <p:cNvSpPr txBox="1"/>
          <p:nvPr/>
        </p:nvSpPr>
        <p:spPr>
          <a:xfrm>
            <a:off x="1066799" y="842822"/>
            <a:ext cx="4588934" cy="461665"/>
          </a:xfrm>
          <a:prstGeom prst="rect">
            <a:avLst/>
          </a:prstGeom>
          <a:solidFill>
            <a:srgbClr val="EF3F4B"/>
          </a:solidFill>
        </p:spPr>
        <p:txBody>
          <a:bodyPr wrap="square" rtlCol="0">
            <a:spAutoFit/>
          </a:bodyPr>
          <a:lstStyle/>
          <a:p>
            <a:r>
              <a:rPr lang="fr-FR" sz="2400" b="1" dirty="0">
                <a:solidFill>
                  <a:schemeClr val="bg1"/>
                </a:solidFill>
              </a:rPr>
              <a:t>B – Quelles précautions prendre ?</a:t>
            </a:r>
          </a:p>
        </p:txBody>
      </p:sp>
      <p:sp>
        <p:nvSpPr>
          <p:cNvPr id="17" name="ZoneTexte 16">
            <a:extLst>
              <a:ext uri="{FF2B5EF4-FFF2-40B4-BE49-F238E27FC236}">
                <a16:creationId xmlns:a16="http://schemas.microsoft.com/office/drawing/2014/main" id="{C9583259-6DDB-85F2-5DDD-82684176C22B}"/>
              </a:ext>
            </a:extLst>
          </p:cNvPr>
          <p:cNvSpPr txBox="1"/>
          <p:nvPr/>
        </p:nvSpPr>
        <p:spPr>
          <a:xfrm>
            <a:off x="1075265" y="1583267"/>
            <a:ext cx="10856562" cy="923330"/>
          </a:xfrm>
          <a:prstGeom prst="rect">
            <a:avLst/>
          </a:prstGeom>
          <a:noFill/>
        </p:spPr>
        <p:txBody>
          <a:bodyPr wrap="none" rtlCol="0">
            <a:spAutoFit/>
          </a:bodyPr>
          <a:lstStyle/>
          <a:p>
            <a:r>
              <a:rPr lang="fr-FR" b="1" dirty="0"/>
              <a:t>L’exhaustivité des documents :</a:t>
            </a:r>
          </a:p>
          <a:p>
            <a:r>
              <a:rPr lang="fr-FR" dirty="0"/>
              <a:t> </a:t>
            </a:r>
          </a:p>
          <a:p>
            <a:r>
              <a:rPr lang="fr-FR" dirty="0"/>
              <a:t>Pas de rectification possible, le document définitif est intangible et insusceptible de recours sauf erreur ou fraude.</a:t>
            </a:r>
          </a:p>
        </p:txBody>
      </p:sp>
      <p:sp>
        <p:nvSpPr>
          <p:cNvPr id="2" name="Rectangle : coins arrondis 1">
            <a:extLst>
              <a:ext uri="{FF2B5EF4-FFF2-40B4-BE49-F238E27FC236}">
                <a16:creationId xmlns:a16="http://schemas.microsoft.com/office/drawing/2014/main" id="{163E54E8-9DA5-1E3C-0356-9FB4951D3513}"/>
              </a:ext>
            </a:extLst>
          </p:cNvPr>
          <p:cNvSpPr/>
          <p:nvPr/>
        </p:nvSpPr>
        <p:spPr>
          <a:xfrm>
            <a:off x="1620864" y="3220358"/>
            <a:ext cx="2192866" cy="1236927"/>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fr-FR" sz="1400" dirty="0"/>
              <a:t>si elles ont fait l’objet d’un chiffrage le décompte devient définitif sauf réclamation du titulaire</a:t>
            </a:r>
          </a:p>
        </p:txBody>
      </p:sp>
      <p:sp>
        <p:nvSpPr>
          <p:cNvPr id="4" name="Rectangle : coins arrondis 3">
            <a:extLst>
              <a:ext uri="{FF2B5EF4-FFF2-40B4-BE49-F238E27FC236}">
                <a16:creationId xmlns:a16="http://schemas.microsoft.com/office/drawing/2014/main" id="{03655D5A-3909-0311-1223-B839BFB92D21}"/>
              </a:ext>
            </a:extLst>
          </p:cNvPr>
          <p:cNvSpPr/>
          <p:nvPr/>
        </p:nvSpPr>
        <p:spPr>
          <a:xfrm>
            <a:off x="4007224" y="3215557"/>
            <a:ext cx="2192866" cy="1236928"/>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fr-FR" sz="1400" dirty="0"/>
              <a:t>si elles n’ont pas été chiffrés, le décompte devient définitif seulement pour les éléments n’ayant pas fait l’objet de réserves</a:t>
            </a:r>
          </a:p>
        </p:txBody>
      </p:sp>
      <p:sp>
        <p:nvSpPr>
          <p:cNvPr id="5" name="ZoneTexte 4">
            <a:extLst>
              <a:ext uri="{FF2B5EF4-FFF2-40B4-BE49-F238E27FC236}">
                <a16:creationId xmlns:a16="http://schemas.microsoft.com/office/drawing/2014/main" id="{C1B61240-718F-430E-3F8A-9CD8A75ED42F}"/>
              </a:ext>
            </a:extLst>
          </p:cNvPr>
          <p:cNvSpPr txBox="1"/>
          <p:nvPr/>
        </p:nvSpPr>
        <p:spPr>
          <a:xfrm>
            <a:off x="1270000" y="2527688"/>
            <a:ext cx="1198661" cy="338554"/>
          </a:xfrm>
          <a:prstGeom prst="rect">
            <a:avLst/>
          </a:prstGeom>
          <a:noFill/>
        </p:spPr>
        <p:txBody>
          <a:bodyPr wrap="none" rtlCol="0">
            <a:spAutoFit/>
          </a:bodyPr>
          <a:lstStyle/>
          <a:p>
            <a:r>
              <a:rPr lang="fr-FR" sz="1600" b="1" u="sng" dirty="0"/>
              <a:t>Exceptions :</a:t>
            </a:r>
          </a:p>
        </p:txBody>
      </p:sp>
      <p:sp>
        <p:nvSpPr>
          <p:cNvPr id="6" name="ZoneTexte 5">
            <a:extLst>
              <a:ext uri="{FF2B5EF4-FFF2-40B4-BE49-F238E27FC236}">
                <a16:creationId xmlns:a16="http://schemas.microsoft.com/office/drawing/2014/main" id="{DBA6CD28-90F3-71F0-3BE6-FC3612BEFC5A}"/>
              </a:ext>
            </a:extLst>
          </p:cNvPr>
          <p:cNvSpPr txBox="1"/>
          <p:nvPr/>
        </p:nvSpPr>
        <p:spPr>
          <a:xfrm>
            <a:off x="1620864" y="2887333"/>
            <a:ext cx="5279843" cy="307777"/>
          </a:xfrm>
          <a:prstGeom prst="rect">
            <a:avLst/>
          </a:prstGeom>
          <a:noFill/>
        </p:spPr>
        <p:txBody>
          <a:bodyPr wrap="none" rtlCol="0">
            <a:spAutoFit/>
          </a:bodyPr>
          <a:lstStyle/>
          <a:p>
            <a:r>
              <a:rPr lang="fr-FR" sz="1400" dirty="0"/>
              <a:t>En cas de réserves au moment du projet de décompte final (phase 2) :</a:t>
            </a:r>
          </a:p>
        </p:txBody>
      </p:sp>
      <p:sp>
        <p:nvSpPr>
          <p:cNvPr id="3" name="ZoneTexte 2">
            <a:extLst>
              <a:ext uri="{FF2B5EF4-FFF2-40B4-BE49-F238E27FC236}">
                <a16:creationId xmlns:a16="http://schemas.microsoft.com/office/drawing/2014/main" id="{8D1BC43D-B79E-E526-0663-9D3F18415B6B}"/>
              </a:ext>
            </a:extLst>
          </p:cNvPr>
          <p:cNvSpPr txBox="1"/>
          <p:nvPr/>
        </p:nvSpPr>
        <p:spPr>
          <a:xfrm>
            <a:off x="1620864" y="4533389"/>
            <a:ext cx="9881616" cy="307777"/>
          </a:xfrm>
          <a:prstGeom prst="rect">
            <a:avLst/>
          </a:prstGeom>
          <a:noFill/>
        </p:spPr>
        <p:txBody>
          <a:bodyPr wrap="none" rtlCol="0">
            <a:spAutoFit/>
          </a:bodyPr>
          <a:lstStyle/>
          <a:p>
            <a:r>
              <a:rPr lang="fr-FR" sz="1400" dirty="0"/>
              <a:t>En cas de carence du titulaire lors de la phase 1, le document élaboré par la maitrise d’œuvre peut être remis en cause par le titulaire.</a:t>
            </a:r>
          </a:p>
        </p:txBody>
      </p:sp>
    </p:spTree>
    <p:extLst>
      <p:ext uri="{BB962C8B-B14F-4D97-AF65-F5344CB8AC3E}">
        <p14:creationId xmlns:p14="http://schemas.microsoft.com/office/powerpoint/2010/main" val="197971879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Image 6">
            <a:extLst>
              <a:ext uri="{FF2B5EF4-FFF2-40B4-BE49-F238E27FC236}">
                <a16:creationId xmlns:a16="http://schemas.microsoft.com/office/drawing/2014/main" id="{7CFBA06C-72BD-DCAB-1016-399CD76F590C}"/>
              </a:ext>
            </a:extLst>
          </p:cNvPr>
          <p:cNvPicPr>
            <a:picLocks noChangeAspect="1"/>
          </p:cNvPicPr>
          <p:nvPr/>
        </p:nvPicPr>
        <p:blipFill rotWithShape="1">
          <a:blip r:embed="rId3">
            <a:extLst>
              <a:ext uri="{28A0092B-C50C-407E-A947-70E740481C1C}">
                <a14:useLocalDpi xmlns:a14="http://schemas.microsoft.com/office/drawing/2010/main" val="0"/>
              </a:ext>
            </a:extLst>
          </a:blip>
          <a:srcRect b="33046"/>
          <a:stretch/>
        </p:blipFill>
        <p:spPr>
          <a:xfrm>
            <a:off x="355676" y="5621073"/>
            <a:ext cx="1828648" cy="1236927"/>
          </a:xfrm>
          <a:prstGeom prst="rect">
            <a:avLst/>
          </a:prstGeom>
          <a:ln>
            <a:noFill/>
          </a:ln>
          <a:effectLst>
            <a:outerShdw blurRad="63500" algn="ctr" rotWithShape="0">
              <a:prstClr val="black">
                <a:alpha val="50000"/>
              </a:prstClr>
            </a:outerShdw>
          </a:effectLst>
        </p:spPr>
      </p:pic>
      <p:sp>
        <p:nvSpPr>
          <p:cNvPr id="10" name="Rectangle 9">
            <a:extLst>
              <a:ext uri="{FF2B5EF4-FFF2-40B4-BE49-F238E27FC236}">
                <a16:creationId xmlns:a16="http://schemas.microsoft.com/office/drawing/2014/main" id="{58AC74DC-309A-29C3-8DD2-5E843FB65B97}"/>
              </a:ext>
            </a:extLst>
          </p:cNvPr>
          <p:cNvSpPr/>
          <p:nvPr/>
        </p:nvSpPr>
        <p:spPr>
          <a:xfrm>
            <a:off x="0" y="0"/>
            <a:ext cx="241376" cy="6858000"/>
          </a:xfrm>
          <a:prstGeom prst="rect">
            <a:avLst/>
          </a:prstGeom>
          <a:solidFill>
            <a:srgbClr val="32448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ZoneTexte 10">
            <a:extLst>
              <a:ext uri="{FF2B5EF4-FFF2-40B4-BE49-F238E27FC236}">
                <a16:creationId xmlns:a16="http://schemas.microsoft.com/office/drawing/2014/main" id="{FFD04CCD-320A-7D90-4E48-4A7E291AC915}"/>
              </a:ext>
            </a:extLst>
          </p:cNvPr>
          <p:cNvSpPr txBox="1"/>
          <p:nvPr/>
        </p:nvSpPr>
        <p:spPr>
          <a:xfrm>
            <a:off x="1066799" y="842822"/>
            <a:ext cx="4588934" cy="461665"/>
          </a:xfrm>
          <a:prstGeom prst="rect">
            <a:avLst/>
          </a:prstGeom>
          <a:solidFill>
            <a:srgbClr val="EF3F4B"/>
          </a:solidFill>
        </p:spPr>
        <p:txBody>
          <a:bodyPr wrap="square" rtlCol="0">
            <a:spAutoFit/>
          </a:bodyPr>
          <a:lstStyle/>
          <a:p>
            <a:r>
              <a:rPr lang="fr-FR" sz="2400" b="1" dirty="0">
                <a:solidFill>
                  <a:schemeClr val="bg1"/>
                </a:solidFill>
              </a:rPr>
              <a:t>B – Quelles précautions prendre ?</a:t>
            </a:r>
          </a:p>
        </p:txBody>
      </p:sp>
      <p:sp>
        <p:nvSpPr>
          <p:cNvPr id="17" name="ZoneTexte 16">
            <a:extLst>
              <a:ext uri="{FF2B5EF4-FFF2-40B4-BE49-F238E27FC236}">
                <a16:creationId xmlns:a16="http://schemas.microsoft.com/office/drawing/2014/main" id="{C9583259-6DDB-85F2-5DDD-82684176C22B}"/>
              </a:ext>
            </a:extLst>
          </p:cNvPr>
          <p:cNvSpPr txBox="1"/>
          <p:nvPr/>
        </p:nvSpPr>
        <p:spPr>
          <a:xfrm>
            <a:off x="1075265" y="1583267"/>
            <a:ext cx="9284273" cy="923330"/>
          </a:xfrm>
          <a:prstGeom prst="rect">
            <a:avLst/>
          </a:prstGeom>
          <a:noFill/>
        </p:spPr>
        <p:txBody>
          <a:bodyPr wrap="none" rtlCol="0">
            <a:spAutoFit/>
          </a:bodyPr>
          <a:lstStyle/>
          <a:p>
            <a:r>
              <a:rPr lang="fr-FR" b="1" dirty="0"/>
              <a:t>La naissance d’un décompte général et définitif tacite </a:t>
            </a:r>
          </a:p>
          <a:p>
            <a:r>
              <a:rPr lang="fr-FR" dirty="0"/>
              <a:t> </a:t>
            </a:r>
          </a:p>
          <a:p>
            <a:r>
              <a:rPr lang="fr-FR" dirty="0"/>
              <a:t>DGD Tacite = intangibilité et exhaustivité du document qui cristallise le volet financier du marché.</a:t>
            </a:r>
          </a:p>
        </p:txBody>
      </p:sp>
    </p:spTree>
    <p:extLst>
      <p:ext uri="{BB962C8B-B14F-4D97-AF65-F5344CB8AC3E}">
        <p14:creationId xmlns:p14="http://schemas.microsoft.com/office/powerpoint/2010/main" val="283189404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C917507-FB86-C9F1-142B-B1719C643044}"/>
            </a:ext>
          </a:extLst>
        </p:cNvPr>
        <p:cNvGrpSpPr/>
        <p:nvPr/>
      </p:nvGrpSpPr>
      <p:grpSpPr>
        <a:xfrm>
          <a:off x="0" y="0"/>
          <a:ext cx="0" cy="0"/>
          <a:chOff x="0" y="0"/>
          <a:chExt cx="0" cy="0"/>
        </a:xfrm>
      </p:grpSpPr>
      <p:pic>
        <p:nvPicPr>
          <p:cNvPr id="7" name="Image 6">
            <a:extLst>
              <a:ext uri="{FF2B5EF4-FFF2-40B4-BE49-F238E27FC236}">
                <a16:creationId xmlns:a16="http://schemas.microsoft.com/office/drawing/2014/main" id="{F7E3E74C-E37D-162B-454F-149F4E551D99}"/>
              </a:ext>
            </a:extLst>
          </p:cNvPr>
          <p:cNvPicPr>
            <a:picLocks noChangeAspect="1"/>
          </p:cNvPicPr>
          <p:nvPr/>
        </p:nvPicPr>
        <p:blipFill rotWithShape="1">
          <a:blip r:embed="rId3">
            <a:extLst>
              <a:ext uri="{28A0092B-C50C-407E-A947-70E740481C1C}">
                <a14:useLocalDpi xmlns:a14="http://schemas.microsoft.com/office/drawing/2010/main" val="0"/>
              </a:ext>
            </a:extLst>
          </a:blip>
          <a:srcRect b="33046"/>
          <a:stretch/>
        </p:blipFill>
        <p:spPr>
          <a:xfrm>
            <a:off x="355676" y="5621073"/>
            <a:ext cx="1828648" cy="1236927"/>
          </a:xfrm>
          <a:prstGeom prst="rect">
            <a:avLst/>
          </a:prstGeom>
          <a:ln>
            <a:noFill/>
          </a:ln>
          <a:effectLst>
            <a:outerShdw blurRad="63500" algn="ctr" rotWithShape="0">
              <a:prstClr val="black">
                <a:alpha val="50000"/>
              </a:prstClr>
            </a:outerShdw>
          </a:effectLst>
        </p:spPr>
      </p:pic>
      <p:sp>
        <p:nvSpPr>
          <p:cNvPr id="10" name="Rectangle 9">
            <a:extLst>
              <a:ext uri="{FF2B5EF4-FFF2-40B4-BE49-F238E27FC236}">
                <a16:creationId xmlns:a16="http://schemas.microsoft.com/office/drawing/2014/main" id="{CCEA4414-0881-8F54-DA2D-798E359FD1A5}"/>
              </a:ext>
            </a:extLst>
          </p:cNvPr>
          <p:cNvSpPr/>
          <p:nvPr/>
        </p:nvSpPr>
        <p:spPr>
          <a:xfrm>
            <a:off x="0" y="0"/>
            <a:ext cx="241376" cy="6858000"/>
          </a:xfrm>
          <a:prstGeom prst="rect">
            <a:avLst/>
          </a:prstGeom>
          <a:solidFill>
            <a:srgbClr val="32448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ZoneTexte 10">
            <a:extLst>
              <a:ext uri="{FF2B5EF4-FFF2-40B4-BE49-F238E27FC236}">
                <a16:creationId xmlns:a16="http://schemas.microsoft.com/office/drawing/2014/main" id="{E34D1C80-74F1-6494-ADAD-E994A0B16F34}"/>
              </a:ext>
            </a:extLst>
          </p:cNvPr>
          <p:cNvSpPr txBox="1"/>
          <p:nvPr/>
        </p:nvSpPr>
        <p:spPr>
          <a:xfrm>
            <a:off x="1066799" y="842822"/>
            <a:ext cx="4588934" cy="461665"/>
          </a:xfrm>
          <a:prstGeom prst="rect">
            <a:avLst/>
          </a:prstGeom>
          <a:solidFill>
            <a:srgbClr val="EF3F4B"/>
          </a:solidFill>
        </p:spPr>
        <p:txBody>
          <a:bodyPr wrap="square" rtlCol="0">
            <a:spAutoFit/>
          </a:bodyPr>
          <a:lstStyle/>
          <a:p>
            <a:r>
              <a:rPr lang="fr-FR" sz="2400" b="1" dirty="0">
                <a:solidFill>
                  <a:schemeClr val="bg1"/>
                </a:solidFill>
              </a:rPr>
              <a:t>B – Quelles précautions prendre ?</a:t>
            </a:r>
          </a:p>
        </p:txBody>
      </p:sp>
      <p:sp>
        <p:nvSpPr>
          <p:cNvPr id="17" name="ZoneTexte 16">
            <a:extLst>
              <a:ext uri="{FF2B5EF4-FFF2-40B4-BE49-F238E27FC236}">
                <a16:creationId xmlns:a16="http://schemas.microsoft.com/office/drawing/2014/main" id="{CE37B730-3774-6312-0E74-10FA06926681}"/>
              </a:ext>
            </a:extLst>
          </p:cNvPr>
          <p:cNvSpPr txBox="1"/>
          <p:nvPr/>
        </p:nvSpPr>
        <p:spPr>
          <a:xfrm>
            <a:off x="1075265" y="1583267"/>
            <a:ext cx="9284273" cy="1477328"/>
          </a:xfrm>
          <a:prstGeom prst="rect">
            <a:avLst/>
          </a:prstGeom>
          <a:noFill/>
        </p:spPr>
        <p:txBody>
          <a:bodyPr wrap="none" rtlCol="0">
            <a:spAutoFit/>
          </a:bodyPr>
          <a:lstStyle/>
          <a:p>
            <a:r>
              <a:rPr lang="fr-FR" b="1" dirty="0"/>
              <a:t>La naissance d’un décompte général et définitif tacite </a:t>
            </a:r>
          </a:p>
          <a:p>
            <a:r>
              <a:rPr lang="fr-FR" dirty="0"/>
              <a:t> </a:t>
            </a:r>
          </a:p>
          <a:p>
            <a:r>
              <a:rPr lang="fr-FR" dirty="0"/>
              <a:t>DGD Tacite = intangibilité et exhaustivité du document qui cristallise le volet financier du marché.</a:t>
            </a:r>
          </a:p>
          <a:p>
            <a:endParaRPr lang="fr-FR" dirty="0"/>
          </a:p>
          <a:p>
            <a:r>
              <a:rPr lang="fr-FR" dirty="0"/>
              <a:t>Possible dans deux cas : </a:t>
            </a:r>
          </a:p>
        </p:txBody>
      </p:sp>
      <p:sp>
        <p:nvSpPr>
          <p:cNvPr id="2" name="Rectangle : coins arrondis 1">
            <a:extLst>
              <a:ext uri="{FF2B5EF4-FFF2-40B4-BE49-F238E27FC236}">
                <a16:creationId xmlns:a16="http://schemas.microsoft.com/office/drawing/2014/main" id="{E1BF9B36-CC44-4C48-1FF5-412092707A28}"/>
              </a:ext>
            </a:extLst>
          </p:cNvPr>
          <p:cNvSpPr/>
          <p:nvPr/>
        </p:nvSpPr>
        <p:spPr>
          <a:xfrm>
            <a:off x="1418953" y="3580305"/>
            <a:ext cx="2192866" cy="1812962"/>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fr-FR" sz="1400" dirty="0"/>
              <a:t>Si le maitre d’œuvre ne lui transmet pas le décompte général, il transmet un décompte général signé qui devient DGD sans réponse de la part du maitre d’ouvrage dans un délai de 10 jours</a:t>
            </a:r>
          </a:p>
        </p:txBody>
      </p:sp>
      <p:sp>
        <p:nvSpPr>
          <p:cNvPr id="4" name="ZoneTexte 3">
            <a:extLst>
              <a:ext uri="{FF2B5EF4-FFF2-40B4-BE49-F238E27FC236}">
                <a16:creationId xmlns:a16="http://schemas.microsoft.com/office/drawing/2014/main" id="{C785A723-FB85-C2F1-982A-0D33B00ECD4B}"/>
              </a:ext>
            </a:extLst>
          </p:cNvPr>
          <p:cNvSpPr txBox="1"/>
          <p:nvPr/>
        </p:nvSpPr>
        <p:spPr>
          <a:xfrm>
            <a:off x="1732864" y="3290500"/>
            <a:ext cx="1565044" cy="276999"/>
          </a:xfrm>
          <a:prstGeom prst="rect">
            <a:avLst/>
          </a:prstGeom>
          <a:noFill/>
        </p:spPr>
        <p:txBody>
          <a:bodyPr wrap="none" rtlCol="0">
            <a:spAutoFit/>
          </a:bodyPr>
          <a:lstStyle/>
          <a:p>
            <a:r>
              <a:rPr lang="fr-FR" sz="1200" b="1" dirty="0"/>
              <a:t>En faveur du titulaire </a:t>
            </a:r>
          </a:p>
        </p:txBody>
      </p:sp>
      <p:sp>
        <p:nvSpPr>
          <p:cNvPr id="6" name="ZoneTexte 5">
            <a:extLst>
              <a:ext uri="{FF2B5EF4-FFF2-40B4-BE49-F238E27FC236}">
                <a16:creationId xmlns:a16="http://schemas.microsoft.com/office/drawing/2014/main" id="{71568263-A22B-840F-781D-3CFF0B2AAA2E}"/>
              </a:ext>
            </a:extLst>
          </p:cNvPr>
          <p:cNvSpPr txBox="1"/>
          <p:nvPr/>
        </p:nvSpPr>
        <p:spPr>
          <a:xfrm>
            <a:off x="4151844" y="4117454"/>
            <a:ext cx="3131114" cy="369332"/>
          </a:xfrm>
          <a:prstGeom prst="rect">
            <a:avLst/>
          </a:prstGeom>
          <a:noFill/>
        </p:spPr>
        <p:txBody>
          <a:bodyPr wrap="none" rtlCol="0">
            <a:spAutoFit/>
          </a:bodyPr>
          <a:lstStyle/>
          <a:p>
            <a:r>
              <a:rPr lang="fr-FR" b="1" dirty="0"/>
              <a:t>CE 9 novembre 2023 n°469673 </a:t>
            </a:r>
          </a:p>
        </p:txBody>
      </p:sp>
      <p:sp>
        <p:nvSpPr>
          <p:cNvPr id="8" name="ZoneTexte 7">
            <a:extLst>
              <a:ext uri="{FF2B5EF4-FFF2-40B4-BE49-F238E27FC236}">
                <a16:creationId xmlns:a16="http://schemas.microsoft.com/office/drawing/2014/main" id="{FA6E94EA-D5D1-3FB4-C149-710896045756}"/>
              </a:ext>
            </a:extLst>
          </p:cNvPr>
          <p:cNvSpPr txBox="1"/>
          <p:nvPr/>
        </p:nvSpPr>
        <p:spPr>
          <a:xfrm>
            <a:off x="4542238" y="4486786"/>
            <a:ext cx="5481440" cy="646331"/>
          </a:xfrm>
          <a:prstGeom prst="rect">
            <a:avLst/>
          </a:prstGeom>
          <a:noFill/>
        </p:spPr>
        <p:txBody>
          <a:bodyPr wrap="square" rtlCol="0">
            <a:spAutoFit/>
          </a:bodyPr>
          <a:lstStyle/>
          <a:p>
            <a:r>
              <a:rPr lang="fr-FR" i="1" dirty="0"/>
              <a:t>La notification au titulaire d’un décompte général, même irrégulier, fait obstacle à l’établissement d’un DGD Tacite</a:t>
            </a:r>
          </a:p>
        </p:txBody>
      </p:sp>
    </p:spTree>
    <p:extLst>
      <p:ext uri="{BB962C8B-B14F-4D97-AF65-F5344CB8AC3E}">
        <p14:creationId xmlns:p14="http://schemas.microsoft.com/office/powerpoint/2010/main" val="144722303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A96BD20-0E69-ED87-6912-93B305BDCEE7}"/>
            </a:ext>
          </a:extLst>
        </p:cNvPr>
        <p:cNvGrpSpPr/>
        <p:nvPr/>
      </p:nvGrpSpPr>
      <p:grpSpPr>
        <a:xfrm>
          <a:off x="0" y="0"/>
          <a:ext cx="0" cy="0"/>
          <a:chOff x="0" y="0"/>
          <a:chExt cx="0" cy="0"/>
        </a:xfrm>
      </p:grpSpPr>
      <p:pic>
        <p:nvPicPr>
          <p:cNvPr id="7" name="Image 6">
            <a:extLst>
              <a:ext uri="{FF2B5EF4-FFF2-40B4-BE49-F238E27FC236}">
                <a16:creationId xmlns:a16="http://schemas.microsoft.com/office/drawing/2014/main" id="{90716166-ACCB-B1CC-40B5-6EB4AA98C3AF}"/>
              </a:ext>
            </a:extLst>
          </p:cNvPr>
          <p:cNvPicPr>
            <a:picLocks noChangeAspect="1"/>
          </p:cNvPicPr>
          <p:nvPr/>
        </p:nvPicPr>
        <p:blipFill rotWithShape="1">
          <a:blip r:embed="rId3">
            <a:extLst>
              <a:ext uri="{28A0092B-C50C-407E-A947-70E740481C1C}">
                <a14:useLocalDpi xmlns:a14="http://schemas.microsoft.com/office/drawing/2010/main" val="0"/>
              </a:ext>
            </a:extLst>
          </a:blip>
          <a:srcRect b="33046"/>
          <a:stretch/>
        </p:blipFill>
        <p:spPr>
          <a:xfrm>
            <a:off x="355676" y="5621073"/>
            <a:ext cx="1828648" cy="1236927"/>
          </a:xfrm>
          <a:prstGeom prst="rect">
            <a:avLst/>
          </a:prstGeom>
          <a:ln>
            <a:noFill/>
          </a:ln>
          <a:effectLst>
            <a:outerShdw blurRad="63500" algn="ctr" rotWithShape="0">
              <a:prstClr val="black">
                <a:alpha val="50000"/>
              </a:prstClr>
            </a:outerShdw>
          </a:effectLst>
        </p:spPr>
      </p:pic>
      <p:sp>
        <p:nvSpPr>
          <p:cNvPr id="10" name="Rectangle 9">
            <a:extLst>
              <a:ext uri="{FF2B5EF4-FFF2-40B4-BE49-F238E27FC236}">
                <a16:creationId xmlns:a16="http://schemas.microsoft.com/office/drawing/2014/main" id="{BE704E8F-669D-A0BD-84D8-7C57C1FDE19E}"/>
              </a:ext>
            </a:extLst>
          </p:cNvPr>
          <p:cNvSpPr/>
          <p:nvPr/>
        </p:nvSpPr>
        <p:spPr>
          <a:xfrm>
            <a:off x="0" y="0"/>
            <a:ext cx="241376" cy="6858000"/>
          </a:xfrm>
          <a:prstGeom prst="rect">
            <a:avLst/>
          </a:prstGeom>
          <a:solidFill>
            <a:srgbClr val="32448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ZoneTexte 10">
            <a:extLst>
              <a:ext uri="{FF2B5EF4-FFF2-40B4-BE49-F238E27FC236}">
                <a16:creationId xmlns:a16="http://schemas.microsoft.com/office/drawing/2014/main" id="{52EE1C69-5251-E5D9-801A-60C4C7CAEB91}"/>
              </a:ext>
            </a:extLst>
          </p:cNvPr>
          <p:cNvSpPr txBox="1"/>
          <p:nvPr/>
        </p:nvSpPr>
        <p:spPr>
          <a:xfrm>
            <a:off x="1066799" y="842822"/>
            <a:ext cx="4588934" cy="461665"/>
          </a:xfrm>
          <a:prstGeom prst="rect">
            <a:avLst/>
          </a:prstGeom>
          <a:solidFill>
            <a:srgbClr val="EF3F4B"/>
          </a:solidFill>
        </p:spPr>
        <p:txBody>
          <a:bodyPr wrap="square" rtlCol="0">
            <a:spAutoFit/>
          </a:bodyPr>
          <a:lstStyle/>
          <a:p>
            <a:r>
              <a:rPr lang="fr-FR" sz="2400" b="1" dirty="0">
                <a:solidFill>
                  <a:schemeClr val="bg1"/>
                </a:solidFill>
              </a:rPr>
              <a:t>B – Quelles précautions prendre ?</a:t>
            </a:r>
          </a:p>
        </p:txBody>
      </p:sp>
      <p:sp>
        <p:nvSpPr>
          <p:cNvPr id="17" name="ZoneTexte 16">
            <a:extLst>
              <a:ext uri="{FF2B5EF4-FFF2-40B4-BE49-F238E27FC236}">
                <a16:creationId xmlns:a16="http://schemas.microsoft.com/office/drawing/2014/main" id="{017F84AF-DA46-2862-C938-DB82FBAD8590}"/>
              </a:ext>
            </a:extLst>
          </p:cNvPr>
          <p:cNvSpPr txBox="1"/>
          <p:nvPr/>
        </p:nvSpPr>
        <p:spPr>
          <a:xfrm>
            <a:off x="1075265" y="1583267"/>
            <a:ext cx="9284273" cy="1477328"/>
          </a:xfrm>
          <a:prstGeom prst="rect">
            <a:avLst/>
          </a:prstGeom>
          <a:noFill/>
        </p:spPr>
        <p:txBody>
          <a:bodyPr wrap="none" rtlCol="0">
            <a:spAutoFit/>
          </a:bodyPr>
          <a:lstStyle/>
          <a:p>
            <a:r>
              <a:rPr lang="fr-FR" b="1" dirty="0"/>
              <a:t>La naissance d’un décompte général et définitif tacite </a:t>
            </a:r>
          </a:p>
          <a:p>
            <a:r>
              <a:rPr lang="fr-FR" dirty="0"/>
              <a:t> </a:t>
            </a:r>
          </a:p>
          <a:p>
            <a:r>
              <a:rPr lang="fr-FR" dirty="0"/>
              <a:t>DGD Tacite = intangibilité et exhaustivité du document qui cristallise le volet financier du marché.</a:t>
            </a:r>
          </a:p>
          <a:p>
            <a:endParaRPr lang="fr-FR" dirty="0"/>
          </a:p>
          <a:p>
            <a:r>
              <a:rPr lang="fr-FR" dirty="0"/>
              <a:t>Possible dans deux cas : </a:t>
            </a:r>
          </a:p>
        </p:txBody>
      </p:sp>
      <p:sp>
        <p:nvSpPr>
          <p:cNvPr id="3" name="Rectangle : coins arrondis 2">
            <a:extLst>
              <a:ext uri="{FF2B5EF4-FFF2-40B4-BE49-F238E27FC236}">
                <a16:creationId xmlns:a16="http://schemas.microsoft.com/office/drawing/2014/main" id="{B4E847E4-C752-0982-C81A-724DC1C5CEAA}"/>
              </a:ext>
            </a:extLst>
          </p:cNvPr>
          <p:cNvSpPr/>
          <p:nvPr/>
        </p:nvSpPr>
        <p:spPr>
          <a:xfrm>
            <a:off x="4159274" y="3567499"/>
            <a:ext cx="2192866" cy="1825768"/>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fr-FR" sz="1400" dirty="0"/>
              <a:t>Si le titulaire du marché ne répond pas un délai de 30 jours suite à la transmission du décompte général</a:t>
            </a:r>
          </a:p>
        </p:txBody>
      </p:sp>
      <p:sp>
        <p:nvSpPr>
          <p:cNvPr id="5" name="ZoneTexte 4">
            <a:extLst>
              <a:ext uri="{FF2B5EF4-FFF2-40B4-BE49-F238E27FC236}">
                <a16:creationId xmlns:a16="http://schemas.microsoft.com/office/drawing/2014/main" id="{26CBFA17-0387-FDB8-E3C7-A5FF7371F162}"/>
              </a:ext>
            </a:extLst>
          </p:cNvPr>
          <p:cNvSpPr txBox="1"/>
          <p:nvPr/>
        </p:nvSpPr>
        <p:spPr>
          <a:xfrm>
            <a:off x="4203848" y="3303306"/>
            <a:ext cx="2103717" cy="276999"/>
          </a:xfrm>
          <a:prstGeom prst="rect">
            <a:avLst/>
          </a:prstGeom>
          <a:noFill/>
        </p:spPr>
        <p:txBody>
          <a:bodyPr wrap="none" rtlCol="0">
            <a:spAutoFit/>
          </a:bodyPr>
          <a:lstStyle/>
          <a:p>
            <a:r>
              <a:rPr lang="fr-FR" sz="1200" b="1" dirty="0"/>
              <a:t>En faveur du maitre d’ouvrage</a:t>
            </a:r>
          </a:p>
        </p:txBody>
      </p:sp>
    </p:spTree>
    <p:extLst>
      <p:ext uri="{BB962C8B-B14F-4D97-AF65-F5344CB8AC3E}">
        <p14:creationId xmlns:p14="http://schemas.microsoft.com/office/powerpoint/2010/main" val="357015698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Image 6">
            <a:extLst>
              <a:ext uri="{FF2B5EF4-FFF2-40B4-BE49-F238E27FC236}">
                <a16:creationId xmlns:a16="http://schemas.microsoft.com/office/drawing/2014/main" id="{7CFBA06C-72BD-DCAB-1016-399CD76F590C}"/>
              </a:ext>
            </a:extLst>
          </p:cNvPr>
          <p:cNvPicPr>
            <a:picLocks noChangeAspect="1"/>
          </p:cNvPicPr>
          <p:nvPr/>
        </p:nvPicPr>
        <p:blipFill rotWithShape="1">
          <a:blip r:embed="rId3">
            <a:extLst>
              <a:ext uri="{28A0092B-C50C-407E-A947-70E740481C1C}">
                <a14:useLocalDpi xmlns:a14="http://schemas.microsoft.com/office/drawing/2010/main" val="0"/>
              </a:ext>
            </a:extLst>
          </a:blip>
          <a:srcRect b="33046"/>
          <a:stretch/>
        </p:blipFill>
        <p:spPr>
          <a:xfrm>
            <a:off x="355676" y="5621073"/>
            <a:ext cx="1828648" cy="1236927"/>
          </a:xfrm>
          <a:prstGeom prst="rect">
            <a:avLst/>
          </a:prstGeom>
          <a:ln>
            <a:noFill/>
          </a:ln>
          <a:effectLst>
            <a:outerShdw blurRad="63500" algn="ctr" rotWithShape="0">
              <a:prstClr val="black">
                <a:alpha val="50000"/>
              </a:prstClr>
            </a:outerShdw>
          </a:effectLst>
        </p:spPr>
      </p:pic>
      <p:sp>
        <p:nvSpPr>
          <p:cNvPr id="10" name="Rectangle 9">
            <a:extLst>
              <a:ext uri="{FF2B5EF4-FFF2-40B4-BE49-F238E27FC236}">
                <a16:creationId xmlns:a16="http://schemas.microsoft.com/office/drawing/2014/main" id="{58AC74DC-309A-29C3-8DD2-5E843FB65B97}"/>
              </a:ext>
            </a:extLst>
          </p:cNvPr>
          <p:cNvSpPr/>
          <p:nvPr/>
        </p:nvSpPr>
        <p:spPr>
          <a:xfrm>
            <a:off x="0" y="0"/>
            <a:ext cx="241376" cy="6858000"/>
          </a:xfrm>
          <a:prstGeom prst="rect">
            <a:avLst/>
          </a:prstGeom>
          <a:solidFill>
            <a:srgbClr val="32448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ZoneTexte 10">
            <a:extLst>
              <a:ext uri="{FF2B5EF4-FFF2-40B4-BE49-F238E27FC236}">
                <a16:creationId xmlns:a16="http://schemas.microsoft.com/office/drawing/2014/main" id="{FFD04CCD-320A-7D90-4E48-4A7E291AC915}"/>
              </a:ext>
            </a:extLst>
          </p:cNvPr>
          <p:cNvSpPr txBox="1"/>
          <p:nvPr/>
        </p:nvSpPr>
        <p:spPr>
          <a:xfrm>
            <a:off x="1066799" y="842822"/>
            <a:ext cx="4588934" cy="461665"/>
          </a:xfrm>
          <a:prstGeom prst="rect">
            <a:avLst/>
          </a:prstGeom>
          <a:solidFill>
            <a:srgbClr val="EF3F4B"/>
          </a:solidFill>
        </p:spPr>
        <p:txBody>
          <a:bodyPr wrap="square" rtlCol="0">
            <a:spAutoFit/>
          </a:bodyPr>
          <a:lstStyle/>
          <a:p>
            <a:r>
              <a:rPr lang="fr-FR" sz="2400" b="1" dirty="0">
                <a:solidFill>
                  <a:schemeClr val="bg1"/>
                </a:solidFill>
              </a:rPr>
              <a:t>B – Quelles précautions prendre ?</a:t>
            </a:r>
          </a:p>
        </p:txBody>
      </p:sp>
      <p:sp>
        <p:nvSpPr>
          <p:cNvPr id="17" name="ZoneTexte 16">
            <a:extLst>
              <a:ext uri="{FF2B5EF4-FFF2-40B4-BE49-F238E27FC236}">
                <a16:creationId xmlns:a16="http://schemas.microsoft.com/office/drawing/2014/main" id="{C9583259-6DDB-85F2-5DDD-82684176C22B}"/>
              </a:ext>
            </a:extLst>
          </p:cNvPr>
          <p:cNvSpPr txBox="1"/>
          <p:nvPr/>
        </p:nvSpPr>
        <p:spPr>
          <a:xfrm>
            <a:off x="1075265" y="1583267"/>
            <a:ext cx="9284273" cy="1477328"/>
          </a:xfrm>
          <a:prstGeom prst="rect">
            <a:avLst/>
          </a:prstGeom>
          <a:noFill/>
        </p:spPr>
        <p:txBody>
          <a:bodyPr wrap="none" rtlCol="0">
            <a:spAutoFit/>
          </a:bodyPr>
          <a:lstStyle/>
          <a:p>
            <a:r>
              <a:rPr lang="fr-FR" b="1" dirty="0"/>
              <a:t>La naissance d’un décompte général et définitif tacite </a:t>
            </a:r>
          </a:p>
          <a:p>
            <a:r>
              <a:rPr lang="fr-FR" dirty="0"/>
              <a:t> </a:t>
            </a:r>
          </a:p>
          <a:p>
            <a:r>
              <a:rPr lang="fr-FR" dirty="0"/>
              <a:t>DGD Tacite = intangibilité et exhaustivité du document qui cristallise le volet financier du marché.</a:t>
            </a:r>
          </a:p>
          <a:p>
            <a:endParaRPr lang="fr-FR" dirty="0"/>
          </a:p>
          <a:p>
            <a:r>
              <a:rPr lang="fr-FR" dirty="0"/>
              <a:t>Possible dans deux cas : </a:t>
            </a:r>
          </a:p>
        </p:txBody>
      </p:sp>
      <p:sp>
        <p:nvSpPr>
          <p:cNvPr id="2" name="Rectangle : coins arrondis 1">
            <a:extLst>
              <a:ext uri="{FF2B5EF4-FFF2-40B4-BE49-F238E27FC236}">
                <a16:creationId xmlns:a16="http://schemas.microsoft.com/office/drawing/2014/main" id="{0C8F0DED-D1DE-D581-D615-B3499CFD6531}"/>
              </a:ext>
            </a:extLst>
          </p:cNvPr>
          <p:cNvSpPr/>
          <p:nvPr/>
        </p:nvSpPr>
        <p:spPr>
          <a:xfrm>
            <a:off x="1418953" y="3580305"/>
            <a:ext cx="2192866" cy="1812962"/>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fr-FR" sz="1400" dirty="0"/>
              <a:t>Si le maitre d’œuvre ne lui transmet pas le décompte général, il transmet un décompte général signé qui devient DGD sans réponse de la part du maitre d’ouvrage dans un délai de 10 jours</a:t>
            </a:r>
          </a:p>
        </p:txBody>
      </p:sp>
      <p:sp>
        <p:nvSpPr>
          <p:cNvPr id="3" name="Rectangle : coins arrondis 2">
            <a:extLst>
              <a:ext uri="{FF2B5EF4-FFF2-40B4-BE49-F238E27FC236}">
                <a16:creationId xmlns:a16="http://schemas.microsoft.com/office/drawing/2014/main" id="{DE28713E-EDEB-BBA3-7609-0D7EAD65C9B8}"/>
              </a:ext>
            </a:extLst>
          </p:cNvPr>
          <p:cNvSpPr/>
          <p:nvPr/>
        </p:nvSpPr>
        <p:spPr>
          <a:xfrm>
            <a:off x="4159274" y="3567499"/>
            <a:ext cx="2192866" cy="1825768"/>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fr-FR" sz="1400" dirty="0"/>
              <a:t>Si le titulaire du marché ne répond pas un délai de 30 jours suite à la transmission du décompte général</a:t>
            </a:r>
          </a:p>
        </p:txBody>
      </p:sp>
      <p:sp>
        <p:nvSpPr>
          <p:cNvPr id="4" name="ZoneTexte 3">
            <a:extLst>
              <a:ext uri="{FF2B5EF4-FFF2-40B4-BE49-F238E27FC236}">
                <a16:creationId xmlns:a16="http://schemas.microsoft.com/office/drawing/2014/main" id="{CD022B69-313F-A1EC-CA8A-8489937D5FA8}"/>
              </a:ext>
            </a:extLst>
          </p:cNvPr>
          <p:cNvSpPr txBox="1"/>
          <p:nvPr/>
        </p:nvSpPr>
        <p:spPr>
          <a:xfrm>
            <a:off x="1732864" y="3290500"/>
            <a:ext cx="1565044" cy="276999"/>
          </a:xfrm>
          <a:prstGeom prst="rect">
            <a:avLst/>
          </a:prstGeom>
          <a:noFill/>
        </p:spPr>
        <p:txBody>
          <a:bodyPr wrap="none" rtlCol="0">
            <a:spAutoFit/>
          </a:bodyPr>
          <a:lstStyle/>
          <a:p>
            <a:r>
              <a:rPr lang="fr-FR" sz="1200" b="1" dirty="0"/>
              <a:t>En faveur du titulaire </a:t>
            </a:r>
          </a:p>
        </p:txBody>
      </p:sp>
      <p:sp>
        <p:nvSpPr>
          <p:cNvPr id="5" name="ZoneTexte 4">
            <a:extLst>
              <a:ext uri="{FF2B5EF4-FFF2-40B4-BE49-F238E27FC236}">
                <a16:creationId xmlns:a16="http://schemas.microsoft.com/office/drawing/2014/main" id="{C037C050-6071-74F1-DF3C-1391A3871017}"/>
              </a:ext>
            </a:extLst>
          </p:cNvPr>
          <p:cNvSpPr txBox="1"/>
          <p:nvPr/>
        </p:nvSpPr>
        <p:spPr>
          <a:xfrm>
            <a:off x="4203848" y="3303306"/>
            <a:ext cx="2103717" cy="276999"/>
          </a:xfrm>
          <a:prstGeom prst="rect">
            <a:avLst/>
          </a:prstGeom>
          <a:noFill/>
        </p:spPr>
        <p:txBody>
          <a:bodyPr wrap="none" rtlCol="0">
            <a:spAutoFit/>
          </a:bodyPr>
          <a:lstStyle/>
          <a:p>
            <a:r>
              <a:rPr lang="fr-FR" sz="1200" b="1" dirty="0"/>
              <a:t>En faveur du maitre d’ouvrage</a:t>
            </a:r>
          </a:p>
        </p:txBody>
      </p:sp>
    </p:spTree>
    <p:extLst>
      <p:ext uri="{BB962C8B-B14F-4D97-AF65-F5344CB8AC3E}">
        <p14:creationId xmlns:p14="http://schemas.microsoft.com/office/powerpoint/2010/main" val="331660458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bg>
      <p:bgPr>
        <a:gradFill>
          <a:gsLst>
            <a:gs pos="0">
              <a:srgbClr val="324485"/>
            </a:gs>
            <a:gs pos="98000">
              <a:schemeClr val="accent1">
                <a:lumMod val="45000"/>
                <a:lumOff val="55000"/>
              </a:schemeClr>
            </a:gs>
            <a:gs pos="100000">
              <a:schemeClr val="accent1">
                <a:lumMod val="45000"/>
                <a:lumOff val="55000"/>
              </a:schemeClr>
            </a:gs>
            <a:gs pos="100000">
              <a:schemeClr val="accent1">
                <a:lumMod val="30000"/>
                <a:lumOff val="70000"/>
              </a:schemeClr>
            </a:gs>
          </a:gsLst>
          <a:lin ang="10800000" scaled="0"/>
        </a:gradFill>
        <a:effectLst/>
      </p:bgPr>
    </p:bg>
    <p:spTree>
      <p:nvGrpSpPr>
        <p:cNvPr id="1" name=""/>
        <p:cNvGrpSpPr/>
        <p:nvPr/>
      </p:nvGrpSpPr>
      <p:grpSpPr>
        <a:xfrm>
          <a:off x="0" y="0"/>
          <a:ext cx="0" cy="0"/>
          <a:chOff x="0" y="0"/>
          <a:chExt cx="0" cy="0"/>
        </a:xfrm>
      </p:grpSpPr>
      <p:pic>
        <p:nvPicPr>
          <p:cNvPr id="7" name="Image 6">
            <a:extLst>
              <a:ext uri="{FF2B5EF4-FFF2-40B4-BE49-F238E27FC236}">
                <a16:creationId xmlns:a16="http://schemas.microsoft.com/office/drawing/2014/main" id="{7CFBA06C-72BD-DCAB-1016-399CD76F590C}"/>
              </a:ext>
            </a:extLst>
          </p:cNvPr>
          <p:cNvPicPr>
            <a:picLocks noChangeAspect="1"/>
          </p:cNvPicPr>
          <p:nvPr/>
        </p:nvPicPr>
        <p:blipFill>
          <a:blip r:embed="rId3">
            <a:duotone>
              <a:prstClr val="black"/>
              <a:schemeClr val="accent1">
                <a:tint val="45000"/>
                <a:satMod val="400000"/>
              </a:schemeClr>
            </a:duotone>
            <a:extLst>
              <a:ext uri="{28A0092B-C50C-407E-A947-70E740481C1C}">
                <a14:useLocalDpi xmlns:a14="http://schemas.microsoft.com/office/drawing/2010/main" val="0"/>
              </a:ext>
            </a:extLst>
          </a:blip>
          <a:stretch>
            <a:fillRect/>
          </a:stretch>
        </p:blipFill>
        <p:spPr>
          <a:xfrm>
            <a:off x="5139887" y="0"/>
            <a:ext cx="6788270" cy="6858000"/>
          </a:xfrm>
          <a:prstGeom prst="rect">
            <a:avLst/>
          </a:prstGeom>
          <a:ln>
            <a:noFill/>
          </a:ln>
          <a:effectLst>
            <a:outerShdw blurRad="63500" algn="ctr" rotWithShape="0">
              <a:prstClr val="black">
                <a:alpha val="50000"/>
              </a:prstClr>
            </a:outerShdw>
          </a:effectLst>
        </p:spPr>
      </p:pic>
      <p:sp>
        <p:nvSpPr>
          <p:cNvPr id="5" name="ZoneTexte 4">
            <a:extLst>
              <a:ext uri="{FF2B5EF4-FFF2-40B4-BE49-F238E27FC236}">
                <a16:creationId xmlns:a16="http://schemas.microsoft.com/office/drawing/2014/main" id="{F500489A-C4C6-E23D-EC83-29AB50740B0F}"/>
              </a:ext>
            </a:extLst>
          </p:cNvPr>
          <p:cNvSpPr txBox="1"/>
          <p:nvPr/>
        </p:nvSpPr>
        <p:spPr>
          <a:xfrm>
            <a:off x="2004173" y="2616199"/>
            <a:ext cx="4121706" cy="769441"/>
          </a:xfrm>
          <a:prstGeom prst="rect">
            <a:avLst/>
          </a:prstGeom>
          <a:noFill/>
        </p:spPr>
        <p:txBody>
          <a:bodyPr wrap="none" rtlCol="0">
            <a:spAutoFit/>
          </a:bodyPr>
          <a:lstStyle/>
          <a:p>
            <a:r>
              <a:rPr lang="fr-FR" sz="4400" b="1" dirty="0">
                <a:solidFill>
                  <a:schemeClr val="bg1"/>
                </a:solidFill>
              </a:rPr>
              <a:t>Des questions ? </a:t>
            </a:r>
          </a:p>
        </p:txBody>
      </p:sp>
      <p:pic>
        <p:nvPicPr>
          <p:cNvPr id="16" name="Image 15" descr="Une image contenant Police, texte, Graphique, logo&#10;&#10;Description générée automatiquement">
            <a:extLst>
              <a:ext uri="{FF2B5EF4-FFF2-40B4-BE49-F238E27FC236}">
                <a16:creationId xmlns:a16="http://schemas.microsoft.com/office/drawing/2014/main" id="{E1B23B67-E67A-4AF1-C947-96D36133B8E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84719" y="134449"/>
            <a:ext cx="2175495" cy="1155732"/>
          </a:xfrm>
          <a:prstGeom prst="rect">
            <a:avLst/>
          </a:prstGeom>
        </p:spPr>
      </p:pic>
    </p:spTree>
    <p:extLst>
      <p:ext uri="{BB962C8B-B14F-4D97-AF65-F5344CB8AC3E}">
        <p14:creationId xmlns:p14="http://schemas.microsoft.com/office/powerpoint/2010/main" val="345238188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324485"/>
            </a:gs>
            <a:gs pos="98000">
              <a:schemeClr val="accent1">
                <a:lumMod val="45000"/>
                <a:lumOff val="55000"/>
              </a:schemeClr>
            </a:gs>
            <a:gs pos="100000">
              <a:schemeClr val="accent1">
                <a:lumMod val="45000"/>
                <a:lumOff val="55000"/>
              </a:schemeClr>
            </a:gs>
            <a:gs pos="100000">
              <a:schemeClr val="accent1">
                <a:lumMod val="30000"/>
                <a:lumOff val="70000"/>
              </a:schemeClr>
            </a:gs>
          </a:gsLst>
          <a:lin ang="16200000" scaled="1"/>
          <a:tileRect/>
        </a:gradFill>
        <a:effectLst/>
      </p:bgPr>
    </p:bg>
    <p:spTree>
      <p:nvGrpSpPr>
        <p:cNvPr id="1" name=""/>
        <p:cNvGrpSpPr/>
        <p:nvPr/>
      </p:nvGrpSpPr>
      <p:grpSpPr>
        <a:xfrm>
          <a:off x="0" y="0"/>
          <a:ext cx="0" cy="0"/>
          <a:chOff x="0" y="0"/>
          <a:chExt cx="0" cy="0"/>
        </a:xfrm>
      </p:grpSpPr>
      <p:pic>
        <p:nvPicPr>
          <p:cNvPr id="7" name="Image 6">
            <a:extLst>
              <a:ext uri="{FF2B5EF4-FFF2-40B4-BE49-F238E27FC236}">
                <a16:creationId xmlns:a16="http://schemas.microsoft.com/office/drawing/2014/main" id="{7CFBA06C-72BD-DCAB-1016-399CD76F590C}"/>
              </a:ext>
            </a:extLst>
          </p:cNvPr>
          <p:cNvPicPr>
            <a:picLocks noChangeAspect="1"/>
          </p:cNvPicPr>
          <p:nvPr/>
        </p:nvPicPr>
        <p:blipFill rotWithShape="1">
          <a:blip r:embed="rId3">
            <a:extLst>
              <a:ext uri="{28A0092B-C50C-407E-A947-70E740481C1C}">
                <a14:useLocalDpi xmlns:a14="http://schemas.microsoft.com/office/drawing/2010/main" val="0"/>
              </a:ext>
            </a:extLst>
          </a:blip>
          <a:srcRect l="59269"/>
          <a:stretch/>
        </p:blipFill>
        <p:spPr>
          <a:xfrm>
            <a:off x="0" y="1052930"/>
            <a:ext cx="1981200" cy="4914065"/>
          </a:xfrm>
          <a:prstGeom prst="rect">
            <a:avLst/>
          </a:prstGeom>
          <a:ln>
            <a:noFill/>
          </a:ln>
          <a:effectLst>
            <a:outerShdw blurRad="63500" algn="ctr" rotWithShape="0">
              <a:prstClr val="black">
                <a:alpha val="50000"/>
              </a:prstClr>
            </a:outerShdw>
          </a:effectLst>
        </p:spPr>
      </p:pic>
      <p:sp>
        <p:nvSpPr>
          <p:cNvPr id="4" name="Titre 3">
            <a:extLst>
              <a:ext uri="{FF2B5EF4-FFF2-40B4-BE49-F238E27FC236}">
                <a16:creationId xmlns:a16="http://schemas.microsoft.com/office/drawing/2014/main" id="{63992FA0-322D-8F0A-D1CD-ED37B01F159B}"/>
              </a:ext>
            </a:extLst>
          </p:cNvPr>
          <p:cNvSpPr>
            <a:spLocks noGrp="1"/>
          </p:cNvSpPr>
          <p:nvPr>
            <p:ph type="ctrTitle"/>
          </p:nvPr>
        </p:nvSpPr>
        <p:spPr>
          <a:xfrm>
            <a:off x="1540933" y="2455332"/>
            <a:ext cx="10769600" cy="973667"/>
          </a:xfrm>
        </p:spPr>
        <p:txBody>
          <a:bodyPr/>
          <a:lstStyle/>
          <a:p>
            <a:r>
              <a:rPr lang="fr-FR" b="1" dirty="0">
                <a:solidFill>
                  <a:schemeClr val="bg1"/>
                </a:solidFill>
                <a:latin typeface="+mn-lt"/>
              </a:rPr>
              <a:t>La maîtrise d’œuvre (MOE)</a:t>
            </a:r>
          </a:p>
        </p:txBody>
      </p:sp>
    </p:spTree>
    <p:extLst>
      <p:ext uri="{BB962C8B-B14F-4D97-AF65-F5344CB8AC3E}">
        <p14:creationId xmlns:p14="http://schemas.microsoft.com/office/powerpoint/2010/main" val="23894895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2BF8445-0AEE-D797-C649-ED4E90241B04}"/>
            </a:ext>
          </a:extLst>
        </p:cNvPr>
        <p:cNvGrpSpPr/>
        <p:nvPr/>
      </p:nvGrpSpPr>
      <p:grpSpPr>
        <a:xfrm>
          <a:off x="0" y="0"/>
          <a:ext cx="0" cy="0"/>
          <a:chOff x="0" y="0"/>
          <a:chExt cx="0" cy="0"/>
        </a:xfrm>
      </p:grpSpPr>
      <p:pic>
        <p:nvPicPr>
          <p:cNvPr id="7" name="Image 6">
            <a:extLst>
              <a:ext uri="{FF2B5EF4-FFF2-40B4-BE49-F238E27FC236}">
                <a16:creationId xmlns:a16="http://schemas.microsoft.com/office/drawing/2014/main" id="{A63472DC-D1BA-9434-D1F8-95D3A63DC87C}"/>
              </a:ext>
            </a:extLst>
          </p:cNvPr>
          <p:cNvPicPr>
            <a:picLocks noChangeAspect="1"/>
          </p:cNvPicPr>
          <p:nvPr/>
        </p:nvPicPr>
        <p:blipFill rotWithShape="1">
          <a:blip r:embed="rId3">
            <a:extLst>
              <a:ext uri="{28A0092B-C50C-407E-A947-70E740481C1C}">
                <a14:useLocalDpi xmlns:a14="http://schemas.microsoft.com/office/drawing/2010/main" val="0"/>
              </a:ext>
            </a:extLst>
          </a:blip>
          <a:srcRect b="33046"/>
          <a:stretch/>
        </p:blipFill>
        <p:spPr>
          <a:xfrm>
            <a:off x="355676" y="5621073"/>
            <a:ext cx="1828648" cy="1236927"/>
          </a:xfrm>
          <a:prstGeom prst="rect">
            <a:avLst/>
          </a:prstGeom>
          <a:ln>
            <a:noFill/>
          </a:ln>
          <a:effectLst>
            <a:outerShdw blurRad="63500" algn="ctr" rotWithShape="0">
              <a:prstClr val="black">
                <a:alpha val="50000"/>
              </a:prstClr>
            </a:outerShdw>
          </a:effectLst>
        </p:spPr>
      </p:pic>
      <p:sp>
        <p:nvSpPr>
          <p:cNvPr id="2" name="ZoneTexte 1">
            <a:extLst>
              <a:ext uri="{FF2B5EF4-FFF2-40B4-BE49-F238E27FC236}">
                <a16:creationId xmlns:a16="http://schemas.microsoft.com/office/drawing/2014/main" id="{CDA7DAE0-3D38-B21E-82A7-710CF75E1A07}"/>
              </a:ext>
            </a:extLst>
          </p:cNvPr>
          <p:cNvSpPr txBox="1"/>
          <p:nvPr/>
        </p:nvSpPr>
        <p:spPr>
          <a:xfrm>
            <a:off x="1066800" y="842822"/>
            <a:ext cx="2887683" cy="461665"/>
          </a:xfrm>
          <a:prstGeom prst="rect">
            <a:avLst/>
          </a:prstGeom>
          <a:solidFill>
            <a:srgbClr val="EF3F4B"/>
          </a:solidFill>
        </p:spPr>
        <p:txBody>
          <a:bodyPr wrap="square" rtlCol="0">
            <a:spAutoFit/>
          </a:bodyPr>
          <a:lstStyle/>
          <a:p>
            <a:r>
              <a:rPr lang="fr-FR" sz="2400" b="1" dirty="0">
                <a:solidFill>
                  <a:schemeClr val="bg1"/>
                </a:solidFill>
              </a:rPr>
              <a:t>Les marchés publics :</a:t>
            </a:r>
          </a:p>
        </p:txBody>
      </p:sp>
      <p:sp>
        <p:nvSpPr>
          <p:cNvPr id="3" name="ZoneTexte 2">
            <a:extLst>
              <a:ext uri="{FF2B5EF4-FFF2-40B4-BE49-F238E27FC236}">
                <a16:creationId xmlns:a16="http://schemas.microsoft.com/office/drawing/2014/main" id="{69CA483B-BE64-BBCB-D77F-07D762B96F67}"/>
              </a:ext>
            </a:extLst>
          </p:cNvPr>
          <p:cNvSpPr txBox="1"/>
          <p:nvPr/>
        </p:nvSpPr>
        <p:spPr>
          <a:xfrm>
            <a:off x="1981124" y="1917723"/>
            <a:ext cx="10210876" cy="3416320"/>
          </a:xfrm>
          <a:prstGeom prst="rect">
            <a:avLst/>
          </a:prstGeom>
          <a:noFill/>
        </p:spPr>
        <p:txBody>
          <a:bodyPr wrap="square" rtlCol="0">
            <a:spAutoFit/>
          </a:bodyPr>
          <a:lstStyle/>
          <a:p>
            <a:r>
              <a:rPr lang="fr-FR" dirty="0"/>
              <a:t>- Contrats de de la commande publique</a:t>
            </a:r>
          </a:p>
          <a:p>
            <a:endParaRPr lang="fr-FR" dirty="0"/>
          </a:p>
          <a:p>
            <a:r>
              <a:rPr lang="fr-FR" dirty="0"/>
              <a:t>- Article L.1110-1 du code de la commande publique définit un marché public comme « un contrat conclu par un ou plusieurs acheteurs soumis au présent code avec un ou plusieurs opérateurs économiques, pour répondre à leurs besoins en matière de travaux, de fournitures ou de services, en contrepartie d'un prix ou de tout équivalent »</a:t>
            </a:r>
          </a:p>
          <a:p>
            <a:endParaRPr lang="fr-FR" dirty="0"/>
          </a:p>
          <a:p>
            <a:r>
              <a:rPr lang="fr-FR" dirty="0"/>
              <a:t>- Des règles et des principes qui s’imposent aux marchés publics, et notamment les </a:t>
            </a:r>
            <a:r>
              <a:rPr lang="fr-FR" b="1" dirty="0"/>
              <a:t>seuils</a:t>
            </a:r>
            <a:r>
              <a:rPr lang="fr-FR" dirty="0"/>
              <a:t> qui sont prévus au niveau européen et national : </a:t>
            </a:r>
          </a:p>
          <a:p>
            <a:r>
              <a:rPr lang="fr-FR" dirty="0"/>
              <a:t>	- pour la publicité ;</a:t>
            </a:r>
          </a:p>
          <a:p>
            <a:r>
              <a:rPr lang="fr-FR" dirty="0"/>
              <a:t>	- pour le choix de la procédure ;</a:t>
            </a:r>
          </a:p>
          <a:p>
            <a:endParaRPr lang="fr-FR" dirty="0"/>
          </a:p>
        </p:txBody>
      </p:sp>
      <p:sp>
        <p:nvSpPr>
          <p:cNvPr id="10" name="Rectangle 9">
            <a:extLst>
              <a:ext uri="{FF2B5EF4-FFF2-40B4-BE49-F238E27FC236}">
                <a16:creationId xmlns:a16="http://schemas.microsoft.com/office/drawing/2014/main" id="{38034831-FA66-9ECD-B828-5CF540C37AA0}"/>
              </a:ext>
            </a:extLst>
          </p:cNvPr>
          <p:cNvSpPr/>
          <p:nvPr/>
        </p:nvSpPr>
        <p:spPr>
          <a:xfrm>
            <a:off x="0" y="0"/>
            <a:ext cx="241376" cy="6858000"/>
          </a:xfrm>
          <a:prstGeom prst="rect">
            <a:avLst/>
          </a:prstGeom>
          <a:solidFill>
            <a:srgbClr val="32448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61867577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Image 6">
            <a:extLst>
              <a:ext uri="{FF2B5EF4-FFF2-40B4-BE49-F238E27FC236}">
                <a16:creationId xmlns:a16="http://schemas.microsoft.com/office/drawing/2014/main" id="{7CFBA06C-72BD-DCAB-1016-399CD76F590C}"/>
              </a:ext>
            </a:extLst>
          </p:cNvPr>
          <p:cNvPicPr>
            <a:picLocks noChangeAspect="1"/>
          </p:cNvPicPr>
          <p:nvPr/>
        </p:nvPicPr>
        <p:blipFill rotWithShape="1">
          <a:blip r:embed="rId3">
            <a:extLst>
              <a:ext uri="{28A0092B-C50C-407E-A947-70E740481C1C}">
                <a14:useLocalDpi xmlns:a14="http://schemas.microsoft.com/office/drawing/2010/main" val="0"/>
              </a:ext>
            </a:extLst>
          </a:blip>
          <a:srcRect b="33046"/>
          <a:stretch/>
        </p:blipFill>
        <p:spPr>
          <a:xfrm>
            <a:off x="355676" y="5621073"/>
            <a:ext cx="1828648" cy="1236927"/>
          </a:xfrm>
          <a:prstGeom prst="rect">
            <a:avLst/>
          </a:prstGeom>
          <a:ln>
            <a:noFill/>
          </a:ln>
          <a:effectLst>
            <a:outerShdw blurRad="63500" algn="ctr" rotWithShape="0">
              <a:prstClr val="black">
                <a:alpha val="50000"/>
              </a:prstClr>
            </a:outerShdw>
          </a:effectLst>
        </p:spPr>
      </p:pic>
      <p:sp>
        <p:nvSpPr>
          <p:cNvPr id="10" name="Rectangle 9">
            <a:extLst>
              <a:ext uri="{FF2B5EF4-FFF2-40B4-BE49-F238E27FC236}">
                <a16:creationId xmlns:a16="http://schemas.microsoft.com/office/drawing/2014/main" id="{58AC74DC-309A-29C3-8DD2-5E843FB65B97}"/>
              </a:ext>
            </a:extLst>
          </p:cNvPr>
          <p:cNvSpPr/>
          <p:nvPr/>
        </p:nvSpPr>
        <p:spPr>
          <a:xfrm>
            <a:off x="0" y="0"/>
            <a:ext cx="241376" cy="6858000"/>
          </a:xfrm>
          <a:prstGeom prst="rect">
            <a:avLst/>
          </a:prstGeom>
          <a:solidFill>
            <a:srgbClr val="32448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ZoneTexte 10">
            <a:extLst>
              <a:ext uri="{FF2B5EF4-FFF2-40B4-BE49-F238E27FC236}">
                <a16:creationId xmlns:a16="http://schemas.microsoft.com/office/drawing/2014/main" id="{FFD04CCD-320A-7D90-4E48-4A7E291AC915}"/>
              </a:ext>
            </a:extLst>
          </p:cNvPr>
          <p:cNvSpPr txBox="1"/>
          <p:nvPr/>
        </p:nvSpPr>
        <p:spPr>
          <a:xfrm>
            <a:off x="1066799" y="842822"/>
            <a:ext cx="4106334" cy="461665"/>
          </a:xfrm>
          <a:prstGeom prst="rect">
            <a:avLst/>
          </a:prstGeom>
          <a:solidFill>
            <a:srgbClr val="EF3F4B"/>
          </a:solidFill>
        </p:spPr>
        <p:txBody>
          <a:bodyPr wrap="square" rtlCol="0">
            <a:spAutoFit/>
          </a:bodyPr>
          <a:lstStyle/>
          <a:p>
            <a:r>
              <a:rPr lang="fr-FR" sz="2400" b="1" dirty="0">
                <a:solidFill>
                  <a:schemeClr val="bg1"/>
                </a:solidFill>
              </a:rPr>
              <a:t>Le rôle de la maîtrise d’œuvre :</a:t>
            </a:r>
          </a:p>
        </p:txBody>
      </p:sp>
      <p:sp>
        <p:nvSpPr>
          <p:cNvPr id="2" name="ZoneTexte 1">
            <a:extLst>
              <a:ext uri="{FF2B5EF4-FFF2-40B4-BE49-F238E27FC236}">
                <a16:creationId xmlns:a16="http://schemas.microsoft.com/office/drawing/2014/main" id="{C7F08B96-5BF6-7AA3-E4CC-930837CD567E}"/>
              </a:ext>
            </a:extLst>
          </p:cNvPr>
          <p:cNvSpPr txBox="1"/>
          <p:nvPr/>
        </p:nvSpPr>
        <p:spPr>
          <a:xfrm>
            <a:off x="1270000" y="1708454"/>
            <a:ext cx="10075333" cy="1754326"/>
          </a:xfrm>
          <a:prstGeom prst="rect">
            <a:avLst/>
          </a:prstGeom>
          <a:noFill/>
        </p:spPr>
        <p:txBody>
          <a:bodyPr wrap="square" rtlCol="0">
            <a:spAutoFit/>
          </a:bodyPr>
          <a:lstStyle/>
          <a:p>
            <a:r>
              <a:rPr lang="fr-FR" b="1" dirty="0"/>
              <a:t>Considérant de principe : </a:t>
            </a:r>
          </a:p>
          <a:p>
            <a:endParaRPr lang="fr-FR" dirty="0"/>
          </a:p>
          <a:p>
            <a:r>
              <a:rPr lang="fr-FR" dirty="0"/>
              <a:t>« la responsabilité des maîtres d’œuvres pour manquement à leur devoir de conseil peut être engagée, dès lors qu’ils se sont abstenus d’appeler l’attention du maitre d’ouvrage sur des désordres affectant l’ouvrage et dont ils pouvaient avoir connaissance, en sorte que la personne publique soit mise à même de ne pas réceptionner l’ouvrage »</a:t>
            </a:r>
          </a:p>
        </p:txBody>
      </p:sp>
    </p:spTree>
    <p:extLst>
      <p:ext uri="{BB962C8B-B14F-4D97-AF65-F5344CB8AC3E}">
        <p14:creationId xmlns:p14="http://schemas.microsoft.com/office/powerpoint/2010/main" val="343098171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Image 6">
            <a:extLst>
              <a:ext uri="{FF2B5EF4-FFF2-40B4-BE49-F238E27FC236}">
                <a16:creationId xmlns:a16="http://schemas.microsoft.com/office/drawing/2014/main" id="{7CFBA06C-72BD-DCAB-1016-399CD76F590C}"/>
              </a:ext>
            </a:extLst>
          </p:cNvPr>
          <p:cNvPicPr>
            <a:picLocks noChangeAspect="1"/>
          </p:cNvPicPr>
          <p:nvPr/>
        </p:nvPicPr>
        <p:blipFill rotWithShape="1">
          <a:blip r:embed="rId3">
            <a:extLst>
              <a:ext uri="{28A0092B-C50C-407E-A947-70E740481C1C}">
                <a14:useLocalDpi xmlns:a14="http://schemas.microsoft.com/office/drawing/2010/main" val="0"/>
              </a:ext>
            </a:extLst>
          </a:blip>
          <a:srcRect b="33046"/>
          <a:stretch/>
        </p:blipFill>
        <p:spPr>
          <a:xfrm>
            <a:off x="355676" y="5621073"/>
            <a:ext cx="1828648" cy="1236927"/>
          </a:xfrm>
          <a:prstGeom prst="rect">
            <a:avLst/>
          </a:prstGeom>
          <a:ln>
            <a:noFill/>
          </a:ln>
          <a:effectLst>
            <a:outerShdw blurRad="63500" algn="ctr" rotWithShape="0">
              <a:prstClr val="black">
                <a:alpha val="50000"/>
              </a:prstClr>
            </a:outerShdw>
          </a:effectLst>
        </p:spPr>
      </p:pic>
      <p:sp>
        <p:nvSpPr>
          <p:cNvPr id="10" name="Rectangle 9">
            <a:extLst>
              <a:ext uri="{FF2B5EF4-FFF2-40B4-BE49-F238E27FC236}">
                <a16:creationId xmlns:a16="http://schemas.microsoft.com/office/drawing/2014/main" id="{58AC74DC-309A-29C3-8DD2-5E843FB65B97}"/>
              </a:ext>
            </a:extLst>
          </p:cNvPr>
          <p:cNvSpPr/>
          <p:nvPr/>
        </p:nvSpPr>
        <p:spPr>
          <a:xfrm>
            <a:off x="0" y="0"/>
            <a:ext cx="241376" cy="6858000"/>
          </a:xfrm>
          <a:prstGeom prst="rect">
            <a:avLst/>
          </a:prstGeom>
          <a:solidFill>
            <a:srgbClr val="32448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ZoneTexte 10">
            <a:extLst>
              <a:ext uri="{FF2B5EF4-FFF2-40B4-BE49-F238E27FC236}">
                <a16:creationId xmlns:a16="http://schemas.microsoft.com/office/drawing/2014/main" id="{FFD04CCD-320A-7D90-4E48-4A7E291AC915}"/>
              </a:ext>
            </a:extLst>
          </p:cNvPr>
          <p:cNvSpPr txBox="1"/>
          <p:nvPr/>
        </p:nvSpPr>
        <p:spPr>
          <a:xfrm>
            <a:off x="1066799" y="842822"/>
            <a:ext cx="4106334" cy="461665"/>
          </a:xfrm>
          <a:prstGeom prst="rect">
            <a:avLst/>
          </a:prstGeom>
          <a:solidFill>
            <a:srgbClr val="EF3F4B"/>
          </a:solidFill>
        </p:spPr>
        <p:txBody>
          <a:bodyPr wrap="square" rtlCol="0">
            <a:spAutoFit/>
          </a:bodyPr>
          <a:lstStyle/>
          <a:p>
            <a:r>
              <a:rPr lang="fr-FR" sz="2400" b="1" dirty="0">
                <a:solidFill>
                  <a:schemeClr val="bg1"/>
                </a:solidFill>
              </a:rPr>
              <a:t>Le rôle de la maîtrise d’œuvre :</a:t>
            </a:r>
          </a:p>
        </p:txBody>
      </p:sp>
      <p:sp>
        <p:nvSpPr>
          <p:cNvPr id="2" name="ZoneTexte 1">
            <a:extLst>
              <a:ext uri="{FF2B5EF4-FFF2-40B4-BE49-F238E27FC236}">
                <a16:creationId xmlns:a16="http://schemas.microsoft.com/office/drawing/2014/main" id="{C7F08B96-5BF6-7AA3-E4CC-930837CD567E}"/>
              </a:ext>
            </a:extLst>
          </p:cNvPr>
          <p:cNvSpPr txBox="1"/>
          <p:nvPr/>
        </p:nvSpPr>
        <p:spPr>
          <a:xfrm>
            <a:off x="1270000" y="1708454"/>
            <a:ext cx="10075333" cy="1754326"/>
          </a:xfrm>
          <a:prstGeom prst="rect">
            <a:avLst/>
          </a:prstGeom>
          <a:noFill/>
        </p:spPr>
        <p:txBody>
          <a:bodyPr wrap="square" rtlCol="0">
            <a:spAutoFit/>
          </a:bodyPr>
          <a:lstStyle/>
          <a:p>
            <a:r>
              <a:rPr lang="fr-FR" b="1" dirty="0"/>
              <a:t>Considérant de principe : </a:t>
            </a:r>
          </a:p>
          <a:p>
            <a:endParaRPr lang="fr-FR" dirty="0"/>
          </a:p>
          <a:p>
            <a:pPr algn="just"/>
            <a:r>
              <a:rPr lang="fr-FR" dirty="0"/>
              <a:t>	« la responsabilité des maîtres d’œuvres pour manquement à leur devoir de conseil peut être 	engagée, dès lors qu’ils se sont abstenus d’appeler l’attention du maitre d’ouvrage sur des 	désordres affectant l’ouvrage et dont ils pouvaient avoir connaissance, en sorte que la personne 	publique soit mise à même de ne pas réceptionner l’ouvrage »</a:t>
            </a:r>
          </a:p>
        </p:txBody>
      </p:sp>
      <p:sp>
        <p:nvSpPr>
          <p:cNvPr id="3" name="ZoneTexte 2">
            <a:extLst>
              <a:ext uri="{FF2B5EF4-FFF2-40B4-BE49-F238E27FC236}">
                <a16:creationId xmlns:a16="http://schemas.microsoft.com/office/drawing/2014/main" id="{F4CFF257-49C4-0B11-1829-E3D82823DB82}"/>
              </a:ext>
            </a:extLst>
          </p:cNvPr>
          <p:cNvSpPr txBox="1"/>
          <p:nvPr/>
        </p:nvSpPr>
        <p:spPr>
          <a:xfrm flipH="1">
            <a:off x="1270000" y="3672218"/>
            <a:ext cx="6387949" cy="1477328"/>
          </a:xfrm>
          <a:prstGeom prst="rect">
            <a:avLst/>
          </a:prstGeom>
          <a:noFill/>
        </p:spPr>
        <p:txBody>
          <a:bodyPr wrap="square" rtlCol="0">
            <a:spAutoFit/>
          </a:bodyPr>
          <a:lstStyle/>
          <a:p>
            <a:r>
              <a:rPr lang="fr-FR" b="1" dirty="0"/>
              <a:t>Extension de la responsabilité du MOE :</a:t>
            </a:r>
          </a:p>
          <a:p>
            <a:endParaRPr lang="fr-FR" b="1" dirty="0"/>
          </a:p>
          <a:p>
            <a:pPr marL="1200150" lvl="2" indent="-285750">
              <a:buFont typeface="Wingdings" panose="05000000000000000000" pitchFamily="2" charset="2"/>
              <a:buChar char="v"/>
            </a:pPr>
            <a:r>
              <a:rPr lang="fr-FR" dirty="0"/>
              <a:t>stipulations contractuelles :</a:t>
            </a:r>
          </a:p>
          <a:p>
            <a:pPr marL="1200150" lvl="2" indent="-285750">
              <a:buFont typeface="Wingdings" panose="05000000000000000000" pitchFamily="2" charset="2"/>
              <a:buChar char="v"/>
            </a:pPr>
            <a:r>
              <a:rPr lang="fr-FR" dirty="0"/>
              <a:t>normes applicables ;</a:t>
            </a:r>
          </a:p>
          <a:p>
            <a:pPr marL="1200150" lvl="2" indent="-285750">
              <a:buFont typeface="Wingdings" panose="05000000000000000000" pitchFamily="2" charset="2"/>
              <a:buChar char="v"/>
            </a:pPr>
            <a:r>
              <a:rPr lang="fr-FR" dirty="0"/>
              <a:t>règles de l’art ;</a:t>
            </a:r>
          </a:p>
        </p:txBody>
      </p:sp>
    </p:spTree>
    <p:extLst>
      <p:ext uri="{BB962C8B-B14F-4D97-AF65-F5344CB8AC3E}">
        <p14:creationId xmlns:p14="http://schemas.microsoft.com/office/powerpoint/2010/main" val="208030617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Image 6">
            <a:extLst>
              <a:ext uri="{FF2B5EF4-FFF2-40B4-BE49-F238E27FC236}">
                <a16:creationId xmlns:a16="http://schemas.microsoft.com/office/drawing/2014/main" id="{7CFBA06C-72BD-DCAB-1016-399CD76F590C}"/>
              </a:ext>
            </a:extLst>
          </p:cNvPr>
          <p:cNvPicPr>
            <a:picLocks noChangeAspect="1"/>
          </p:cNvPicPr>
          <p:nvPr/>
        </p:nvPicPr>
        <p:blipFill rotWithShape="1">
          <a:blip r:embed="rId3">
            <a:extLst>
              <a:ext uri="{28A0092B-C50C-407E-A947-70E740481C1C}">
                <a14:useLocalDpi xmlns:a14="http://schemas.microsoft.com/office/drawing/2010/main" val="0"/>
              </a:ext>
            </a:extLst>
          </a:blip>
          <a:srcRect b="33046"/>
          <a:stretch/>
        </p:blipFill>
        <p:spPr>
          <a:xfrm>
            <a:off x="355676" y="5621073"/>
            <a:ext cx="1828648" cy="1236927"/>
          </a:xfrm>
          <a:prstGeom prst="rect">
            <a:avLst/>
          </a:prstGeom>
          <a:ln>
            <a:noFill/>
          </a:ln>
          <a:effectLst>
            <a:outerShdw blurRad="63500" algn="ctr" rotWithShape="0">
              <a:prstClr val="black">
                <a:alpha val="50000"/>
              </a:prstClr>
            </a:outerShdw>
          </a:effectLst>
        </p:spPr>
      </p:pic>
      <p:sp>
        <p:nvSpPr>
          <p:cNvPr id="10" name="Rectangle 9">
            <a:extLst>
              <a:ext uri="{FF2B5EF4-FFF2-40B4-BE49-F238E27FC236}">
                <a16:creationId xmlns:a16="http://schemas.microsoft.com/office/drawing/2014/main" id="{58AC74DC-309A-29C3-8DD2-5E843FB65B97}"/>
              </a:ext>
            </a:extLst>
          </p:cNvPr>
          <p:cNvSpPr/>
          <p:nvPr/>
        </p:nvSpPr>
        <p:spPr>
          <a:xfrm>
            <a:off x="0" y="0"/>
            <a:ext cx="241376" cy="6858000"/>
          </a:xfrm>
          <a:prstGeom prst="rect">
            <a:avLst/>
          </a:prstGeom>
          <a:solidFill>
            <a:srgbClr val="32448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ZoneTexte 10">
            <a:extLst>
              <a:ext uri="{FF2B5EF4-FFF2-40B4-BE49-F238E27FC236}">
                <a16:creationId xmlns:a16="http://schemas.microsoft.com/office/drawing/2014/main" id="{FFD04CCD-320A-7D90-4E48-4A7E291AC915}"/>
              </a:ext>
            </a:extLst>
          </p:cNvPr>
          <p:cNvSpPr txBox="1"/>
          <p:nvPr/>
        </p:nvSpPr>
        <p:spPr>
          <a:xfrm>
            <a:off x="1066799" y="842822"/>
            <a:ext cx="4106334" cy="461665"/>
          </a:xfrm>
          <a:prstGeom prst="rect">
            <a:avLst/>
          </a:prstGeom>
          <a:solidFill>
            <a:srgbClr val="EF3F4B"/>
          </a:solidFill>
        </p:spPr>
        <p:txBody>
          <a:bodyPr wrap="square" rtlCol="0">
            <a:spAutoFit/>
          </a:bodyPr>
          <a:lstStyle/>
          <a:p>
            <a:r>
              <a:rPr lang="fr-FR" sz="2400" b="1" dirty="0">
                <a:solidFill>
                  <a:schemeClr val="bg1"/>
                </a:solidFill>
              </a:rPr>
              <a:t>Le rôle de la maîtrise d’œuvre :</a:t>
            </a:r>
          </a:p>
        </p:txBody>
      </p:sp>
      <p:sp>
        <p:nvSpPr>
          <p:cNvPr id="2" name="ZoneTexte 1">
            <a:extLst>
              <a:ext uri="{FF2B5EF4-FFF2-40B4-BE49-F238E27FC236}">
                <a16:creationId xmlns:a16="http://schemas.microsoft.com/office/drawing/2014/main" id="{C7F08B96-5BF6-7AA3-E4CC-930837CD567E}"/>
              </a:ext>
            </a:extLst>
          </p:cNvPr>
          <p:cNvSpPr txBox="1"/>
          <p:nvPr/>
        </p:nvSpPr>
        <p:spPr>
          <a:xfrm>
            <a:off x="1270000" y="1708454"/>
            <a:ext cx="10075333" cy="1754326"/>
          </a:xfrm>
          <a:prstGeom prst="rect">
            <a:avLst/>
          </a:prstGeom>
          <a:noFill/>
        </p:spPr>
        <p:txBody>
          <a:bodyPr wrap="square" rtlCol="0">
            <a:spAutoFit/>
          </a:bodyPr>
          <a:lstStyle/>
          <a:p>
            <a:r>
              <a:rPr lang="fr-FR" b="1" dirty="0"/>
              <a:t>Considérant de principe : </a:t>
            </a:r>
          </a:p>
          <a:p>
            <a:endParaRPr lang="fr-FR" dirty="0"/>
          </a:p>
          <a:p>
            <a:pPr algn="just"/>
            <a:r>
              <a:rPr lang="fr-FR" dirty="0"/>
              <a:t>	« la responsabilité des maîtres d’œuvres pour manquement à leur devoir de conseil peut être 	engagée, dès lors qu’ils se sont abstenus d’appeler l’attention du maitre d’ouvrage sur des 	désordres affectant l’ouvrage et dont ils pouvaient avoir connaissance, en sorte que la personne 	publique soit mise à même de ne pas réceptionner l’ouvrage »</a:t>
            </a:r>
          </a:p>
        </p:txBody>
      </p:sp>
      <p:sp>
        <p:nvSpPr>
          <p:cNvPr id="3" name="ZoneTexte 2">
            <a:extLst>
              <a:ext uri="{FF2B5EF4-FFF2-40B4-BE49-F238E27FC236}">
                <a16:creationId xmlns:a16="http://schemas.microsoft.com/office/drawing/2014/main" id="{F4CFF257-49C4-0B11-1829-E3D82823DB82}"/>
              </a:ext>
            </a:extLst>
          </p:cNvPr>
          <p:cNvSpPr txBox="1"/>
          <p:nvPr/>
        </p:nvSpPr>
        <p:spPr>
          <a:xfrm flipH="1">
            <a:off x="1270000" y="3672218"/>
            <a:ext cx="6387949" cy="1477328"/>
          </a:xfrm>
          <a:prstGeom prst="rect">
            <a:avLst/>
          </a:prstGeom>
          <a:noFill/>
        </p:spPr>
        <p:txBody>
          <a:bodyPr wrap="square" rtlCol="0">
            <a:spAutoFit/>
          </a:bodyPr>
          <a:lstStyle/>
          <a:p>
            <a:r>
              <a:rPr lang="fr-FR" b="1" dirty="0"/>
              <a:t>Extension de la responsabilité du MOE :</a:t>
            </a:r>
          </a:p>
          <a:p>
            <a:endParaRPr lang="fr-FR" b="1" dirty="0"/>
          </a:p>
          <a:p>
            <a:pPr marL="1200150" lvl="2" indent="-285750">
              <a:buFont typeface="Wingdings" panose="05000000000000000000" pitchFamily="2" charset="2"/>
              <a:buChar char="v"/>
            </a:pPr>
            <a:r>
              <a:rPr lang="fr-FR" dirty="0"/>
              <a:t>stipulations contractuelles :</a:t>
            </a:r>
          </a:p>
          <a:p>
            <a:pPr marL="1200150" lvl="2" indent="-285750">
              <a:buFont typeface="Wingdings" panose="05000000000000000000" pitchFamily="2" charset="2"/>
              <a:buChar char="v"/>
            </a:pPr>
            <a:r>
              <a:rPr lang="fr-FR" dirty="0"/>
              <a:t>normes applicables ;</a:t>
            </a:r>
          </a:p>
          <a:p>
            <a:pPr marL="1200150" lvl="2" indent="-285750">
              <a:buFont typeface="Wingdings" panose="05000000000000000000" pitchFamily="2" charset="2"/>
              <a:buChar char="v"/>
            </a:pPr>
            <a:r>
              <a:rPr lang="fr-FR" dirty="0"/>
              <a:t>règles de l’art ;</a:t>
            </a:r>
          </a:p>
        </p:txBody>
      </p:sp>
      <p:sp>
        <p:nvSpPr>
          <p:cNvPr id="4" name="Rectangle : coins arrondis 3">
            <a:extLst>
              <a:ext uri="{FF2B5EF4-FFF2-40B4-BE49-F238E27FC236}">
                <a16:creationId xmlns:a16="http://schemas.microsoft.com/office/drawing/2014/main" id="{176055E1-4CA8-0087-CF7E-856B30E5B527}"/>
              </a:ext>
            </a:extLst>
          </p:cNvPr>
          <p:cNvSpPr/>
          <p:nvPr/>
        </p:nvSpPr>
        <p:spPr>
          <a:xfrm>
            <a:off x="6074606" y="4120846"/>
            <a:ext cx="5223934" cy="1670354"/>
          </a:xfrm>
          <a:prstGeom prst="roundRect">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just"/>
            <a:r>
              <a:rPr lang="fr-FR" b="1" dirty="0"/>
              <a:t>	Exonération possible en cas de faute, 	imprudence ou si l’acheteur n’a pas tenu 	compte des observations de la MOE</a:t>
            </a:r>
          </a:p>
        </p:txBody>
      </p:sp>
      <p:sp>
        <p:nvSpPr>
          <p:cNvPr id="6" name="Triangle rectangle 5">
            <a:extLst>
              <a:ext uri="{FF2B5EF4-FFF2-40B4-BE49-F238E27FC236}">
                <a16:creationId xmlns:a16="http://schemas.microsoft.com/office/drawing/2014/main" id="{E0AA4C4A-F833-6BF7-58A4-0CE7F4EBAAE2}"/>
              </a:ext>
            </a:extLst>
          </p:cNvPr>
          <p:cNvSpPr/>
          <p:nvPr/>
        </p:nvSpPr>
        <p:spPr>
          <a:xfrm>
            <a:off x="6076811" y="4293265"/>
            <a:ext cx="677802" cy="1248275"/>
          </a:xfrm>
          <a:prstGeom prst="rtTriangl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Parallélogramme 8">
            <a:extLst>
              <a:ext uri="{FF2B5EF4-FFF2-40B4-BE49-F238E27FC236}">
                <a16:creationId xmlns:a16="http://schemas.microsoft.com/office/drawing/2014/main" id="{6655E964-DC9A-B21C-CBB6-DCF7112713AE}"/>
              </a:ext>
            </a:extLst>
          </p:cNvPr>
          <p:cNvSpPr/>
          <p:nvPr/>
        </p:nvSpPr>
        <p:spPr>
          <a:xfrm rot="19532616">
            <a:off x="6324507" y="4245376"/>
            <a:ext cx="176341" cy="1254511"/>
          </a:xfrm>
          <a:prstGeom prst="parallelogram">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5" name="Image 4">
            <a:extLst>
              <a:ext uri="{FF2B5EF4-FFF2-40B4-BE49-F238E27FC236}">
                <a16:creationId xmlns:a16="http://schemas.microsoft.com/office/drawing/2014/main" id="{B18E3CA7-CF99-B205-E5CE-B14AD1DEA024}"/>
              </a:ext>
            </a:extLst>
          </p:cNvPr>
          <p:cNvPicPr>
            <a:picLocks noChangeAspect="1"/>
          </p:cNvPicPr>
          <p:nvPr/>
        </p:nvPicPr>
        <p:blipFill>
          <a:blip r:embed="rId4">
            <a:duotone>
              <a:prstClr val="black"/>
              <a:srgbClr val="FF0000">
                <a:tint val="45000"/>
                <a:satMod val="400000"/>
              </a:srgbClr>
            </a:duotone>
            <a:extLst>
              <a:ext uri="{28A0092B-C50C-407E-A947-70E740481C1C}">
                <a14:useLocalDpi xmlns:a14="http://schemas.microsoft.com/office/drawing/2010/main" val="0"/>
              </a:ext>
            </a:extLst>
          </a:blip>
          <a:stretch>
            <a:fillRect/>
          </a:stretch>
        </p:blipFill>
        <p:spPr>
          <a:xfrm>
            <a:off x="5357336" y="4217359"/>
            <a:ext cx="1477328" cy="1477328"/>
          </a:xfrm>
          <a:prstGeom prst="rect">
            <a:avLst/>
          </a:prstGeom>
          <a:noFill/>
          <a:effectLst/>
        </p:spPr>
      </p:pic>
    </p:spTree>
    <p:extLst>
      <p:ext uri="{BB962C8B-B14F-4D97-AF65-F5344CB8AC3E}">
        <p14:creationId xmlns:p14="http://schemas.microsoft.com/office/powerpoint/2010/main" val="378003496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bg>
      <p:bgPr>
        <a:gradFill>
          <a:gsLst>
            <a:gs pos="0">
              <a:srgbClr val="324485"/>
            </a:gs>
            <a:gs pos="98000">
              <a:schemeClr val="accent1">
                <a:lumMod val="45000"/>
                <a:lumOff val="55000"/>
              </a:schemeClr>
            </a:gs>
            <a:gs pos="100000">
              <a:schemeClr val="accent1">
                <a:lumMod val="45000"/>
                <a:lumOff val="55000"/>
              </a:schemeClr>
            </a:gs>
            <a:gs pos="100000">
              <a:schemeClr val="accent1">
                <a:lumMod val="30000"/>
                <a:lumOff val="70000"/>
              </a:schemeClr>
            </a:gs>
          </a:gsLst>
          <a:lin ang="10800000" scaled="0"/>
        </a:gradFill>
        <a:effectLst/>
      </p:bgPr>
    </p:bg>
    <p:spTree>
      <p:nvGrpSpPr>
        <p:cNvPr id="1" name="">
          <a:extLst>
            <a:ext uri="{FF2B5EF4-FFF2-40B4-BE49-F238E27FC236}">
              <a16:creationId xmlns:a16="http://schemas.microsoft.com/office/drawing/2014/main" id="{B99AC8E0-9F72-ECE9-CDE4-DCBE9DA12A91}"/>
            </a:ext>
          </a:extLst>
        </p:cNvPr>
        <p:cNvGrpSpPr/>
        <p:nvPr/>
      </p:nvGrpSpPr>
      <p:grpSpPr>
        <a:xfrm>
          <a:off x="0" y="0"/>
          <a:ext cx="0" cy="0"/>
          <a:chOff x="0" y="0"/>
          <a:chExt cx="0" cy="0"/>
        </a:xfrm>
      </p:grpSpPr>
      <p:pic>
        <p:nvPicPr>
          <p:cNvPr id="7" name="Image 6">
            <a:extLst>
              <a:ext uri="{FF2B5EF4-FFF2-40B4-BE49-F238E27FC236}">
                <a16:creationId xmlns:a16="http://schemas.microsoft.com/office/drawing/2014/main" id="{F401A4B8-0E92-0930-EF60-4194A927B0EF}"/>
              </a:ext>
            </a:extLst>
          </p:cNvPr>
          <p:cNvPicPr>
            <a:picLocks noChangeAspect="1"/>
          </p:cNvPicPr>
          <p:nvPr/>
        </p:nvPicPr>
        <p:blipFill>
          <a:blip r:embed="rId3">
            <a:duotone>
              <a:prstClr val="black"/>
              <a:schemeClr val="accent1">
                <a:tint val="45000"/>
                <a:satMod val="400000"/>
              </a:schemeClr>
            </a:duotone>
            <a:extLst>
              <a:ext uri="{28A0092B-C50C-407E-A947-70E740481C1C}">
                <a14:useLocalDpi xmlns:a14="http://schemas.microsoft.com/office/drawing/2010/main" val="0"/>
              </a:ext>
            </a:extLst>
          </a:blip>
          <a:stretch>
            <a:fillRect/>
          </a:stretch>
        </p:blipFill>
        <p:spPr>
          <a:xfrm>
            <a:off x="5139887" y="0"/>
            <a:ext cx="6788270" cy="6858000"/>
          </a:xfrm>
          <a:prstGeom prst="rect">
            <a:avLst/>
          </a:prstGeom>
          <a:ln>
            <a:noFill/>
          </a:ln>
          <a:effectLst>
            <a:outerShdw blurRad="63500" algn="ctr" rotWithShape="0">
              <a:prstClr val="black">
                <a:alpha val="50000"/>
              </a:prstClr>
            </a:outerShdw>
          </a:effectLst>
        </p:spPr>
      </p:pic>
      <p:sp>
        <p:nvSpPr>
          <p:cNvPr id="5" name="ZoneTexte 4">
            <a:extLst>
              <a:ext uri="{FF2B5EF4-FFF2-40B4-BE49-F238E27FC236}">
                <a16:creationId xmlns:a16="http://schemas.microsoft.com/office/drawing/2014/main" id="{0E5B129B-5F1C-65E3-4EE3-420ED11C1CEF}"/>
              </a:ext>
            </a:extLst>
          </p:cNvPr>
          <p:cNvSpPr txBox="1"/>
          <p:nvPr/>
        </p:nvSpPr>
        <p:spPr>
          <a:xfrm>
            <a:off x="2004173" y="2616199"/>
            <a:ext cx="4121706" cy="769441"/>
          </a:xfrm>
          <a:prstGeom prst="rect">
            <a:avLst/>
          </a:prstGeom>
          <a:noFill/>
        </p:spPr>
        <p:txBody>
          <a:bodyPr wrap="none" rtlCol="0">
            <a:spAutoFit/>
          </a:bodyPr>
          <a:lstStyle/>
          <a:p>
            <a:r>
              <a:rPr lang="fr-FR" sz="4400" b="1" dirty="0">
                <a:solidFill>
                  <a:schemeClr val="bg1"/>
                </a:solidFill>
              </a:rPr>
              <a:t>Des questions ? </a:t>
            </a:r>
          </a:p>
        </p:txBody>
      </p:sp>
      <p:pic>
        <p:nvPicPr>
          <p:cNvPr id="16" name="Image 15" descr="Une image contenant Police, texte, Graphique, logo&#10;&#10;Description générée automatiquement">
            <a:extLst>
              <a:ext uri="{FF2B5EF4-FFF2-40B4-BE49-F238E27FC236}">
                <a16:creationId xmlns:a16="http://schemas.microsoft.com/office/drawing/2014/main" id="{99AB2FD5-E04C-C8F3-2AEE-1DF7F10FEEF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84719" y="134449"/>
            <a:ext cx="2175495" cy="1155732"/>
          </a:xfrm>
          <a:prstGeom prst="rect">
            <a:avLst/>
          </a:prstGeom>
        </p:spPr>
      </p:pic>
    </p:spTree>
    <p:extLst>
      <p:ext uri="{BB962C8B-B14F-4D97-AF65-F5344CB8AC3E}">
        <p14:creationId xmlns:p14="http://schemas.microsoft.com/office/powerpoint/2010/main" val="28074748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bg>
      <p:bgPr>
        <a:gradFill>
          <a:gsLst>
            <a:gs pos="0">
              <a:srgbClr val="324485"/>
            </a:gs>
            <a:gs pos="98000">
              <a:schemeClr val="accent1">
                <a:lumMod val="45000"/>
                <a:lumOff val="55000"/>
              </a:schemeClr>
            </a:gs>
            <a:gs pos="100000">
              <a:schemeClr val="accent1">
                <a:lumMod val="45000"/>
                <a:lumOff val="55000"/>
              </a:schemeClr>
            </a:gs>
            <a:gs pos="100000">
              <a:schemeClr val="accent1">
                <a:lumMod val="30000"/>
                <a:lumOff val="70000"/>
              </a:schemeClr>
            </a:gs>
          </a:gsLst>
          <a:lin ang="10800000" scaled="0"/>
        </a:gradFill>
        <a:effectLst/>
      </p:bgPr>
    </p:bg>
    <p:spTree>
      <p:nvGrpSpPr>
        <p:cNvPr id="1" name=""/>
        <p:cNvGrpSpPr/>
        <p:nvPr/>
      </p:nvGrpSpPr>
      <p:grpSpPr>
        <a:xfrm>
          <a:off x="0" y="0"/>
          <a:ext cx="0" cy="0"/>
          <a:chOff x="0" y="0"/>
          <a:chExt cx="0" cy="0"/>
        </a:xfrm>
      </p:grpSpPr>
      <p:pic>
        <p:nvPicPr>
          <p:cNvPr id="7" name="Image 6">
            <a:extLst>
              <a:ext uri="{FF2B5EF4-FFF2-40B4-BE49-F238E27FC236}">
                <a16:creationId xmlns:a16="http://schemas.microsoft.com/office/drawing/2014/main" id="{7CFBA06C-72BD-DCAB-1016-399CD76F590C}"/>
              </a:ext>
            </a:extLst>
          </p:cNvPr>
          <p:cNvPicPr>
            <a:picLocks noChangeAspect="1"/>
          </p:cNvPicPr>
          <p:nvPr/>
        </p:nvPicPr>
        <p:blipFill>
          <a:blip r:embed="rId3">
            <a:duotone>
              <a:prstClr val="black"/>
              <a:schemeClr val="accent1">
                <a:tint val="45000"/>
                <a:satMod val="400000"/>
              </a:schemeClr>
            </a:duotone>
            <a:extLst>
              <a:ext uri="{28A0092B-C50C-407E-A947-70E740481C1C}">
                <a14:useLocalDpi xmlns:a14="http://schemas.microsoft.com/office/drawing/2010/main" val="0"/>
              </a:ext>
            </a:extLst>
          </a:blip>
          <a:stretch>
            <a:fillRect/>
          </a:stretch>
        </p:blipFill>
        <p:spPr>
          <a:xfrm>
            <a:off x="5139887" y="0"/>
            <a:ext cx="6788270" cy="6858000"/>
          </a:xfrm>
          <a:prstGeom prst="rect">
            <a:avLst/>
          </a:prstGeom>
          <a:ln>
            <a:noFill/>
          </a:ln>
          <a:effectLst>
            <a:outerShdw blurRad="63500" algn="ctr" rotWithShape="0">
              <a:prstClr val="black">
                <a:alpha val="50000"/>
              </a:prstClr>
            </a:outerShdw>
          </a:effectLst>
        </p:spPr>
      </p:pic>
      <p:sp>
        <p:nvSpPr>
          <p:cNvPr id="5" name="ZoneTexte 4">
            <a:extLst>
              <a:ext uri="{FF2B5EF4-FFF2-40B4-BE49-F238E27FC236}">
                <a16:creationId xmlns:a16="http://schemas.microsoft.com/office/drawing/2014/main" id="{F500489A-C4C6-E23D-EC83-29AB50740B0F}"/>
              </a:ext>
            </a:extLst>
          </p:cNvPr>
          <p:cNvSpPr txBox="1"/>
          <p:nvPr/>
        </p:nvSpPr>
        <p:spPr>
          <a:xfrm>
            <a:off x="137224" y="1805697"/>
            <a:ext cx="9873050" cy="3785652"/>
          </a:xfrm>
          <a:prstGeom prst="rect">
            <a:avLst/>
          </a:prstGeom>
          <a:noFill/>
        </p:spPr>
        <p:txBody>
          <a:bodyPr wrap="square" rtlCol="0">
            <a:spAutoFit/>
          </a:bodyPr>
          <a:lstStyle/>
          <a:p>
            <a:pPr algn="ctr"/>
            <a:r>
              <a:rPr lang="fr-FR" sz="4000" b="1" dirty="0">
                <a:solidFill>
                  <a:schemeClr val="bg1"/>
                </a:solidFill>
              </a:rPr>
              <a:t>Vous seront transmis prochainement par courriel: </a:t>
            </a:r>
          </a:p>
          <a:p>
            <a:pPr algn="just"/>
            <a:endParaRPr lang="fr-FR" sz="3200" b="1" dirty="0">
              <a:solidFill>
                <a:schemeClr val="bg1"/>
              </a:solidFill>
            </a:endParaRPr>
          </a:p>
          <a:p>
            <a:pPr algn="just"/>
            <a:r>
              <a:rPr lang="fr-FR" sz="3200" b="1" dirty="0">
                <a:solidFill>
                  <a:schemeClr val="bg1"/>
                </a:solidFill>
              </a:rPr>
              <a:t>	- Un questionnaire à choix multiples pour évaluer 	vos 	acquis, </a:t>
            </a:r>
          </a:p>
          <a:p>
            <a:r>
              <a:rPr lang="fr-FR" sz="3200" b="1" dirty="0">
                <a:solidFill>
                  <a:schemeClr val="bg1"/>
                </a:solidFill>
              </a:rPr>
              <a:t>	- Un document relatif à l’évaluation de 	l’intervention.</a:t>
            </a:r>
            <a:endParaRPr lang="fr-FR" sz="4400" b="1" dirty="0">
              <a:solidFill>
                <a:schemeClr val="bg1"/>
              </a:solidFill>
            </a:endParaRPr>
          </a:p>
        </p:txBody>
      </p:sp>
      <p:pic>
        <p:nvPicPr>
          <p:cNvPr id="16" name="Image 15" descr="Une image contenant Police, texte, Graphique, logo&#10;&#10;Description générée automatiquement">
            <a:extLst>
              <a:ext uri="{FF2B5EF4-FFF2-40B4-BE49-F238E27FC236}">
                <a16:creationId xmlns:a16="http://schemas.microsoft.com/office/drawing/2014/main" id="{E1B23B67-E67A-4AF1-C947-96D36133B8E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84719" y="134449"/>
            <a:ext cx="2175495" cy="1155732"/>
          </a:xfrm>
          <a:prstGeom prst="rect">
            <a:avLst/>
          </a:prstGeom>
        </p:spPr>
      </p:pic>
      <p:sp>
        <p:nvSpPr>
          <p:cNvPr id="2" name="ZoneTexte 1">
            <a:extLst>
              <a:ext uri="{FF2B5EF4-FFF2-40B4-BE49-F238E27FC236}">
                <a16:creationId xmlns:a16="http://schemas.microsoft.com/office/drawing/2014/main" id="{19D46B41-37EC-8FC9-35A4-B3F1998F050D}"/>
              </a:ext>
            </a:extLst>
          </p:cNvPr>
          <p:cNvSpPr txBox="1"/>
          <p:nvPr/>
        </p:nvSpPr>
        <p:spPr>
          <a:xfrm>
            <a:off x="4568418" y="5269963"/>
            <a:ext cx="5267981" cy="707886"/>
          </a:xfrm>
          <a:prstGeom prst="rect">
            <a:avLst/>
          </a:prstGeom>
          <a:noFill/>
        </p:spPr>
        <p:txBody>
          <a:bodyPr wrap="none" rtlCol="0">
            <a:spAutoFit/>
          </a:bodyPr>
          <a:lstStyle/>
          <a:p>
            <a:pPr algn="ctr"/>
            <a:r>
              <a:rPr lang="fr-FR" sz="2000" b="1" dirty="0">
                <a:solidFill>
                  <a:srgbClr val="FF0000"/>
                </a:solidFill>
              </a:rPr>
              <a:t>Ces documents seront </a:t>
            </a:r>
            <a:r>
              <a:rPr lang="fr-FR" sz="2000" b="1">
                <a:solidFill>
                  <a:srgbClr val="FF0000"/>
                </a:solidFill>
              </a:rPr>
              <a:t>à retourner, </a:t>
            </a:r>
            <a:r>
              <a:rPr lang="fr-FR" sz="2000" b="1" dirty="0">
                <a:solidFill>
                  <a:srgbClr val="FF0000"/>
                </a:solidFill>
              </a:rPr>
              <a:t>par courriel, </a:t>
            </a:r>
          </a:p>
          <a:p>
            <a:pPr algn="ctr"/>
            <a:r>
              <a:rPr lang="fr-FR" sz="2000" b="1" dirty="0">
                <a:solidFill>
                  <a:srgbClr val="FF0000"/>
                </a:solidFill>
              </a:rPr>
              <a:t>dans les plus brefs délais.</a:t>
            </a:r>
          </a:p>
        </p:txBody>
      </p:sp>
    </p:spTree>
    <p:extLst>
      <p:ext uri="{BB962C8B-B14F-4D97-AF65-F5344CB8AC3E}">
        <p14:creationId xmlns:p14="http://schemas.microsoft.com/office/powerpoint/2010/main" val="89958483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bg>
      <p:bgPr>
        <a:gradFill>
          <a:gsLst>
            <a:gs pos="0">
              <a:srgbClr val="324485"/>
            </a:gs>
            <a:gs pos="98000">
              <a:schemeClr val="accent1">
                <a:lumMod val="45000"/>
                <a:lumOff val="55000"/>
              </a:schemeClr>
            </a:gs>
            <a:gs pos="100000">
              <a:schemeClr val="accent1">
                <a:lumMod val="45000"/>
                <a:lumOff val="55000"/>
              </a:schemeClr>
            </a:gs>
            <a:gs pos="100000">
              <a:schemeClr val="accent1">
                <a:lumMod val="30000"/>
                <a:lumOff val="70000"/>
              </a:schemeClr>
            </a:gs>
          </a:gsLst>
          <a:lin ang="10800000" scaled="0"/>
        </a:gradFill>
        <a:effectLst/>
      </p:bgPr>
    </p:bg>
    <p:spTree>
      <p:nvGrpSpPr>
        <p:cNvPr id="1" name=""/>
        <p:cNvGrpSpPr/>
        <p:nvPr/>
      </p:nvGrpSpPr>
      <p:grpSpPr>
        <a:xfrm>
          <a:off x="0" y="0"/>
          <a:ext cx="0" cy="0"/>
          <a:chOff x="0" y="0"/>
          <a:chExt cx="0" cy="0"/>
        </a:xfrm>
      </p:grpSpPr>
      <p:pic>
        <p:nvPicPr>
          <p:cNvPr id="7" name="Image 6">
            <a:extLst>
              <a:ext uri="{FF2B5EF4-FFF2-40B4-BE49-F238E27FC236}">
                <a16:creationId xmlns:a16="http://schemas.microsoft.com/office/drawing/2014/main" id="{7CFBA06C-72BD-DCAB-1016-399CD76F590C}"/>
              </a:ext>
            </a:extLst>
          </p:cNvPr>
          <p:cNvPicPr>
            <a:picLocks noChangeAspect="1"/>
          </p:cNvPicPr>
          <p:nvPr/>
        </p:nvPicPr>
        <p:blipFill>
          <a:blip r:embed="rId3">
            <a:duotone>
              <a:prstClr val="black"/>
              <a:schemeClr val="accent1">
                <a:tint val="45000"/>
                <a:satMod val="400000"/>
              </a:schemeClr>
            </a:duotone>
            <a:extLst>
              <a:ext uri="{28A0092B-C50C-407E-A947-70E740481C1C}">
                <a14:useLocalDpi xmlns:a14="http://schemas.microsoft.com/office/drawing/2010/main" val="0"/>
              </a:ext>
            </a:extLst>
          </a:blip>
          <a:stretch>
            <a:fillRect/>
          </a:stretch>
        </p:blipFill>
        <p:spPr>
          <a:xfrm>
            <a:off x="5139887" y="0"/>
            <a:ext cx="6788270" cy="6858000"/>
          </a:xfrm>
          <a:prstGeom prst="rect">
            <a:avLst/>
          </a:prstGeom>
          <a:ln>
            <a:noFill/>
          </a:ln>
          <a:effectLst>
            <a:outerShdw blurRad="63500" algn="ctr" rotWithShape="0">
              <a:prstClr val="black">
                <a:alpha val="50000"/>
              </a:prstClr>
            </a:outerShdw>
          </a:effectLst>
        </p:spPr>
      </p:pic>
      <p:sp>
        <p:nvSpPr>
          <p:cNvPr id="5" name="ZoneTexte 4">
            <a:extLst>
              <a:ext uri="{FF2B5EF4-FFF2-40B4-BE49-F238E27FC236}">
                <a16:creationId xmlns:a16="http://schemas.microsoft.com/office/drawing/2014/main" id="{F500489A-C4C6-E23D-EC83-29AB50740B0F}"/>
              </a:ext>
            </a:extLst>
          </p:cNvPr>
          <p:cNvSpPr txBox="1"/>
          <p:nvPr/>
        </p:nvSpPr>
        <p:spPr>
          <a:xfrm>
            <a:off x="1923750" y="2152608"/>
            <a:ext cx="6432274" cy="1446550"/>
          </a:xfrm>
          <a:prstGeom prst="rect">
            <a:avLst/>
          </a:prstGeom>
          <a:noFill/>
        </p:spPr>
        <p:txBody>
          <a:bodyPr wrap="none" rtlCol="0">
            <a:spAutoFit/>
          </a:bodyPr>
          <a:lstStyle/>
          <a:p>
            <a:pPr algn="ctr"/>
            <a:r>
              <a:rPr lang="fr-FR" sz="4400" b="1" dirty="0">
                <a:solidFill>
                  <a:schemeClr val="bg1"/>
                </a:solidFill>
              </a:rPr>
              <a:t>Retrouvez le support de la </a:t>
            </a:r>
          </a:p>
          <a:p>
            <a:pPr algn="ctr"/>
            <a:r>
              <a:rPr lang="fr-FR" sz="4400" b="1" dirty="0">
                <a:solidFill>
                  <a:schemeClr val="bg1"/>
                </a:solidFill>
              </a:rPr>
              <a:t>visio-conférence sur :</a:t>
            </a:r>
          </a:p>
        </p:txBody>
      </p:sp>
      <p:pic>
        <p:nvPicPr>
          <p:cNvPr id="16" name="Image 15" descr="Une image contenant Police, texte, Graphique, logo&#10;&#10;Description générée automatiquement">
            <a:extLst>
              <a:ext uri="{FF2B5EF4-FFF2-40B4-BE49-F238E27FC236}">
                <a16:creationId xmlns:a16="http://schemas.microsoft.com/office/drawing/2014/main" id="{E1B23B67-E67A-4AF1-C947-96D36133B8E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84719" y="134449"/>
            <a:ext cx="2175495" cy="1155732"/>
          </a:xfrm>
          <a:prstGeom prst="rect">
            <a:avLst/>
          </a:prstGeom>
        </p:spPr>
      </p:pic>
      <p:sp>
        <p:nvSpPr>
          <p:cNvPr id="2" name="ZoneTexte 1">
            <a:extLst>
              <a:ext uri="{FF2B5EF4-FFF2-40B4-BE49-F238E27FC236}">
                <a16:creationId xmlns:a16="http://schemas.microsoft.com/office/drawing/2014/main" id="{FE4EF59F-091D-3E7C-448B-5E87810A46BA}"/>
              </a:ext>
            </a:extLst>
          </p:cNvPr>
          <p:cNvSpPr txBox="1"/>
          <p:nvPr/>
        </p:nvSpPr>
        <p:spPr>
          <a:xfrm>
            <a:off x="3883645" y="3819155"/>
            <a:ext cx="2512483" cy="861774"/>
          </a:xfrm>
          <a:prstGeom prst="rect">
            <a:avLst/>
          </a:prstGeom>
          <a:noFill/>
        </p:spPr>
        <p:txBody>
          <a:bodyPr wrap="none" rtlCol="0">
            <a:spAutoFit/>
          </a:bodyPr>
          <a:lstStyle/>
          <a:p>
            <a:r>
              <a:rPr lang="fr-FR" sz="3200" b="1" dirty="0">
                <a:hlinkClick r:id="rId5"/>
              </a:rPr>
              <a:t>www.cfmel.fr</a:t>
            </a:r>
            <a:endParaRPr lang="fr-FR" sz="3200" b="1" dirty="0"/>
          </a:p>
          <a:p>
            <a:endParaRPr lang="fr-FR" dirty="0"/>
          </a:p>
        </p:txBody>
      </p:sp>
    </p:spTree>
    <p:extLst>
      <p:ext uri="{BB962C8B-B14F-4D97-AF65-F5344CB8AC3E}">
        <p14:creationId xmlns:p14="http://schemas.microsoft.com/office/powerpoint/2010/main" val="10633962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7DD5DD7-2A6D-59C6-A8D4-E80D10E19C12}"/>
            </a:ext>
          </a:extLst>
        </p:cNvPr>
        <p:cNvGrpSpPr/>
        <p:nvPr/>
      </p:nvGrpSpPr>
      <p:grpSpPr>
        <a:xfrm>
          <a:off x="0" y="0"/>
          <a:ext cx="0" cy="0"/>
          <a:chOff x="0" y="0"/>
          <a:chExt cx="0" cy="0"/>
        </a:xfrm>
      </p:grpSpPr>
      <p:pic>
        <p:nvPicPr>
          <p:cNvPr id="7" name="Image 6">
            <a:extLst>
              <a:ext uri="{FF2B5EF4-FFF2-40B4-BE49-F238E27FC236}">
                <a16:creationId xmlns:a16="http://schemas.microsoft.com/office/drawing/2014/main" id="{FDF0208F-CAD9-0E8D-455A-7C0C2FAD67E4}"/>
              </a:ext>
            </a:extLst>
          </p:cNvPr>
          <p:cNvPicPr>
            <a:picLocks noChangeAspect="1"/>
          </p:cNvPicPr>
          <p:nvPr/>
        </p:nvPicPr>
        <p:blipFill rotWithShape="1">
          <a:blip r:embed="rId3">
            <a:extLst>
              <a:ext uri="{28A0092B-C50C-407E-A947-70E740481C1C}">
                <a14:useLocalDpi xmlns:a14="http://schemas.microsoft.com/office/drawing/2010/main" val="0"/>
              </a:ext>
            </a:extLst>
          </a:blip>
          <a:srcRect b="33046"/>
          <a:stretch/>
        </p:blipFill>
        <p:spPr>
          <a:xfrm>
            <a:off x="355676" y="5621073"/>
            <a:ext cx="1828648" cy="1236927"/>
          </a:xfrm>
          <a:prstGeom prst="rect">
            <a:avLst/>
          </a:prstGeom>
          <a:ln>
            <a:noFill/>
          </a:ln>
          <a:effectLst>
            <a:outerShdw blurRad="63500" algn="ctr" rotWithShape="0">
              <a:prstClr val="black">
                <a:alpha val="50000"/>
              </a:prstClr>
            </a:outerShdw>
          </a:effectLst>
        </p:spPr>
      </p:pic>
      <p:sp>
        <p:nvSpPr>
          <p:cNvPr id="2" name="ZoneTexte 1">
            <a:extLst>
              <a:ext uri="{FF2B5EF4-FFF2-40B4-BE49-F238E27FC236}">
                <a16:creationId xmlns:a16="http://schemas.microsoft.com/office/drawing/2014/main" id="{31D0041A-816A-AEA0-D6D9-40820E34B85F}"/>
              </a:ext>
            </a:extLst>
          </p:cNvPr>
          <p:cNvSpPr txBox="1"/>
          <p:nvPr/>
        </p:nvSpPr>
        <p:spPr>
          <a:xfrm>
            <a:off x="1066800" y="842822"/>
            <a:ext cx="5670884" cy="461665"/>
          </a:xfrm>
          <a:prstGeom prst="rect">
            <a:avLst/>
          </a:prstGeom>
          <a:solidFill>
            <a:srgbClr val="EF3F4B"/>
          </a:solidFill>
        </p:spPr>
        <p:txBody>
          <a:bodyPr wrap="square" rtlCol="0">
            <a:spAutoFit/>
          </a:bodyPr>
          <a:lstStyle/>
          <a:p>
            <a:r>
              <a:rPr lang="fr-FR" sz="2400" b="1" dirty="0">
                <a:solidFill>
                  <a:schemeClr val="bg1"/>
                </a:solidFill>
              </a:rPr>
              <a:t>Les marchés de fournitures et de services : </a:t>
            </a:r>
          </a:p>
        </p:txBody>
      </p:sp>
      <p:sp>
        <p:nvSpPr>
          <p:cNvPr id="10" name="Rectangle 9">
            <a:extLst>
              <a:ext uri="{FF2B5EF4-FFF2-40B4-BE49-F238E27FC236}">
                <a16:creationId xmlns:a16="http://schemas.microsoft.com/office/drawing/2014/main" id="{FD699231-12EA-D79E-3966-957A43438C56}"/>
              </a:ext>
            </a:extLst>
          </p:cNvPr>
          <p:cNvSpPr/>
          <p:nvPr/>
        </p:nvSpPr>
        <p:spPr>
          <a:xfrm>
            <a:off x="0" y="0"/>
            <a:ext cx="241376" cy="6858000"/>
          </a:xfrm>
          <a:prstGeom prst="rect">
            <a:avLst/>
          </a:prstGeom>
          <a:solidFill>
            <a:srgbClr val="32448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graphicFrame>
        <p:nvGraphicFramePr>
          <p:cNvPr id="4" name="Tableau 3">
            <a:extLst>
              <a:ext uri="{FF2B5EF4-FFF2-40B4-BE49-F238E27FC236}">
                <a16:creationId xmlns:a16="http://schemas.microsoft.com/office/drawing/2014/main" id="{342B2218-89FB-6BF0-83A1-A7F583401C3A}"/>
              </a:ext>
            </a:extLst>
          </p:cNvPr>
          <p:cNvGraphicFramePr>
            <a:graphicFrameLocks noGrp="1"/>
          </p:cNvGraphicFramePr>
          <p:nvPr>
            <p:extLst>
              <p:ext uri="{D42A27DB-BD31-4B8C-83A1-F6EECF244321}">
                <p14:modId xmlns:p14="http://schemas.microsoft.com/office/powerpoint/2010/main" val="489598891"/>
              </p:ext>
            </p:extLst>
          </p:nvPr>
        </p:nvGraphicFramePr>
        <p:xfrm>
          <a:off x="2296619" y="1588168"/>
          <a:ext cx="8127999" cy="3230880"/>
        </p:xfrm>
        <a:graphic>
          <a:graphicData uri="http://schemas.openxmlformats.org/drawingml/2006/table">
            <a:tbl>
              <a:tblPr firstRow="1" bandRow="1">
                <a:tableStyleId>{5C22544A-7EE6-4342-B048-85BDC9FD1C3A}</a:tableStyleId>
              </a:tblPr>
              <a:tblGrid>
                <a:gridCol w="2709333">
                  <a:extLst>
                    <a:ext uri="{9D8B030D-6E8A-4147-A177-3AD203B41FA5}">
                      <a16:colId xmlns:a16="http://schemas.microsoft.com/office/drawing/2014/main" val="3990509296"/>
                    </a:ext>
                  </a:extLst>
                </a:gridCol>
                <a:gridCol w="2709333">
                  <a:extLst>
                    <a:ext uri="{9D8B030D-6E8A-4147-A177-3AD203B41FA5}">
                      <a16:colId xmlns:a16="http://schemas.microsoft.com/office/drawing/2014/main" val="3851602255"/>
                    </a:ext>
                  </a:extLst>
                </a:gridCol>
                <a:gridCol w="2709333">
                  <a:extLst>
                    <a:ext uri="{9D8B030D-6E8A-4147-A177-3AD203B41FA5}">
                      <a16:colId xmlns:a16="http://schemas.microsoft.com/office/drawing/2014/main" val="537972742"/>
                    </a:ext>
                  </a:extLst>
                </a:gridCol>
              </a:tblGrid>
              <a:tr h="336528">
                <a:tc>
                  <a:txBody>
                    <a:bodyPr/>
                    <a:lstStyle/>
                    <a:p>
                      <a:pPr algn="ctr"/>
                      <a:r>
                        <a:rPr lang="fr-FR" sz="2000" dirty="0"/>
                        <a:t>Seuils</a:t>
                      </a:r>
                      <a:r>
                        <a:rPr lang="fr-FR" dirty="0"/>
                        <a:t> </a:t>
                      </a:r>
                    </a:p>
                  </a:txBody>
                  <a:tcPr/>
                </a:tc>
                <a:tc>
                  <a:txBody>
                    <a:bodyPr/>
                    <a:lstStyle/>
                    <a:p>
                      <a:pPr algn="ctr"/>
                      <a:r>
                        <a:rPr lang="fr-FR" sz="2000" dirty="0"/>
                        <a:t>Publicité</a:t>
                      </a:r>
                      <a:endParaRPr lang="fr-FR" dirty="0"/>
                    </a:p>
                  </a:txBody>
                  <a:tcPr/>
                </a:tc>
                <a:tc>
                  <a:txBody>
                    <a:bodyPr/>
                    <a:lstStyle/>
                    <a:p>
                      <a:pPr algn="ctr"/>
                      <a:r>
                        <a:rPr lang="fr-FR" sz="2000" dirty="0"/>
                        <a:t>Procédure</a:t>
                      </a:r>
                      <a:r>
                        <a:rPr lang="fr-FR" dirty="0"/>
                        <a:t> </a:t>
                      </a:r>
                    </a:p>
                  </a:txBody>
                  <a:tcPr/>
                </a:tc>
                <a:extLst>
                  <a:ext uri="{0D108BD9-81ED-4DB2-BD59-A6C34878D82A}">
                    <a16:rowId xmlns:a16="http://schemas.microsoft.com/office/drawing/2014/main" val="4178256161"/>
                  </a:ext>
                </a:extLst>
              </a:tr>
              <a:tr h="487948">
                <a:tc>
                  <a:txBody>
                    <a:bodyPr/>
                    <a:lstStyle/>
                    <a:p>
                      <a:r>
                        <a:rPr lang="fr-FR" dirty="0"/>
                        <a:t>&lt; 40 000€</a:t>
                      </a:r>
                    </a:p>
                  </a:txBody>
                  <a:tcPr/>
                </a:tc>
                <a:tc>
                  <a:txBody>
                    <a:bodyPr/>
                    <a:lstStyle/>
                    <a:p>
                      <a:r>
                        <a:rPr lang="fr-FR" dirty="0"/>
                        <a:t>Non obligatoire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dirty="0"/>
                        <a:t>Mise en concurrence facultative</a:t>
                      </a:r>
                    </a:p>
                    <a:p>
                      <a:endParaRPr lang="fr-FR" dirty="0"/>
                    </a:p>
                  </a:txBody>
                  <a:tcPr/>
                </a:tc>
                <a:extLst>
                  <a:ext uri="{0D108BD9-81ED-4DB2-BD59-A6C34878D82A}">
                    <a16:rowId xmlns:a16="http://schemas.microsoft.com/office/drawing/2014/main" val="2691564613"/>
                  </a:ext>
                </a:extLst>
              </a:tr>
              <a:tr h="437059">
                <a:tc>
                  <a:txBody>
                    <a:bodyPr/>
                    <a:lstStyle/>
                    <a:p>
                      <a:r>
                        <a:rPr lang="fr-FR" dirty="0"/>
                        <a:t>De 40 000€ à 90 000€</a:t>
                      </a:r>
                    </a:p>
                  </a:txBody>
                  <a:tcPr/>
                </a:tc>
                <a:tc>
                  <a:txBody>
                    <a:bodyPr/>
                    <a:lstStyle/>
                    <a:p>
                      <a:r>
                        <a:rPr lang="fr-FR" dirty="0"/>
                        <a:t>Adaptée </a:t>
                      </a:r>
                    </a:p>
                  </a:txBody>
                  <a:tcPr/>
                </a:tc>
                <a:tc>
                  <a:txBody>
                    <a:bodyPr/>
                    <a:lstStyle/>
                    <a:p>
                      <a:r>
                        <a:rPr lang="fr-FR" dirty="0"/>
                        <a:t>Marché à procédure adaptée </a:t>
                      </a:r>
                    </a:p>
                  </a:txBody>
                  <a:tcPr/>
                </a:tc>
                <a:extLst>
                  <a:ext uri="{0D108BD9-81ED-4DB2-BD59-A6C34878D82A}">
                    <a16:rowId xmlns:a16="http://schemas.microsoft.com/office/drawing/2014/main" val="3106880975"/>
                  </a:ext>
                </a:extLst>
              </a:tr>
              <a:tr h="349540">
                <a:tc>
                  <a:txBody>
                    <a:bodyPr/>
                    <a:lstStyle/>
                    <a:p>
                      <a:r>
                        <a:rPr lang="fr-FR" dirty="0"/>
                        <a:t>De 90 000€ à </a:t>
                      </a:r>
                      <a:r>
                        <a:rPr lang="fr-FR" b="1" dirty="0"/>
                        <a:t>221 000€ </a:t>
                      </a:r>
                    </a:p>
                  </a:txBody>
                  <a:tcPr/>
                </a:tc>
                <a:tc>
                  <a:txBody>
                    <a:bodyPr/>
                    <a:lstStyle/>
                    <a:p>
                      <a:r>
                        <a:rPr lang="fr-FR" dirty="0"/>
                        <a:t>Publicité obligatoire au BOAMP </a:t>
                      </a:r>
                      <a:r>
                        <a:rPr lang="fr-FR" b="1" dirty="0"/>
                        <a:t>ou</a:t>
                      </a:r>
                      <a:r>
                        <a:rPr lang="fr-FR" dirty="0"/>
                        <a:t> dans un SHAL</a:t>
                      </a:r>
                    </a:p>
                  </a:txBody>
                  <a:tcPr/>
                </a:tc>
                <a:tc>
                  <a:txBody>
                    <a:bodyPr/>
                    <a:lstStyle/>
                    <a:p>
                      <a:r>
                        <a:rPr lang="fr-FR" dirty="0"/>
                        <a:t>Marché à procédure adaptée</a:t>
                      </a:r>
                    </a:p>
                  </a:txBody>
                  <a:tcPr/>
                </a:tc>
                <a:extLst>
                  <a:ext uri="{0D108BD9-81ED-4DB2-BD59-A6C34878D82A}">
                    <a16:rowId xmlns:a16="http://schemas.microsoft.com/office/drawing/2014/main" val="1719366289"/>
                  </a:ext>
                </a:extLst>
              </a:tr>
              <a:tr h="349540">
                <a:tc>
                  <a:txBody>
                    <a:bodyPr/>
                    <a:lstStyle/>
                    <a:p>
                      <a:r>
                        <a:rPr lang="fr-FR" dirty="0"/>
                        <a:t>&gt; 221 000€ </a:t>
                      </a:r>
                    </a:p>
                  </a:txBody>
                  <a:tcPr/>
                </a:tc>
                <a:tc>
                  <a:txBody>
                    <a:bodyPr/>
                    <a:lstStyle/>
                    <a:p>
                      <a:r>
                        <a:rPr lang="fr-FR" dirty="0"/>
                        <a:t>Publicité obligatoire dans au BOAMP </a:t>
                      </a:r>
                      <a:r>
                        <a:rPr lang="fr-FR" b="1" dirty="0"/>
                        <a:t>et</a:t>
                      </a:r>
                      <a:r>
                        <a:rPr lang="fr-FR" dirty="0"/>
                        <a:t>  au JOUE</a:t>
                      </a:r>
                    </a:p>
                  </a:txBody>
                  <a:tcPr/>
                </a:tc>
                <a:tc>
                  <a:txBody>
                    <a:bodyPr/>
                    <a:lstStyle/>
                    <a:p>
                      <a:r>
                        <a:rPr lang="fr-FR" dirty="0"/>
                        <a:t>Marché à procédure formalisée</a:t>
                      </a:r>
                    </a:p>
                  </a:txBody>
                  <a:tcPr/>
                </a:tc>
                <a:extLst>
                  <a:ext uri="{0D108BD9-81ED-4DB2-BD59-A6C34878D82A}">
                    <a16:rowId xmlns:a16="http://schemas.microsoft.com/office/drawing/2014/main" val="3126002481"/>
                  </a:ext>
                </a:extLst>
              </a:tr>
            </a:tbl>
          </a:graphicData>
        </a:graphic>
      </p:graphicFrame>
    </p:spTree>
    <p:extLst>
      <p:ext uri="{BB962C8B-B14F-4D97-AF65-F5344CB8AC3E}">
        <p14:creationId xmlns:p14="http://schemas.microsoft.com/office/powerpoint/2010/main" val="7661067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349AC11-D4BF-720C-9F31-78E05DCB9778}"/>
            </a:ext>
          </a:extLst>
        </p:cNvPr>
        <p:cNvGrpSpPr/>
        <p:nvPr/>
      </p:nvGrpSpPr>
      <p:grpSpPr>
        <a:xfrm>
          <a:off x="0" y="0"/>
          <a:ext cx="0" cy="0"/>
          <a:chOff x="0" y="0"/>
          <a:chExt cx="0" cy="0"/>
        </a:xfrm>
      </p:grpSpPr>
      <p:pic>
        <p:nvPicPr>
          <p:cNvPr id="7" name="Image 6">
            <a:extLst>
              <a:ext uri="{FF2B5EF4-FFF2-40B4-BE49-F238E27FC236}">
                <a16:creationId xmlns:a16="http://schemas.microsoft.com/office/drawing/2014/main" id="{6D180A9E-B2D3-2FC6-CECD-F02FB0AE3F59}"/>
              </a:ext>
            </a:extLst>
          </p:cNvPr>
          <p:cNvPicPr>
            <a:picLocks noChangeAspect="1"/>
          </p:cNvPicPr>
          <p:nvPr/>
        </p:nvPicPr>
        <p:blipFill rotWithShape="1">
          <a:blip r:embed="rId3">
            <a:extLst>
              <a:ext uri="{28A0092B-C50C-407E-A947-70E740481C1C}">
                <a14:useLocalDpi xmlns:a14="http://schemas.microsoft.com/office/drawing/2010/main" val="0"/>
              </a:ext>
            </a:extLst>
          </a:blip>
          <a:srcRect b="33046"/>
          <a:stretch/>
        </p:blipFill>
        <p:spPr>
          <a:xfrm>
            <a:off x="355676" y="5621073"/>
            <a:ext cx="1828648" cy="1236927"/>
          </a:xfrm>
          <a:prstGeom prst="rect">
            <a:avLst/>
          </a:prstGeom>
          <a:ln>
            <a:noFill/>
          </a:ln>
          <a:effectLst>
            <a:outerShdw blurRad="63500" algn="ctr" rotWithShape="0">
              <a:prstClr val="black">
                <a:alpha val="50000"/>
              </a:prstClr>
            </a:outerShdw>
          </a:effectLst>
        </p:spPr>
      </p:pic>
      <p:sp>
        <p:nvSpPr>
          <p:cNvPr id="2" name="ZoneTexte 1">
            <a:extLst>
              <a:ext uri="{FF2B5EF4-FFF2-40B4-BE49-F238E27FC236}">
                <a16:creationId xmlns:a16="http://schemas.microsoft.com/office/drawing/2014/main" id="{6020977F-012F-95C7-CB68-50EFAD2BC728}"/>
              </a:ext>
            </a:extLst>
          </p:cNvPr>
          <p:cNvSpPr txBox="1"/>
          <p:nvPr/>
        </p:nvSpPr>
        <p:spPr>
          <a:xfrm>
            <a:off x="1066800" y="842822"/>
            <a:ext cx="3344779" cy="461665"/>
          </a:xfrm>
          <a:prstGeom prst="rect">
            <a:avLst/>
          </a:prstGeom>
          <a:solidFill>
            <a:srgbClr val="EF3F4B"/>
          </a:solidFill>
        </p:spPr>
        <p:txBody>
          <a:bodyPr wrap="square" rtlCol="0">
            <a:spAutoFit/>
          </a:bodyPr>
          <a:lstStyle/>
          <a:p>
            <a:r>
              <a:rPr lang="fr-FR" sz="2400" b="1" dirty="0">
                <a:solidFill>
                  <a:schemeClr val="bg1"/>
                </a:solidFill>
              </a:rPr>
              <a:t>Les marchés de travaux : </a:t>
            </a:r>
          </a:p>
        </p:txBody>
      </p:sp>
      <p:sp>
        <p:nvSpPr>
          <p:cNvPr id="10" name="Rectangle 9">
            <a:extLst>
              <a:ext uri="{FF2B5EF4-FFF2-40B4-BE49-F238E27FC236}">
                <a16:creationId xmlns:a16="http://schemas.microsoft.com/office/drawing/2014/main" id="{C059F160-A671-96A6-9AA9-8BBD1B8E4CA8}"/>
              </a:ext>
            </a:extLst>
          </p:cNvPr>
          <p:cNvSpPr/>
          <p:nvPr/>
        </p:nvSpPr>
        <p:spPr>
          <a:xfrm>
            <a:off x="0" y="0"/>
            <a:ext cx="241376" cy="6858000"/>
          </a:xfrm>
          <a:prstGeom prst="rect">
            <a:avLst/>
          </a:prstGeom>
          <a:solidFill>
            <a:srgbClr val="32448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graphicFrame>
        <p:nvGraphicFramePr>
          <p:cNvPr id="4" name="Tableau 3">
            <a:extLst>
              <a:ext uri="{FF2B5EF4-FFF2-40B4-BE49-F238E27FC236}">
                <a16:creationId xmlns:a16="http://schemas.microsoft.com/office/drawing/2014/main" id="{9D3B96FA-9D05-4275-B6D8-F8BA3306B071}"/>
              </a:ext>
            </a:extLst>
          </p:cNvPr>
          <p:cNvGraphicFramePr>
            <a:graphicFrameLocks noGrp="1"/>
          </p:cNvGraphicFramePr>
          <p:nvPr>
            <p:extLst>
              <p:ext uri="{D42A27DB-BD31-4B8C-83A1-F6EECF244321}">
                <p14:modId xmlns:p14="http://schemas.microsoft.com/office/powerpoint/2010/main" val="773136419"/>
              </p:ext>
            </p:extLst>
          </p:nvPr>
        </p:nvGraphicFramePr>
        <p:xfrm>
          <a:off x="2296619" y="1588168"/>
          <a:ext cx="8127999" cy="2865120"/>
        </p:xfrm>
        <a:graphic>
          <a:graphicData uri="http://schemas.openxmlformats.org/drawingml/2006/table">
            <a:tbl>
              <a:tblPr firstRow="1" bandRow="1">
                <a:tableStyleId>{5C22544A-7EE6-4342-B048-85BDC9FD1C3A}</a:tableStyleId>
              </a:tblPr>
              <a:tblGrid>
                <a:gridCol w="2709333">
                  <a:extLst>
                    <a:ext uri="{9D8B030D-6E8A-4147-A177-3AD203B41FA5}">
                      <a16:colId xmlns:a16="http://schemas.microsoft.com/office/drawing/2014/main" val="3990509296"/>
                    </a:ext>
                  </a:extLst>
                </a:gridCol>
                <a:gridCol w="2709333">
                  <a:extLst>
                    <a:ext uri="{9D8B030D-6E8A-4147-A177-3AD203B41FA5}">
                      <a16:colId xmlns:a16="http://schemas.microsoft.com/office/drawing/2014/main" val="3851602255"/>
                    </a:ext>
                  </a:extLst>
                </a:gridCol>
                <a:gridCol w="2709333">
                  <a:extLst>
                    <a:ext uri="{9D8B030D-6E8A-4147-A177-3AD203B41FA5}">
                      <a16:colId xmlns:a16="http://schemas.microsoft.com/office/drawing/2014/main" val="537972742"/>
                    </a:ext>
                  </a:extLst>
                </a:gridCol>
              </a:tblGrid>
              <a:tr h="336528">
                <a:tc>
                  <a:txBody>
                    <a:bodyPr/>
                    <a:lstStyle/>
                    <a:p>
                      <a:pPr algn="ctr"/>
                      <a:r>
                        <a:rPr lang="fr-FR" sz="2000" b="1" kern="1200" dirty="0">
                          <a:solidFill>
                            <a:schemeClr val="lt1"/>
                          </a:solidFill>
                          <a:latin typeface="+mn-lt"/>
                          <a:ea typeface="+mn-ea"/>
                          <a:cs typeface="+mn-cs"/>
                        </a:rPr>
                        <a:t>Seuils </a:t>
                      </a:r>
                    </a:p>
                  </a:txBody>
                  <a:tcPr/>
                </a:tc>
                <a:tc>
                  <a:txBody>
                    <a:bodyPr/>
                    <a:lstStyle/>
                    <a:p>
                      <a:pPr algn="ctr"/>
                      <a:r>
                        <a:rPr lang="fr-FR" sz="2000" b="1" kern="1200" dirty="0">
                          <a:solidFill>
                            <a:schemeClr val="lt1"/>
                          </a:solidFill>
                          <a:latin typeface="+mn-lt"/>
                          <a:ea typeface="+mn-ea"/>
                          <a:cs typeface="+mn-cs"/>
                        </a:rPr>
                        <a:t>Publicité</a:t>
                      </a:r>
                    </a:p>
                  </a:txBody>
                  <a:tcPr/>
                </a:tc>
                <a:tc>
                  <a:txBody>
                    <a:bodyPr/>
                    <a:lstStyle/>
                    <a:p>
                      <a:pPr algn="ctr"/>
                      <a:r>
                        <a:rPr lang="fr-FR" sz="2000" b="1" kern="1200" dirty="0">
                          <a:solidFill>
                            <a:schemeClr val="lt1"/>
                          </a:solidFill>
                          <a:latin typeface="+mn-lt"/>
                          <a:ea typeface="+mn-ea"/>
                          <a:cs typeface="+mn-cs"/>
                        </a:rPr>
                        <a:t>Procédure </a:t>
                      </a:r>
                    </a:p>
                  </a:txBody>
                  <a:tcPr/>
                </a:tc>
                <a:extLst>
                  <a:ext uri="{0D108BD9-81ED-4DB2-BD59-A6C34878D82A}">
                    <a16:rowId xmlns:a16="http://schemas.microsoft.com/office/drawing/2014/main" val="4178256161"/>
                  </a:ext>
                </a:extLst>
              </a:tr>
              <a:tr h="487948">
                <a:tc>
                  <a:txBody>
                    <a:bodyPr/>
                    <a:lstStyle/>
                    <a:p>
                      <a:r>
                        <a:rPr lang="fr-FR" b="1" dirty="0">
                          <a:highlight>
                            <a:srgbClr val="FFFF00"/>
                          </a:highlight>
                        </a:rPr>
                        <a:t>&lt; 100 000€</a:t>
                      </a:r>
                    </a:p>
                  </a:txBody>
                  <a:tcPr/>
                </a:tc>
                <a:tc>
                  <a:txBody>
                    <a:bodyPr/>
                    <a:lstStyle/>
                    <a:p>
                      <a:r>
                        <a:rPr lang="fr-FR" dirty="0"/>
                        <a:t>Non obligatoire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dirty="0"/>
                        <a:t>Mise en concurrence facultative</a:t>
                      </a:r>
                    </a:p>
                    <a:p>
                      <a:pPr marL="0" marR="0" lvl="0" indent="0" algn="l" defTabSz="914400" rtl="0" eaLnBrk="1" fontAlgn="auto" latinLnBrk="0" hangingPunct="1">
                        <a:lnSpc>
                          <a:spcPct val="100000"/>
                        </a:lnSpc>
                        <a:spcBef>
                          <a:spcPts val="0"/>
                        </a:spcBef>
                        <a:spcAft>
                          <a:spcPts val="0"/>
                        </a:spcAft>
                        <a:buClrTx/>
                        <a:buSzTx/>
                        <a:buFontTx/>
                        <a:buNone/>
                        <a:tabLst/>
                        <a:defRPr/>
                      </a:pPr>
                      <a:r>
                        <a:rPr lang="fr-FR" dirty="0"/>
                        <a:t> </a:t>
                      </a:r>
                    </a:p>
                    <a:p>
                      <a:endParaRPr lang="fr-FR" dirty="0"/>
                    </a:p>
                  </a:txBody>
                  <a:tcPr/>
                </a:tc>
                <a:extLst>
                  <a:ext uri="{0D108BD9-81ED-4DB2-BD59-A6C34878D82A}">
                    <a16:rowId xmlns:a16="http://schemas.microsoft.com/office/drawing/2014/main" val="2691564613"/>
                  </a:ext>
                </a:extLst>
              </a:tr>
              <a:tr h="437059">
                <a:tc>
                  <a:txBody>
                    <a:bodyPr/>
                    <a:lstStyle/>
                    <a:p>
                      <a:r>
                        <a:rPr lang="fr-FR" dirty="0"/>
                        <a:t>De 100 000€ à </a:t>
                      </a:r>
                      <a:r>
                        <a:rPr lang="fr-FR" b="1" dirty="0"/>
                        <a:t>5 538 000€</a:t>
                      </a:r>
                    </a:p>
                  </a:txBody>
                  <a:tcPr/>
                </a:tc>
                <a:tc>
                  <a:txBody>
                    <a:bodyPr/>
                    <a:lstStyle/>
                    <a:p>
                      <a:r>
                        <a:rPr lang="fr-FR" dirty="0"/>
                        <a:t>Publicité obligatoire au BOAMP </a:t>
                      </a:r>
                      <a:r>
                        <a:rPr lang="fr-FR" b="1" dirty="0"/>
                        <a:t>ou</a:t>
                      </a:r>
                      <a:r>
                        <a:rPr lang="fr-FR" dirty="0"/>
                        <a:t> dans un SHAL </a:t>
                      </a:r>
                    </a:p>
                  </a:txBody>
                  <a:tcPr/>
                </a:tc>
                <a:tc>
                  <a:txBody>
                    <a:bodyPr/>
                    <a:lstStyle/>
                    <a:p>
                      <a:r>
                        <a:rPr lang="fr-FR" dirty="0"/>
                        <a:t>Marché à procédure adaptée </a:t>
                      </a:r>
                    </a:p>
                  </a:txBody>
                  <a:tcPr/>
                </a:tc>
                <a:extLst>
                  <a:ext uri="{0D108BD9-81ED-4DB2-BD59-A6C34878D82A}">
                    <a16:rowId xmlns:a16="http://schemas.microsoft.com/office/drawing/2014/main" val="3106880975"/>
                  </a:ext>
                </a:extLst>
              </a:tr>
              <a:tr h="349540">
                <a:tc>
                  <a:txBody>
                    <a:bodyPr/>
                    <a:lstStyle/>
                    <a:p>
                      <a:r>
                        <a:rPr lang="fr-FR" dirty="0"/>
                        <a:t>&gt; 5 538 000€</a:t>
                      </a:r>
                    </a:p>
                  </a:txBody>
                  <a:tcPr/>
                </a:tc>
                <a:tc>
                  <a:txBody>
                    <a:bodyPr/>
                    <a:lstStyle/>
                    <a:p>
                      <a:r>
                        <a:rPr lang="fr-FR" dirty="0"/>
                        <a:t>Publicité obligatoire au BOAMP </a:t>
                      </a:r>
                      <a:r>
                        <a:rPr lang="fr-FR" b="1" i="0" dirty="0"/>
                        <a:t>et</a:t>
                      </a:r>
                      <a:r>
                        <a:rPr lang="fr-FR" dirty="0"/>
                        <a:t> au JOUE</a:t>
                      </a:r>
                    </a:p>
                  </a:txBody>
                  <a:tcPr/>
                </a:tc>
                <a:tc>
                  <a:txBody>
                    <a:bodyPr/>
                    <a:lstStyle/>
                    <a:p>
                      <a:r>
                        <a:rPr lang="fr-FR" dirty="0"/>
                        <a:t>Marché à procédure formalisée </a:t>
                      </a:r>
                    </a:p>
                  </a:txBody>
                  <a:tcPr/>
                </a:tc>
                <a:extLst>
                  <a:ext uri="{0D108BD9-81ED-4DB2-BD59-A6C34878D82A}">
                    <a16:rowId xmlns:a16="http://schemas.microsoft.com/office/drawing/2014/main" val="1719366289"/>
                  </a:ext>
                </a:extLst>
              </a:tr>
            </a:tbl>
          </a:graphicData>
        </a:graphic>
      </p:graphicFrame>
    </p:spTree>
    <p:extLst>
      <p:ext uri="{BB962C8B-B14F-4D97-AF65-F5344CB8AC3E}">
        <p14:creationId xmlns:p14="http://schemas.microsoft.com/office/powerpoint/2010/main" val="33694341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324485"/>
            </a:gs>
            <a:gs pos="98000">
              <a:schemeClr val="accent1">
                <a:lumMod val="45000"/>
                <a:lumOff val="55000"/>
              </a:schemeClr>
            </a:gs>
            <a:gs pos="100000">
              <a:schemeClr val="accent1">
                <a:lumMod val="45000"/>
                <a:lumOff val="55000"/>
              </a:schemeClr>
            </a:gs>
            <a:gs pos="100000">
              <a:schemeClr val="accent1">
                <a:lumMod val="30000"/>
                <a:lumOff val="70000"/>
              </a:schemeClr>
            </a:gs>
          </a:gsLst>
          <a:lin ang="16200000" scaled="1"/>
          <a:tileRect/>
        </a:gradFill>
        <a:effectLst/>
      </p:bgPr>
    </p:bg>
    <p:spTree>
      <p:nvGrpSpPr>
        <p:cNvPr id="1" name="">
          <a:extLst>
            <a:ext uri="{FF2B5EF4-FFF2-40B4-BE49-F238E27FC236}">
              <a16:creationId xmlns:a16="http://schemas.microsoft.com/office/drawing/2014/main" id="{51CDF21F-7950-3F5E-A6EB-02818D8A9210}"/>
            </a:ext>
          </a:extLst>
        </p:cNvPr>
        <p:cNvGrpSpPr/>
        <p:nvPr/>
      </p:nvGrpSpPr>
      <p:grpSpPr>
        <a:xfrm>
          <a:off x="0" y="0"/>
          <a:ext cx="0" cy="0"/>
          <a:chOff x="0" y="0"/>
          <a:chExt cx="0" cy="0"/>
        </a:xfrm>
      </p:grpSpPr>
      <p:pic>
        <p:nvPicPr>
          <p:cNvPr id="7" name="Image 6">
            <a:extLst>
              <a:ext uri="{FF2B5EF4-FFF2-40B4-BE49-F238E27FC236}">
                <a16:creationId xmlns:a16="http://schemas.microsoft.com/office/drawing/2014/main" id="{8DF64847-7AF0-423C-C6EE-1792D61637C7}"/>
              </a:ext>
            </a:extLst>
          </p:cNvPr>
          <p:cNvPicPr>
            <a:picLocks noChangeAspect="1"/>
          </p:cNvPicPr>
          <p:nvPr/>
        </p:nvPicPr>
        <p:blipFill rotWithShape="1">
          <a:blip r:embed="rId3">
            <a:extLst>
              <a:ext uri="{28A0092B-C50C-407E-A947-70E740481C1C}">
                <a14:useLocalDpi xmlns:a14="http://schemas.microsoft.com/office/drawing/2010/main" val="0"/>
              </a:ext>
            </a:extLst>
          </a:blip>
          <a:srcRect l="59269"/>
          <a:stretch/>
        </p:blipFill>
        <p:spPr>
          <a:xfrm>
            <a:off x="0" y="1052930"/>
            <a:ext cx="1981200" cy="4914065"/>
          </a:xfrm>
          <a:prstGeom prst="rect">
            <a:avLst/>
          </a:prstGeom>
          <a:ln>
            <a:noFill/>
          </a:ln>
          <a:effectLst>
            <a:outerShdw blurRad="63500" algn="ctr" rotWithShape="0">
              <a:prstClr val="black">
                <a:alpha val="50000"/>
              </a:prstClr>
            </a:outerShdw>
          </a:effectLst>
        </p:spPr>
      </p:pic>
      <p:sp>
        <p:nvSpPr>
          <p:cNvPr id="4" name="Titre 3">
            <a:extLst>
              <a:ext uri="{FF2B5EF4-FFF2-40B4-BE49-F238E27FC236}">
                <a16:creationId xmlns:a16="http://schemas.microsoft.com/office/drawing/2014/main" id="{B932DA96-B502-B1EE-4E14-32EDE396EFBE}"/>
              </a:ext>
            </a:extLst>
          </p:cNvPr>
          <p:cNvSpPr>
            <a:spLocks noGrp="1"/>
          </p:cNvSpPr>
          <p:nvPr>
            <p:ph type="ctrTitle"/>
          </p:nvPr>
        </p:nvSpPr>
        <p:spPr/>
        <p:txBody>
          <a:bodyPr/>
          <a:lstStyle/>
          <a:p>
            <a:r>
              <a:rPr lang="fr-FR" b="1" dirty="0">
                <a:solidFill>
                  <a:schemeClr val="bg1"/>
                </a:solidFill>
                <a:latin typeface="+mn-lt"/>
              </a:rPr>
              <a:t>La réception des travaux</a:t>
            </a:r>
          </a:p>
        </p:txBody>
      </p:sp>
    </p:spTree>
    <p:extLst>
      <p:ext uri="{BB962C8B-B14F-4D97-AF65-F5344CB8AC3E}">
        <p14:creationId xmlns:p14="http://schemas.microsoft.com/office/powerpoint/2010/main" val="12355097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F25F739-9C88-878D-E1B6-A3AF8D138CE4}"/>
            </a:ext>
          </a:extLst>
        </p:cNvPr>
        <p:cNvGrpSpPr/>
        <p:nvPr/>
      </p:nvGrpSpPr>
      <p:grpSpPr>
        <a:xfrm>
          <a:off x="0" y="0"/>
          <a:ext cx="0" cy="0"/>
          <a:chOff x="0" y="0"/>
          <a:chExt cx="0" cy="0"/>
        </a:xfrm>
      </p:grpSpPr>
      <p:pic>
        <p:nvPicPr>
          <p:cNvPr id="7" name="Image 6">
            <a:extLst>
              <a:ext uri="{FF2B5EF4-FFF2-40B4-BE49-F238E27FC236}">
                <a16:creationId xmlns:a16="http://schemas.microsoft.com/office/drawing/2014/main" id="{C8633589-4A67-5ABA-F7E2-7DF65421A174}"/>
              </a:ext>
            </a:extLst>
          </p:cNvPr>
          <p:cNvPicPr>
            <a:picLocks noChangeAspect="1"/>
          </p:cNvPicPr>
          <p:nvPr/>
        </p:nvPicPr>
        <p:blipFill rotWithShape="1">
          <a:blip r:embed="rId3">
            <a:extLst>
              <a:ext uri="{28A0092B-C50C-407E-A947-70E740481C1C}">
                <a14:useLocalDpi xmlns:a14="http://schemas.microsoft.com/office/drawing/2010/main" val="0"/>
              </a:ext>
            </a:extLst>
          </a:blip>
          <a:srcRect b="33046"/>
          <a:stretch/>
        </p:blipFill>
        <p:spPr>
          <a:xfrm>
            <a:off x="355676" y="5621073"/>
            <a:ext cx="1828648" cy="1236927"/>
          </a:xfrm>
          <a:prstGeom prst="rect">
            <a:avLst/>
          </a:prstGeom>
          <a:ln>
            <a:noFill/>
          </a:ln>
          <a:effectLst>
            <a:outerShdw blurRad="63500" algn="ctr" rotWithShape="0">
              <a:prstClr val="black">
                <a:alpha val="50000"/>
              </a:prstClr>
            </a:outerShdw>
          </a:effectLst>
        </p:spPr>
      </p:pic>
      <p:sp>
        <p:nvSpPr>
          <p:cNvPr id="2" name="ZoneTexte 1">
            <a:extLst>
              <a:ext uri="{FF2B5EF4-FFF2-40B4-BE49-F238E27FC236}">
                <a16:creationId xmlns:a16="http://schemas.microsoft.com/office/drawing/2014/main" id="{26B91E5A-284B-E4F4-D973-C3A486BDB17E}"/>
              </a:ext>
            </a:extLst>
          </p:cNvPr>
          <p:cNvSpPr txBox="1"/>
          <p:nvPr/>
        </p:nvSpPr>
        <p:spPr>
          <a:xfrm>
            <a:off x="1066800" y="842822"/>
            <a:ext cx="5791200" cy="461665"/>
          </a:xfrm>
          <a:prstGeom prst="rect">
            <a:avLst/>
          </a:prstGeom>
          <a:solidFill>
            <a:srgbClr val="EF3F4B"/>
          </a:solidFill>
        </p:spPr>
        <p:txBody>
          <a:bodyPr wrap="square" rtlCol="0">
            <a:spAutoFit/>
          </a:bodyPr>
          <a:lstStyle/>
          <a:p>
            <a:r>
              <a:rPr lang="fr-FR" sz="2400" b="1" dirty="0">
                <a:solidFill>
                  <a:schemeClr val="bg1"/>
                </a:solidFill>
              </a:rPr>
              <a:t>La réception des travaux en quelques mots :</a:t>
            </a:r>
          </a:p>
        </p:txBody>
      </p:sp>
      <p:sp>
        <p:nvSpPr>
          <p:cNvPr id="3" name="ZoneTexte 2">
            <a:extLst>
              <a:ext uri="{FF2B5EF4-FFF2-40B4-BE49-F238E27FC236}">
                <a16:creationId xmlns:a16="http://schemas.microsoft.com/office/drawing/2014/main" id="{2E3A571F-88D6-2432-4396-984DC94C852D}"/>
              </a:ext>
            </a:extLst>
          </p:cNvPr>
          <p:cNvSpPr txBox="1"/>
          <p:nvPr/>
        </p:nvSpPr>
        <p:spPr>
          <a:xfrm>
            <a:off x="1981125" y="1786832"/>
            <a:ext cx="10210876" cy="2308324"/>
          </a:xfrm>
          <a:prstGeom prst="rect">
            <a:avLst/>
          </a:prstGeom>
          <a:noFill/>
        </p:spPr>
        <p:txBody>
          <a:bodyPr wrap="square" rtlCol="0">
            <a:spAutoFit/>
          </a:bodyPr>
          <a:lstStyle/>
          <a:p>
            <a:r>
              <a:rPr lang="fr-FR" dirty="0"/>
              <a:t>- Facultative mais le respect de son formalisme est indispensable,</a:t>
            </a:r>
          </a:p>
          <a:p>
            <a:endParaRPr lang="fr-FR" dirty="0"/>
          </a:p>
          <a:p>
            <a:r>
              <a:rPr lang="fr-FR" dirty="0"/>
              <a:t>- Etape clé de l’exécution du contrat,</a:t>
            </a:r>
          </a:p>
          <a:p>
            <a:endParaRPr lang="fr-FR" dirty="0"/>
          </a:p>
          <a:p>
            <a:r>
              <a:rPr lang="fr-FR" dirty="0"/>
              <a:t>- Parallèle avec la phase d’admission des marchés de fournitures et de services,</a:t>
            </a:r>
          </a:p>
          <a:p>
            <a:endParaRPr lang="fr-FR" dirty="0"/>
          </a:p>
          <a:p>
            <a:r>
              <a:rPr lang="fr-FR" dirty="0"/>
              <a:t>- Met fin aux rapports contractuels entre le titulaire et le maitre d’ouvrage mais ne met pas fin aux obligations entre les parties,</a:t>
            </a:r>
          </a:p>
        </p:txBody>
      </p:sp>
      <p:sp>
        <p:nvSpPr>
          <p:cNvPr id="10" name="Rectangle 9">
            <a:extLst>
              <a:ext uri="{FF2B5EF4-FFF2-40B4-BE49-F238E27FC236}">
                <a16:creationId xmlns:a16="http://schemas.microsoft.com/office/drawing/2014/main" id="{A77AA1D1-5DA1-2330-D424-174D99E66310}"/>
              </a:ext>
            </a:extLst>
          </p:cNvPr>
          <p:cNvSpPr/>
          <p:nvPr/>
        </p:nvSpPr>
        <p:spPr>
          <a:xfrm>
            <a:off x="0" y="0"/>
            <a:ext cx="241376" cy="6858000"/>
          </a:xfrm>
          <a:prstGeom prst="rect">
            <a:avLst/>
          </a:prstGeom>
          <a:solidFill>
            <a:srgbClr val="32448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218995578"/>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2746</TotalTime>
  <Words>4747</Words>
  <Application>Microsoft Office PowerPoint</Application>
  <PresentationFormat>Grand écran</PresentationFormat>
  <Paragraphs>606</Paragraphs>
  <Slides>55</Slides>
  <Notes>55</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55</vt:i4>
      </vt:variant>
    </vt:vector>
  </HeadingPairs>
  <TitlesOfParts>
    <vt:vector size="62" baseType="lpstr">
      <vt:lpstr>Arial</vt:lpstr>
      <vt:lpstr>Calibri</vt:lpstr>
      <vt:lpstr>Calibri Light</vt:lpstr>
      <vt:lpstr>Lato</vt:lpstr>
      <vt:lpstr>Marianne</vt:lpstr>
      <vt:lpstr>Wingdings</vt:lpstr>
      <vt:lpstr>Thème Office</vt:lpstr>
      <vt:lpstr>Comment préparer la réception et sécuriser la fin de vos marchés publics de travaux</vt:lpstr>
      <vt:lpstr>Présentation PowerPoint</vt:lpstr>
      <vt:lpstr>Introduction</vt:lpstr>
      <vt:lpstr>Présentation PowerPoint</vt:lpstr>
      <vt:lpstr>Présentation PowerPoint</vt:lpstr>
      <vt:lpstr>Présentation PowerPoint</vt:lpstr>
      <vt:lpstr>Présentation PowerPoint</vt:lpstr>
      <vt:lpstr>La réception des travaux</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Le décompte général et définitif</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La maîtrise d’œuvre (MOE)</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cfmel07</dc:creator>
  <cp:lastModifiedBy>Théo CFMEL</cp:lastModifiedBy>
  <cp:revision>83</cp:revision>
  <cp:lastPrinted>2024-02-19T09:56:37Z</cp:lastPrinted>
  <dcterms:created xsi:type="dcterms:W3CDTF">2024-01-10T13:46:03Z</dcterms:created>
  <dcterms:modified xsi:type="dcterms:W3CDTF">2024-02-19T16:00:10Z</dcterms:modified>
</cp:coreProperties>
</file>